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71" r:id="rId3"/>
    <p:sldId id="272" r:id="rId4"/>
    <p:sldId id="273" r:id="rId5"/>
    <p:sldId id="274" r:id="rId6"/>
    <p:sldId id="275" r:id="rId7"/>
    <p:sldId id="276" r:id="rId8"/>
    <p:sldId id="263" r:id="rId9"/>
    <p:sldId id="264" r:id="rId10"/>
    <p:sldId id="265" r:id="rId11"/>
    <p:sldId id="266" r:id="rId12"/>
    <p:sldId id="267" r:id="rId13"/>
    <p:sldId id="268" r:id="rId14"/>
    <p:sldId id="269" r:id="rId15"/>
    <p:sldId id="270" r:id="rId16"/>
    <p:sldId id="257" r:id="rId17"/>
    <p:sldId id="261" r:id="rId18"/>
    <p:sldId id="258" r:id="rId19"/>
    <p:sldId id="259" r:id="rId20"/>
    <p:sldId id="260" r:id="rId21"/>
    <p:sldId id="262" r:id="rId22"/>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620"/>
    <p:restoredTop sz="98654" autoAdjust="0"/>
  </p:normalViewPr>
  <p:slideViewPr>
    <p:cSldViewPr>
      <p:cViewPr varScale="1">
        <p:scale>
          <a:sx n="107" d="100"/>
          <a:sy n="107" d="100"/>
        </p:scale>
        <p:origin x="-944" y="-104"/>
      </p:cViewPr>
      <p:guideLst>
        <p:guide orient="horz" pos="2160"/>
        <p:guide pos="2880"/>
      </p:guideLst>
    </p:cSldViewPr>
  </p:slideViewPr>
  <p:notesTextViewPr>
    <p:cViewPr>
      <p:scale>
        <a:sx n="1" d="1"/>
        <a:sy n="1" d="1"/>
      </p:scale>
      <p:origin x="0" y="0"/>
    </p:cViewPr>
  </p:notesTextViewPr>
  <p:notesViewPr>
    <p:cSldViewPr snapToGrid="0" snapToObjects="1">
      <p:cViewPr varScale="1">
        <p:scale>
          <a:sx n="81" d="100"/>
          <a:sy n="81" d="100"/>
        </p:scale>
        <p:origin x="-3080" y="-112"/>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999399BC-2514-42E0-90BA-2F0C67765AE5}" type="datetimeFigureOut">
              <a:rPr lang="en-US" smtClean="0"/>
              <a:pPr/>
              <a:t>5/21/14</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ADE629C5-8417-4CC9-8E16-0EBCF041FD70}" type="slidenum">
              <a:rPr lang="en-US" smtClean="0"/>
              <a:pPr/>
              <a:t>‹#›</a:t>
            </a:fld>
            <a:endParaRPr lang="en-US"/>
          </a:p>
        </p:txBody>
      </p:sp>
    </p:spTree>
    <p:extLst>
      <p:ext uri="{BB962C8B-B14F-4D97-AF65-F5344CB8AC3E}">
        <p14:creationId xmlns:p14="http://schemas.microsoft.com/office/powerpoint/2010/main" val="1856674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 Id="rId3" Type="http://schemas.openxmlformats.org/officeDocument/2006/relationships/hyperlink" Target="http://lib.msu.edu/rdmg/servcat/longterm/" TargetMode="Externa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www.dcc.ac.uk/resources/repository-audit-and-assessment/repository-audit-and-assessment" TargetMode="External"/><Relationship Id="rId4" Type="http://schemas.openxmlformats.org/officeDocument/2006/relationships/hyperlink" Target="http://www.dcc.ac.uk/sites/default/files/documents/DC%20101%20Ingest.pdf" TargetMode="External"/><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E629C5-8417-4CC9-8E16-0EBCF041FD70}" type="slidenum">
              <a:rPr lang="en-US" smtClean="0"/>
              <a:pPr/>
              <a:t>1</a:t>
            </a:fld>
            <a:endParaRPr lang="en-US"/>
          </a:p>
        </p:txBody>
      </p:sp>
    </p:spTree>
    <p:extLst>
      <p:ext uri="{BB962C8B-B14F-4D97-AF65-F5344CB8AC3E}">
        <p14:creationId xmlns:p14="http://schemas.microsoft.com/office/powerpoint/2010/main" val="39372665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DE629C5-8417-4CC9-8E16-0EBCF041FD70}" type="slidenum">
              <a:rPr lang="en-US" smtClean="0"/>
              <a:pPr/>
              <a:t>10</a:t>
            </a:fld>
            <a:endParaRPr lang="en-US"/>
          </a:p>
        </p:txBody>
      </p:sp>
    </p:spTree>
    <p:extLst>
      <p:ext uri="{BB962C8B-B14F-4D97-AF65-F5344CB8AC3E}">
        <p14:creationId xmlns:p14="http://schemas.microsoft.com/office/powerpoint/2010/main" val="14289512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DE629C5-8417-4CC9-8E16-0EBCF041FD70}" type="slidenum">
              <a:rPr lang="en-US" smtClean="0"/>
              <a:pPr/>
              <a:t>11</a:t>
            </a:fld>
            <a:endParaRPr lang="en-US"/>
          </a:p>
        </p:txBody>
      </p:sp>
    </p:spTree>
    <p:extLst>
      <p:ext uri="{BB962C8B-B14F-4D97-AF65-F5344CB8AC3E}">
        <p14:creationId xmlns:p14="http://schemas.microsoft.com/office/powerpoint/2010/main" val="11968921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DE629C5-8417-4CC9-8E16-0EBCF041FD70}" type="slidenum">
              <a:rPr lang="en-US" smtClean="0"/>
              <a:pPr/>
              <a:t>12</a:t>
            </a:fld>
            <a:endParaRPr lang="en-US"/>
          </a:p>
        </p:txBody>
      </p:sp>
    </p:spTree>
    <p:extLst>
      <p:ext uri="{BB962C8B-B14F-4D97-AF65-F5344CB8AC3E}">
        <p14:creationId xmlns:p14="http://schemas.microsoft.com/office/powerpoint/2010/main" val="24715758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DE629C5-8417-4CC9-8E16-0EBCF041FD70}" type="slidenum">
              <a:rPr lang="en-US" smtClean="0"/>
              <a:pPr/>
              <a:t>13</a:t>
            </a:fld>
            <a:endParaRPr lang="en-US"/>
          </a:p>
        </p:txBody>
      </p:sp>
    </p:spTree>
    <p:extLst>
      <p:ext uri="{BB962C8B-B14F-4D97-AF65-F5344CB8AC3E}">
        <p14:creationId xmlns:p14="http://schemas.microsoft.com/office/powerpoint/2010/main" val="1696302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DE629C5-8417-4CC9-8E16-0EBCF041FD70}" type="slidenum">
              <a:rPr lang="en-US" smtClean="0"/>
              <a:pPr/>
              <a:t>14</a:t>
            </a:fld>
            <a:endParaRPr lang="en-US"/>
          </a:p>
        </p:txBody>
      </p:sp>
    </p:spTree>
    <p:extLst>
      <p:ext uri="{BB962C8B-B14F-4D97-AF65-F5344CB8AC3E}">
        <p14:creationId xmlns:p14="http://schemas.microsoft.com/office/powerpoint/2010/main" val="15983983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DE629C5-8417-4CC9-8E16-0EBCF041FD70}" type="slidenum">
              <a:rPr lang="en-US" smtClean="0"/>
              <a:pPr/>
              <a:t>15</a:t>
            </a:fld>
            <a:endParaRPr lang="en-US"/>
          </a:p>
        </p:txBody>
      </p:sp>
    </p:spTree>
    <p:extLst>
      <p:ext uri="{BB962C8B-B14F-4D97-AF65-F5344CB8AC3E}">
        <p14:creationId xmlns:p14="http://schemas.microsoft.com/office/powerpoint/2010/main" val="23791563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Conceptually, long term data management and long- term preservation have these same objectives. however, long-term data management speaks to the intellectual responsibilities and actions of the researcher, while long-term preservation addresses the technical requirements necessary to ensuring access that is “permanent and persistent.”  </a:t>
            </a:r>
            <a:r>
              <a:rPr lang="en-US" dirty="0" smtClean="0">
                <a:effectLst/>
              </a:rPr>
              <a:t> (”…permanent and persistent” per </a:t>
            </a:r>
            <a:r>
              <a:rPr lang="en-US" sz="1200" kern="1200" dirty="0" smtClean="0">
                <a:solidFill>
                  <a:schemeClr val="tx1"/>
                </a:solidFill>
                <a:effectLst/>
                <a:latin typeface="+mn-lt"/>
                <a:ea typeface="+mn-ea"/>
                <a:cs typeface="+mn-cs"/>
              </a:rPr>
              <a:t>Michigan State University Libraries. </a:t>
            </a:r>
            <a:r>
              <a:rPr lang="en-US" sz="1200" u="sng" kern="1200" dirty="0" smtClean="0">
                <a:solidFill>
                  <a:schemeClr val="tx1"/>
                </a:solidFill>
                <a:effectLst/>
                <a:latin typeface="+mn-lt"/>
                <a:ea typeface="+mn-ea"/>
                <a:cs typeface="+mn-cs"/>
                <a:hlinkClick r:id="rId3"/>
              </a:rPr>
              <a:t>http://lib.msu.edu/rdmg/servcat/longterm/</a:t>
            </a:r>
            <a:r>
              <a:rPr lang="en-US" sz="1200" kern="1200" dirty="0" smtClean="0">
                <a:solidFill>
                  <a:schemeClr val="tx1"/>
                </a:solidFill>
                <a:effectLst/>
                <a:latin typeface="+mn-lt"/>
                <a:ea typeface="+mn-ea"/>
                <a:cs typeface="+mn-cs"/>
              </a:rPr>
              <a:t>. Accessed 05 February 2014.)</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Good long-term data management </a:t>
            </a:r>
            <a:r>
              <a:rPr lang="en-US" sz="1200" i="1" kern="1200" dirty="0" smtClean="0">
                <a:solidFill>
                  <a:schemeClr val="tx1"/>
                </a:solidFill>
                <a:effectLst/>
                <a:latin typeface="+mn-lt"/>
                <a:ea typeface="+mn-ea"/>
                <a:cs typeface="+mn-cs"/>
              </a:rPr>
              <a:t>includes</a:t>
            </a:r>
            <a:r>
              <a:rPr lang="en-US" sz="1200" kern="1200" dirty="0" smtClean="0">
                <a:solidFill>
                  <a:schemeClr val="tx1"/>
                </a:solidFill>
                <a:effectLst/>
                <a:latin typeface="+mn-lt"/>
                <a:ea typeface="+mn-ea"/>
                <a:cs typeface="+mn-cs"/>
              </a:rPr>
              <a:t> the selection of a repository, whether hosted by your institution or not, to ensure baseline descriptive information about research is captured along with the dataset and that certain technical processes are performed routinely and reliably to maintain data integrity. </a:t>
            </a:r>
          </a:p>
          <a:p>
            <a:endParaRPr lang="en-US" b="1" dirty="0"/>
          </a:p>
        </p:txBody>
      </p:sp>
      <p:sp>
        <p:nvSpPr>
          <p:cNvPr id="4" name="Slide Number Placeholder 3"/>
          <p:cNvSpPr>
            <a:spLocks noGrp="1"/>
          </p:cNvSpPr>
          <p:nvPr>
            <p:ph type="sldNum" sz="quarter" idx="10"/>
          </p:nvPr>
        </p:nvSpPr>
        <p:spPr/>
        <p:txBody>
          <a:bodyPr/>
          <a:lstStyle/>
          <a:p>
            <a:fld id="{ADE629C5-8417-4CC9-8E16-0EBCF041FD70}" type="slidenum">
              <a:rPr lang="en-US" smtClean="0"/>
              <a:pPr/>
              <a:t>16</a:t>
            </a:fld>
            <a:endParaRPr lang="en-US"/>
          </a:p>
        </p:txBody>
      </p:sp>
    </p:spTree>
    <p:extLst>
      <p:ext uri="{BB962C8B-B14F-4D97-AF65-F5344CB8AC3E}">
        <p14:creationId xmlns:p14="http://schemas.microsoft.com/office/powerpoint/2010/main" val="4912181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[Corresponds to table breaking</a:t>
            </a:r>
            <a:r>
              <a:rPr lang="en-US" baseline="0" dirty="0" smtClean="0"/>
              <a:t> our Researcher/Repository roles]</a:t>
            </a:r>
            <a:endParaRPr lang="en-US" dirty="0"/>
          </a:p>
        </p:txBody>
      </p:sp>
      <p:sp>
        <p:nvSpPr>
          <p:cNvPr id="4" name="Slide Number Placeholder 3"/>
          <p:cNvSpPr>
            <a:spLocks noGrp="1"/>
          </p:cNvSpPr>
          <p:nvPr>
            <p:ph type="sldNum" sz="quarter" idx="10"/>
          </p:nvPr>
        </p:nvSpPr>
        <p:spPr/>
        <p:txBody>
          <a:bodyPr/>
          <a:lstStyle/>
          <a:p>
            <a:fld id="{ADE629C5-8417-4CC9-8E16-0EBCF041FD70}" type="slidenum">
              <a:rPr lang="en-US" smtClean="0"/>
              <a:pPr/>
              <a:t>17</a:t>
            </a:fld>
            <a:endParaRPr lang="en-US"/>
          </a:p>
        </p:txBody>
      </p:sp>
    </p:spTree>
    <p:extLst>
      <p:ext uri="{BB962C8B-B14F-4D97-AF65-F5344CB8AC3E}">
        <p14:creationId xmlns:p14="http://schemas.microsoft.com/office/powerpoint/2010/main" val="21089230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E629C5-8417-4CC9-8E16-0EBCF041FD70}" type="slidenum">
              <a:rPr lang="en-US" smtClean="0"/>
              <a:pPr/>
              <a:t>18</a:t>
            </a:fld>
            <a:endParaRPr lang="en-US"/>
          </a:p>
        </p:txBody>
      </p:sp>
    </p:spTree>
    <p:extLst>
      <p:ext uri="{BB962C8B-B14F-4D97-AF65-F5344CB8AC3E}">
        <p14:creationId xmlns:p14="http://schemas.microsoft.com/office/powerpoint/2010/main" val="42453195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Swap</a:t>
            </a:r>
            <a:r>
              <a:rPr lang="en-US" baseline="0" dirty="0" smtClean="0"/>
              <a:t> out record types for those of different disciplines</a:t>
            </a:r>
            <a:endParaRPr lang="en-US" dirty="0"/>
          </a:p>
        </p:txBody>
      </p:sp>
      <p:sp>
        <p:nvSpPr>
          <p:cNvPr id="4" name="Slide Number Placeholder 3"/>
          <p:cNvSpPr>
            <a:spLocks noGrp="1"/>
          </p:cNvSpPr>
          <p:nvPr>
            <p:ph type="sldNum" sz="quarter" idx="10"/>
          </p:nvPr>
        </p:nvSpPr>
        <p:spPr/>
        <p:txBody>
          <a:bodyPr/>
          <a:lstStyle/>
          <a:p>
            <a:fld id="{ADE629C5-8417-4CC9-8E16-0EBCF041FD70}" type="slidenum">
              <a:rPr lang="en-US" smtClean="0"/>
              <a:pPr/>
              <a:t>19</a:t>
            </a:fld>
            <a:endParaRPr lang="en-US"/>
          </a:p>
        </p:txBody>
      </p:sp>
    </p:spTree>
    <p:extLst>
      <p:ext uri="{BB962C8B-B14F-4D97-AF65-F5344CB8AC3E}">
        <p14:creationId xmlns:p14="http://schemas.microsoft.com/office/powerpoint/2010/main" val="10079574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2000" dirty="0">
              <a:latin typeface="Microsoft Sans Serif" pitchFamily="34" charset="0"/>
              <a:cs typeface="Microsoft Sans Serif" pitchFamily="34" charset="0"/>
            </a:endParaRPr>
          </a:p>
        </p:txBody>
      </p:sp>
      <p:sp>
        <p:nvSpPr>
          <p:cNvPr id="4" name="Slide Number Placeholder 3"/>
          <p:cNvSpPr>
            <a:spLocks noGrp="1"/>
          </p:cNvSpPr>
          <p:nvPr>
            <p:ph type="sldNum" sz="quarter" idx="10"/>
          </p:nvPr>
        </p:nvSpPr>
        <p:spPr/>
        <p:txBody>
          <a:bodyPr/>
          <a:lstStyle/>
          <a:p>
            <a:fld id="{6C964B68-3891-4089-8B69-19BC7518567A}" type="slidenum">
              <a:rPr lang="en-US" smtClean="0"/>
              <a:pPr/>
              <a:t>2</a:t>
            </a:fld>
            <a:endParaRPr lang="en-US"/>
          </a:p>
        </p:txBody>
      </p:sp>
    </p:spTree>
    <p:extLst>
      <p:ext uri="{BB962C8B-B14F-4D97-AF65-F5344CB8AC3E}">
        <p14:creationId xmlns:p14="http://schemas.microsoft.com/office/powerpoint/2010/main" val="32719938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An excellent overview is available on the Digital Curation Centre’s “Repository audit and assessment pages” (</a:t>
            </a:r>
            <a:r>
              <a:rPr lang="en-US" sz="1200" u="sng" kern="1200" dirty="0" smtClean="0">
                <a:solidFill>
                  <a:schemeClr val="tx1"/>
                </a:solidFill>
                <a:effectLst/>
                <a:latin typeface="+mn-lt"/>
                <a:ea typeface="+mn-ea"/>
                <a:cs typeface="+mn-cs"/>
                <a:hlinkClick r:id="rId3"/>
              </a:rPr>
              <a:t>http://www.dcc.ac.uk/resources/repository-audit-and-assessment/repository-audit-and-assessment</a:t>
            </a:r>
            <a:r>
              <a:rPr lang="en-US" sz="1200" kern="1200" dirty="0" smtClean="0">
                <a:solidFill>
                  <a:schemeClr val="tx1"/>
                </a:solidFill>
                <a:effectLst/>
                <a:latin typeface="+mn-lt"/>
                <a:ea typeface="+mn-ea"/>
                <a:cs typeface="+mn-cs"/>
              </a:rPr>
              <a:t>) as well as the “Ingest” section of the DC 101 training materials on the curation lifecycle model (</a:t>
            </a:r>
            <a:r>
              <a:rPr lang="en-US" sz="1200" u="sng" kern="1200" dirty="0" smtClean="0">
                <a:solidFill>
                  <a:schemeClr val="tx1"/>
                </a:solidFill>
                <a:effectLst/>
                <a:latin typeface="+mn-lt"/>
                <a:ea typeface="+mn-ea"/>
                <a:cs typeface="+mn-cs"/>
                <a:hlinkClick r:id="rId4"/>
              </a:rPr>
              <a:t>http://www.dcc.ac.uk/sites/default/files/documents/DC%20101%20Ingest.pdf</a:t>
            </a:r>
            <a:r>
              <a:rPr lang="en-US" sz="1200" kern="1200" dirty="0" smtClean="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endParaRPr lang="en-US" dirty="0">
              <a:solidFill>
                <a:srgbClr val="FF0000"/>
              </a:solidFill>
            </a:endParaRPr>
          </a:p>
        </p:txBody>
      </p:sp>
      <p:sp>
        <p:nvSpPr>
          <p:cNvPr id="4" name="Slide Number Placeholder 3"/>
          <p:cNvSpPr>
            <a:spLocks noGrp="1"/>
          </p:cNvSpPr>
          <p:nvPr>
            <p:ph type="sldNum" sz="quarter" idx="10"/>
          </p:nvPr>
        </p:nvSpPr>
        <p:spPr/>
        <p:txBody>
          <a:bodyPr/>
          <a:lstStyle/>
          <a:p>
            <a:fld id="{ADE629C5-8417-4CC9-8E16-0EBCF041FD70}" type="slidenum">
              <a:rPr lang="en-US" smtClean="0"/>
              <a:pPr/>
              <a:t>20</a:t>
            </a:fld>
            <a:endParaRPr lang="en-US"/>
          </a:p>
        </p:txBody>
      </p:sp>
    </p:spTree>
    <p:extLst>
      <p:ext uri="{BB962C8B-B14F-4D97-AF65-F5344CB8AC3E}">
        <p14:creationId xmlns:p14="http://schemas.microsoft.com/office/powerpoint/2010/main" val="41873939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Repositories for the long-term management and preservation of data and associated records can be free, fee-based, or institutionally hosted (with or without cost to the researcher), and either open or closed to public access. While depositing to an open access repository is a necessity for government-sponsored research (and preferable from a knowledge-sharing and community building perspective), data can be preserved in closed access (commercial) storage services as long as the host institution is provided unfettered access to accounts. </a:t>
            </a:r>
            <a:r>
              <a:rPr lang="en-US" sz="1200" b="1" kern="1200" dirty="0" smtClean="0">
                <a:solidFill>
                  <a:schemeClr val="tx1"/>
                </a:solidFill>
                <a:effectLst/>
                <a:latin typeface="+mn-lt"/>
                <a:ea typeface="+mn-ea"/>
                <a:cs typeface="+mn-cs"/>
              </a:rPr>
              <a:t>The benefits </a:t>
            </a:r>
            <a:r>
              <a:rPr lang="en-US" sz="1200" kern="1200" dirty="0" smtClean="0">
                <a:solidFill>
                  <a:schemeClr val="tx1"/>
                </a:solidFill>
                <a:effectLst/>
                <a:latin typeface="+mn-lt"/>
                <a:ea typeface="+mn-ea"/>
                <a:cs typeface="+mn-cs"/>
              </a:rPr>
              <a:t>of commercial repositories over open access repositories and institutional repositories may include:</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1) A higher level of system support;</a:t>
            </a:r>
            <a:r>
              <a:rPr lang="en-US" sz="1200" kern="1200" baseline="0" dirty="0" smtClean="0">
                <a:solidFill>
                  <a:schemeClr val="tx1"/>
                </a:solidFill>
                <a:effectLst/>
                <a:latin typeface="+mn-lt"/>
                <a:ea typeface="+mn-ea"/>
                <a:cs typeface="+mn-cs"/>
              </a:rPr>
              <a:t> 2) </a:t>
            </a:r>
            <a:r>
              <a:rPr lang="en-US" sz="1200" kern="1200" dirty="0" smtClean="0">
                <a:solidFill>
                  <a:schemeClr val="tx1"/>
                </a:solidFill>
                <a:effectLst/>
                <a:latin typeface="+mn-lt"/>
                <a:ea typeface="+mn-ea"/>
                <a:cs typeface="+mn-cs"/>
              </a:rPr>
              <a:t>Tools that make deposits easier than open source tools;</a:t>
            </a:r>
            <a:r>
              <a:rPr lang="en-US" sz="1200" kern="1200" baseline="0" dirty="0" smtClean="0">
                <a:solidFill>
                  <a:schemeClr val="tx1"/>
                </a:solidFill>
                <a:effectLst/>
                <a:latin typeface="+mn-lt"/>
                <a:ea typeface="+mn-ea"/>
                <a:cs typeface="+mn-cs"/>
              </a:rPr>
              <a:t> 3) </a:t>
            </a:r>
            <a:r>
              <a:rPr lang="en-US" sz="1200" kern="1200" dirty="0" smtClean="0">
                <a:solidFill>
                  <a:schemeClr val="tx1"/>
                </a:solidFill>
                <a:effectLst/>
                <a:latin typeface="+mn-lt"/>
                <a:ea typeface="+mn-ea"/>
                <a:cs typeface="+mn-cs"/>
              </a:rPr>
              <a:t>Higher levels of data security, such as for HIPAA-protected research data or other human subjects data and confidential</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information requiring a high-level of security;</a:t>
            </a:r>
            <a:r>
              <a:rPr lang="en-US" sz="1200" kern="1200" baseline="0" dirty="0" smtClean="0">
                <a:solidFill>
                  <a:schemeClr val="tx1"/>
                </a:solidFill>
                <a:effectLst/>
                <a:latin typeface="+mn-lt"/>
                <a:ea typeface="+mn-ea"/>
                <a:cs typeface="+mn-cs"/>
              </a:rPr>
              <a:t> and 4)</a:t>
            </a:r>
            <a:r>
              <a:rPr lang="en-US" sz="1200" kern="1200" dirty="0" smtClean="0">
                <a:solidFill>
                  <a:schemeClr val="tx1"/>
                </a:solidFill>
                <a:effectLst/>
                <a:latin typeface="+mn-lt"/>
                <a:ea typeface="+mn-ea"/>
                <a:cs typeface="+mn-cs"/>
              </a:rPr>
              <a:t>Insurance against data loss.</a:t>
            </a:r>
            <a:r>
              <a:rPr lang="en-US" sz="1200" kern="1200" baseline="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Disadvantages may include:</a:t>
            </a:r>
            <a:r>
              <a:rPr lang="en-US" sz="1200" kern="1200" baseline="0" dirty="0" smtClean="0">
                <a:solidFill>
                  <a:schemeClr val="tx1"/>
                </a:solidFill>
                <a:effectLst/>
                <a:latin typeface="+mn-lt"/>
                <a:ea typeface="+mn-ea"/>
                <a:cs typeface="+mn-cs"/>
              </a:rPr>
              <a:t> 1) </a:t>
            </a:r>
            <a:r>
              <a:rPr lang="en-US" sz="1200" kern="1200" dirty="0" smtClean="0">
                <a:solidFill>
                  <a:schemeClr val="tx1"/>
                </a:solidFill>
                <a:effectLst/>
                <a:latin typeface="+mn-lt"/>
                <a:ea typeface="+mn-ea"/>
                <a:cs typeface="+mn-cs"/>
              </a:rPr>
              <a:t>Closed to reuse by the academic enterprise;</a:t>
            </a:r>
            <a:r>
              <a:rPr lang="en-US" sz="1200" kern="1200" baseline="0" dirty="0" smtClean="0">
                <a:solidFill>
                  <a:schemeClr val="tx1"/>
                </a:solidFill>
                <a:effectLst/>
                <a:latin typeface="+mn-lt"/>
                <a:ea typeface="+mn-ea"/>
                <a:cs typeface="+mn-cs"/>
              </a:rPr>
              <a:t> 2) </a:t>
            </a:r>
            <a:r>
              <a:rPr lang="en-US" sz="1200" kern="1200" dirty="0" smtClean="0">
                <a:solidFill>
                  <a:schemeClr val="tx1"/>
                </a:solidFill>
                <a:effectLst/>
                <a:latin typeface="+mn-lt"/>
                <a:ea typeface="+mn-ea"/>
                <a:cs typeface="+mn-cs"/>
              </a:rPr>
              <a:t>Not citable or discoverable online;</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3) Lack of access or download metrics;</a:t>
            </a:r>
            <a:r>
              <a:rPr lang="en-US" sz="1200" kern="1200" baseline="0" dirty="0" smtClean="0">
                <a:solidFill>
                  <a:schemeClr val="tx1"/>
                </a:solidFill>
                <a:effectLst/>
                <a:latin typeface="+mn-lt"/>
                <a:ea typeface="+mn-ea"/>
                <a:cs typeface="+mn-cs"/>
              </a:rPr>
              <a:t> 4) </a:t>
            </a:r>
            <a:r>
              <a:rPr lang="en-US" sz="1200" kern="1200" dirty="0" smtClean="0">
                <a:solidFill>
                  <a:schemeClr val="tx1"/>
                </a:solidFill>
                <a:effectLst/>
                <a:latin typeface="+mn-lt"/>
                <a:ea typeface="+mn-ea"/>
                <a:cs typeface="+mn-cs"/>
              </a:rPr>
              <a:t>Ongoing cost commitments on the part of the institution (e.g. storage fees, per-file download and upload service fees);</a:t>
            </a:r>
            <a:r>
              <a:rPr lang="en-US" sz="1200" kern="1200" baseline="0" dirty="0" smtClean="0">
                <a:solidFill>
                  <a:schemeClr val="tx1"/>
                </a:solidFill>
                <a:effectLst/>
                <a:latin typeface="+mn-lt"/>
                <a:ea typeface="+mn-ea"/>
                <a:cs typeface="+mn-cs"/>
              </a:rPr>
              <a:t> 5) </a:t>
            </a:r>
            <a:r>
              <a:rPr lang="en-US" sz="1200" kern="1200" dirty="0" smtClean="0">
                <a:solidFill>
                  <a:schemeClr val="tx1"/>
                </a:solidFill>
                <a:effectLst/>
                <a:latin typeface="+mn-lt"/>
                <a:ea typeface="+mn-ea"/>
                <a:cs typeface="+mn-cs"/>
              </a:rPr>
              <a:t>Opening accounts that may be known to only a few researchers and are at risk for abandonment;</a:t>
            </a:r>
            <a:r>
              <a:rPr lang="en-US" sz="1200" kern="1200" baseline="0" dirty="0" smtClean="0">
                <a:solidFill>
                  <a:schemeClr val="tx1"/>
                </a:solidFill>
                <a:effectLst/>
                <a:latin typeface="+mn-lt"/>
                <a:ea typeface="+mn-ea"/>
                <a:cs typeface="+mn-cs"/>
              </a:rPr>
              <a:t> 6) </a:t>
            </a:r>
            <a:r>
              <a:rPr lang="en-US" sz="1200" kern="1200" dirty="0" smtClean="0">
                <a:solidFill>
                  <a:schemeClr val="tx1"/>
                </a:solidFill>
                <a:effectLst/>
                <a:latin typeface="+mn-lt"/>
                <a:ea typeface="+mn-ea"/>
                <a:cs typeface="+mn-cs"/>
              </a:rPr>
              <a:t>Time needed for vendor review/approval by your institution’s Chief Information Security Officer (if required).</a:t>
            </a:r>
            <a:r>
              <a:rPr lang="en-US" sz="1200" kern="1200" baseline="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Two examples </a:t>
            </a:r>
            <a:r>
              <a:rPr lang="en-US" sz="1200" kern="1200" dirty="0" smtClean="0">
                <a:solidFill>
                  <a:schemeClr val="tx1"/>
                </a:solidFill>
                <a:effectLst/>
                <a:latin typeface="+mn-lt"/>
                <a:ea typeface="+mn-ea"/>
                <a:cs typeface="+mn-cs"/>
              </a:rPr>
              <a:t>of commercially available, secure online storage services are Amazon S3 storage which varies from .01-.085 per gigabyte a month and </a:t>
            </a:r>
            <a:r>
              <a:rPr lang="en-US" sz="1200" kern="1200" dirty="0" err="1" smtClean="0">
                <a:solidFill>
                  <a:schemeClr val="tx1"/>
                </a:solidFill>
                <a:effectLst/>
                <a:latin typeface="+mn-lt"/>
                <a:ea typeface="+mn-ea"/>
                <a:cs typeface="+mn-cs"/>
              </a:rPr>
              <a:t>Arkivum</a:t>
            </a:r>
            <a:r>
              <a:rPr lang="en-US" sz="1200" kern="1200" dirty="0" smtClean="0">
                <a:solidFill>
                  <a:schemeClr val="tx1"/>
                </a:solidFill>
                <a:effectLst/>
                <a:latin typeface="+mn-lt"/>
                <a:ea typeface="+mn-ea"/>
                <a:cs typeface="+mn-cs"/>
              </a:rPr>
              <a:t> ,which ranges $587.02 (£360) - $733.77 (£450) annually with educational discount depending on the number of terabytes needed.</a:t>
            </a:r>
          </a:p>
          <a:p>
            <a:endParaRPr lang="en-US" dirty="0"/>
          </a:p>
        </p:txBody>
      </p:sp>
      <p:sp>
        <p:nvSpPr>
          <p:cNvPr id="4" name="Slide Number Placeholder 3"/>
          <p:cNvSpPr>
            <a:spLocks noGrp="1"/>
          </p:cNvSpPr>
          <p:nvPr>
            <p:ph type="sldNum" sz="quarter" idx="10"/>
          </p:nvPr>
        </p:nvSpPr>
        <p:spPr/>
        <p:txBody>
          <a:bodyPr/>
          <a:lstStyle/>
          <a:p>
            <a:fld id="{ADE629C5-8417-4CC9-8E16-0EBCF041FD70}" type="slidenum">
              <a:rPr lang="en-US" smtClean="0"/>
              <a:pPr/>
              <a:t>21</a:t>
            </a:fld>
            <a:endParaRPr lang="en-US"/>
          </a:p>
        </p:txBody>
      </p:sp>
    </p:spTree>
    <p:extLst>
      <p:ext uri="{BB962C8B-B14F-4D97-AF65-F5344CB8AC3E}">
        <p14:creationId xmlns:p14="http://schemas.microsoft.com/office/powerpoint/2010/main" val="22273100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C964B68-3891-4089-8B69-19BC7518567A}" type="slidenum">
              <a:rPr lang="en-US" smtClean="0"/>
              <a:pPr/>
              <a:t>3</a:t>
            </a:fld>
            <a:endParaRPr lang="en-US"/>
          </a:p>
        </p:txBody>
      </p:sp>
    </p:spTree>
    <p:extLst>
      <p:ext uri="{BB962C8B-B14F-4D97-AF65-F5344CB8AC3E}">
        <p14:creationId xmlns:p14="http://schemas.microsoft.com/office/powerpoint/2010/main" val="171320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defRPr/>
            </a:pPr>
            <a:endParaRPr lang="en-US" sz="2000" dirty="0">
              <a:latin typeface="Microsoft Sans Serif" pitchFamily="34" charset="0"/>
              <a:cs typeface="Microsoft Sans Serif" pitchFamily="34" charset="0"/>
            </a:endParaRPr>
          </a:p>
        </p:txBody>
      </p:sp>
      <p:sp>
        <p:nvSpPr>
          <p:cNvPr id="4" name="Slide Number Placeholder 3"/>
          <p:cNvSpPr>
            <a:spLocks noGrp="1"/>
          </p:cNvSpPr>
          <p:nvPr>
            <p:ph type="sldNum" sz="quarter" idx="10"/>
          </p:nvPr>
        </p:nvSpPr>
        <p:spPr/>
        <p:txBody>
          <a:bodyPr/>
          <a:lstStyle/>
          <a:p>
            <a:fld id="{A56A2080-85D3-4E35-BB08-8FE4D7F56BA0}"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C964B68-3891-4089-8B69-19BC7518567A}" type="slidenum">
              <a:rPr lang="en-US" smtClean="0"/>
              <a:pPr/>
              <a:t>5</a:t>
            </a:fld>
            <a:endParaRPr lang="en-US"/>
          </a:p>
        </p:txBody>
      </p:sp>
    </p:spTree>
    <p:extLst>
      <p:ext uri="{BB962C8B-B14F-4D97-AF65-F5344CB8AC3E}">
        <p14:creationId xmlns:p14="http://schemas.microsoft.com/office/powerpoint/2010/main" val="4836612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C964B68-3891-4089-8B69-19BC7518567A}" type="slidenum">
              <a:rPr lang="en-US" smtClean="0"/>
              <a:pPr/>
              <a:t>6</a:t>
            </a:fld>
            <a:endParaRPr lang="en-US"/>
          </a:p>
        </p:txBody>
      </p:sp>
    </p:spTree>
    <p:extLst>
      <p:ext uri="{BB962C8B-B14F-4D97-AF65-F5344CB8AC3E}">
        <p14:creationId xmlns:p14="http://schemas.microsoft.com/office/powerpoint/2010/main" val="20090855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C964B68-3891-4089-8B69-19BC7518567A}" type="slidenum">
              <a:rPr lang="en-US" smtClean="0"/>
              <a:pPr/>
              <a:t>7</a:t>
            </a:fld>
            <a:endParaRPr lang="en-US"/>
          </a:p>
        </p:txBody>
      </p:sp>
    </p:spTree>
    <p:extLst>
      <p:ext uri="{BB962C8B-B14F-4D97-AF65-F5344CB8AC3E}">
        <p14:creationId xmlns:p14="http://schemas.microsoft.com/office/powerpoint/2010/main" val="18721346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DE629C5-8417-4CC9-8E16-0EBCF041FD70}" type="slidenum">
              <a:rPr lang="en-US" smtClean="0"/>
              <a:pPr/>
              <a:t>8</a:t>
            </a:fld>
            <a:endParaRPr lang="en-US"/>
          </a:p>
        </p:txBody>
      </p:sp>
    </p:spTree>
    <p:extLst>
      <p:ext uri="{BB962C8B-B14F-4D97-AF65-F5344CB8AC3E}">
        <p14:creationId xmlns:p14="http://schemas.microsoft.com/office/powerpoint/2010/main" val="31803767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DE629C5-8417-4CC9-8E16-0EBCF041FD70}" type="slidenum">
              <a:rPr lang="en-US" smtClean="0"/>
              <a:pPr/>
              <a:t>9</a:t>
            </a:fld>
            <a:endParaRPr lang="en-US"/>
          </a:p>
        </p:txBody>
      </p:sp>
    </p:spTree>
    <p:extLst>
      <p:ext uri="{BB962C8B-B14F-4D97-AF65-F5344CB8AC3E}">
        <p14:creationId xmlns:p14="http://schemas.microsoft.com/office/powerpoint/2010/main" val="29407382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A7AAFC2-EFCF-4DFB-9D94-EF4A6298C086}" type="datetimeFigureOut">
              <a:rPr lang="en-US" smtClean="0"/>
              <a:pPr/>
              <a:t>5/21/14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E9422F-42E9-4BC6-B70F-AF212016B4E5}" type="slidenum">
              <a:rPr lang="en-US" smtClean="0"/>
              <a:pPr/>
              <a:t>‹#›</a:t>
            </a:fld>
            <a:endParaRPr lang="en-US"/>
          </a:p>
        </p:txBody>
      </p:sp>
    </p:spTree>
    <p:extLst>
      <p:ext uri="{BB962C8B-B14F-4D97-AF65-F5344CB8AC3E}">
        <p14:creationId xmlns:p14="http://schemas.microsoft.com/office/powerpoint/2010/main" val="3481478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7AAFC2-EFCF-4DFB-9D94-EF4A6298C086}" type="datetimeFigureOut">
              <a:rPr lang="en-US" smtClean="0"/>
              <a:pPr/>
              <a:t>5/21/14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E9422F-42E9-4BC6-B70F-AF212016B4E5}" type="slidenum">
              <a:rPr lang="en-US" smtClean="0"/>
              <a:pPr/>
              <a:t>‹#›</a:t>
            </a:fld>
            <a:endParaRPr lang="en-US"/>
          </a:p>
        </p:txBody>
      </p:sp>
    </p:spTree>
    <p:extLst>
      <p:ext uri="{BB962C8B-B14F-4D97-AF65-F5344CB8AC3E}">
        <p14:creationId xmlns:p14="http://schemas.microsoft.com/office/powerpoint/2010/main" val="3647802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7AAFC2-EFCF-4DFB-9D94-EF4A6298C086}" type="datetimeFigureOut">
              <a:rPr lang="en-US" smtClean="0"/>
              <a:pPr/>
              <a:t>5/21/14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E9422F-42E9-4BC6-B70F-AF212016B4E5}" type="slidenum">
              <a:rPr lang="en-US" smtClean="0"/>
              <a:pPr/>
              <a:t>‹#›</a:t>
            </a:fld>
            <a:endParaRPr lang="en-US"/>
          </a:p>
        </p:txBody>
      </p:sp>
    </p:spTree>
    <p:extLst>
      <p:ext uri="{BB962C8B-B14F-4D97-AF65-F5344CB8AC3E}">
        <p14:creationId xmlns:p14="http://schemas.microsoft.com/office/powerpoint/2010/main" val="3710795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7AAFC2-EFCF-4DFB-9D94-EF4A6298C086}" type="datetimeFigureOut">
              <a:rPr lang="en-US" smtClean="0"/>
              <a:pPr/>
              <a:t>5/21/14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E9422F-42E9-4BC6-B70F-AF212016B4E5}" type="slidenum">
              <a:rPr lang="en-US" smtClean="0"/>
              <a:pPr/>
              <a:t>‹#›</a:t>
            </a:fld>
            <a:endParaRPr lang="en-US"/>
          </a:p>
        </p:txBody>
      </p:sp>
    </p:spTree>
    <p:extLst>
      <p:ext uri="{BB962C8B-B14F-4D97-AF65-F5344CB8AC3E}">
        <p14:creationId xmlns:p14="http://schemas.microsoft.com/office/powerpoint/2010/main" val="274081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7AAFC2-EFCF-4DFB-9D94-EF4A6298C086}" type="datetimeFigureOut">
              <a:rPr lang="en-US" smtClean="0"/>
              <a:pPr/>
              <a:t>5/21/14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E9422F-42E9-4BC6-B70F-AF212016B4E5}" type="slidenum">
              <a:rPr lang="en-US" smtClean="0"/>
              <a:pPr/>
              <a:t>‹#›</a:t>
            </a:fld>
            <a:endParaRPr lang="en-US"/>
          </a:p>
        </p:txBody>
      </p:sp>
    </p:spTree>
    <p:extLst>
      <p:ext uri="{BB962C8B-B14F-4D97-AF65-F5344CB8AC3E}">
        <p14:creationId xmlns:p14="http://schemas.microsoft.com/office/powerpoint/2010/main" val="3016997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A7AAFC2-EFCF-4DFB-9D94-EF4A6298C086}" type="datetimeFigureOut">
              <a:rPr lang="en-US" smtClean="0"/>
              <a:pPr/>
              <a:t>5/21/14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E9422F-42E9-4BC6-B70F-AF212016B4E5}" type="slidenum">
              <a:rPr lang="en-US" smtClean="0"/>
              <a:pPr/>
              <a:t>‹#›</a:t>
            </a:fld>
            <a:endParaRPr lang="en-US"/>
          </a:p>
        </p:txBody>
      </p:sp>
    </p:spTree>
    <p:extLst>
      <p:ext uri="{BB962C8B-B14F-4D97-AF65-F5344CB8AC3E}">
        <p14:creationId xmlns:p14="http://schemas.microsoft.com/office/powerpoint/2010/main" val="933428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A7AAFC2-EFCF-4DFB-9D94-EF4A6298C086}" type="datetimeFigureOut">
              <a:rPr lang="en-US" smtClean="0"/>
              <a:pPr/>
              <a:t>5/21/14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E9422F-42E9-4BC6-B70F-AF212016B4E5}" type="slidenum">
              <a:rPr lang="en-US" smtClean="0"/>
              <a:pPr/>
              <a:t>‹#›</a:t>
            </a:fld>
            <a:endParaRPr lang="en-US"/>
          </a:p>
        </p:txBody>
      </p:sp>
    </p:spTree>
    <p:extLst>
      <p:ext uri="{BB962C8B-B14F-4D97-AF65-F5344CB8AC3E}">
        <p14:creationId xmlns:p14="http://schemas.microsoft.com/office/powerpoint/2010/main" val="1128054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A7AAFC2-EFCF-4DFB-9D94-EF4A6298C086}" type="datetimeFigureOut">
              <a:rPr lang="en-US" smtClean="0"/>
              <a:pPr/>
              <a:t>5/21/14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E9422F-42E9-4BC6-B70F-AF212016B4E5}" type="slidenum">
              <a:rPr lang="en-US" smtClean="0"/>
              <a:pPr/>
              <a:t>‹#›</a:t>
            </a:fld>
            <a:endParaRPr lang="en-US"/>
          </a:p>
        </p:txBody>
      </p:sp>
    </p:spTree>
    <p:extLst>
      <p:ext uri="{BB962C8B-B14F-4D97-AF65-F5344CB8AC3E}">
        <p14:creationId xmlns:p14="http://schemas.microsoft.com/office/powerpoint/2010/main" val="2154118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7AAFC2-EFCF-4DFB-9D94-EF4A6298C086}" type="datetimeFigureOut">
              <a:rPr lang="en-US" smtClean="0"/>
              <a:pPr/>
              <a:t>5/21/14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E9422F-42E9-4BC6-B70F-AF212016B4E5}" type="slidenum">
              <a:rPr lang="en-US" smtClean="0"/>
              <a:pPr/>
              <a:t>‹#›</a:t>
            </a:fld>
            <a:endParaRPr lang="en-US"/>
          </a:p>
        </p:txBody>
      </p:sp>
    </p:spTree>
    <p:extLst>
      <p:ext uri="{BB962C8B-B14F-4D97-AF65-F5344CB8AC3E}">
        <p14:creationId xmlns:p14="http://schemas.microsoft.com/office/powerpoint/2010/main" val="1346587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7AAFC2-EFCF-4DFB-9D94-EF4A6298C086}" type="datetimeFigureOut">
              <a:rPr lang="en-US" smtClean="0"/>
              <a:pPr/>
              <a:t>5/21/14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E9422F-42E9-4BC6-B70F-AF212016B4E5}" type="slidenum">
              <a:rPr lang="en-US" smtClean="0"/>
              <a:pPr/>
              <a:t>‹#›</a:t>
            </a:fld>
            <a:endParaRPr lang="en-US"/>
          </a:p>
        </p:txBody>
      </p:sp>
    </p:spTree>
    <p:extLst>
      <p:ext uri="{BB962C8B-B14F-4D97-AF65-F5344CB8AC3E}">
        <p14:creationId xmlns:p14="http://schemas.microsoft.com/office/powerpoint/2010/main" val="1435509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7AAFC2-EFCF-4DFB-9D94-EF4A6298C086}" type="datetimeFigureOut">
              <a:rPr lang="en-US" smtClean="0"/>
              <a:pPr/>
              <a:t>5/21/14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E9422F-42E9-4BC6-B70F-AF212016B4E5}" type="slidenum">
              <a:rPr lang="en-US" smtClean="0"/>
              <a:pPr/>
              <a:t>‹#›</a:t>
            </a:fld>
            <a:endParaRPr lang="en-US"/>
          </a:p>
        </p:txBody>
      </p:sp>
    </p:spTree>
    <p:extLst>
      <p:ext uri="{BB962C8B-B14F-4D97-AF65-F5344CB8AC3E}">
        <p14:creationId xmlns:p14="http://schemas.microsoft.com/office/powerpoint/2010/main" val="6291785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7AAFC2-EFCF-4DFB-9D94-EF4A6298C086}" type="datetimeFigureOut">
              <a:rPr lang="en-US" smtClean="0"/>
              <a:pPr/>
              <a:t>5/21/14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E9422F-42E9-4BC6-B70F-AF212016B4E5}" type="slidenum">
              <a:rPr lang="en-US" smtClean="0"/>
              <a:pPr/>
              <a:t>‹#›</a:t>
            </a:fld>
            <a:endParaRPr lang="en-US"/>
          </a:p>
        </p:txBody>
      </p:sp>
    </p:spTree>
    <p:extLst>
      <p:ext uri="{BB962C8B-B14F-4D97-AF65-F5344CB8AC3E}">
        <p14:creationId xmlns:p14="http://schemas.microsoft.com/office/powerpoint/2010/main" val="2777548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hyperlink" Target="http://www.dcc.ac.uk/resources/repository-audit-and-assessment/repository-audit-and-assessment"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hyperlink" Target="http://databib.org/" TargetMode="External"/><Relationship Id="rId4" Type="http://schemas.openxmlformats.org/officeDocument/2006/relationships/hyperlink" Target="http://opendoar.org/" TargetMode="External"/><Relationship Id="rId5" Type="http://schemas.openxmlformats.org/officeDocument/2006/relationships/hyperlink" Target="http://www.re3data.org/" TargetMode="External"/><Relationship Id="rId6"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457200"/>
            <a:ext cx="7772400" cy="1470025"/>
          </a:xfrm>
        </p:spPr>
        <p:txBody>
          <a:bodyPr>
            <a:normAutofit/>
          </a:bodyPr>
          <a:lstStyle/>
          <a:p>
            <a:r>
              <a:rPr lang="en-US" sz="4000" dirty="0" smtClean="0"/>
              <a:t>New England Collaborative Data Management Curriculum</a:t>
            </a:r>
            <a:endParaRPr lang="en-US" sz="4000" dirty="0"/>
          </a:p>
        </p:txBody>
      </p:sp>
      <p:sp>
        <p:nvSpPr>
          <p:cNvPr id="3" name="Subtitle 2"/>
          <p:cNvSpPr>
            <a:spLocks noGrp="1"/>
          </p:cNvSpPr>
          <p:nvPr>
            <p:ph type="subTitle" idx="1"/>
          </p:nvPr>
        </p:nvSpPr>
        <p:spPr>
          <a:xfrm>
            <a:off x="990600" y="5334000"/>
            <a:ext cx="7620000" cy="1143000"/>
          </a:xfrm>
        </p:spPr>
        <p:txBody>
          <a:bodyPr>
            <a:normAutofit fontScale="62500" lnSpcReduction="20000"/>
          </a:bodyPr>
          <a:lstStyle/>
          <a:p>
            <a:r>
              <a:rPr lang="en-US" dirty="0" smtClean="0"/>
              <a:t>Emily </a:t>
            </a:r>
            <a:r>
              <a:rPr lang="en-US" dirty="0" smtClean="0"/>
              <a:t>R. Novak </a:t>
            </a:r>
            <a:r>
              <a:rPr lang="en-US" dirty="0" err="1" smtClean="0"/>
              <a:t>Gustainis</a:t>
            </a:r>
            <a:r>
              <a:rPr lang="en-US" dirty="0" smtClean="0"/>
              <a:t>, Countway Library, Harvard Medical School</a:t>
            </a:r>
          </a:p>
          <a:p>
            <a:r>
              <a:rPr lang="en-US" dirty="0" smtClean="0"/>
              <a:t>Darla White, Countway Library, Harvard Medical School</a:t>
            </a:r>
          </a:p>
          <a:p>
            <a:r>
              <a:rPr lang="en-US" dirty="0" smtClean="0"/>
              <a:t>David B. Lowe, University of Connecticut Libraries</a:t>
            </a:r>
          </a:p>
          <a:p>
            <a:endParaRPr lang="en-US" dirty="0"/>
          </a:p>
        </p:txBody>
      </p:sp>
      <p:sp>
        <p:nvSpPr>
          <p:cNvPr id="4" name="TextBox 3"/>
          <p:cNvSpPr txBox="1"/>
          <p:nvPr/>
        </p:nvSpPr>
        <p:spPr>
          <a:xfrm>
            <a:off x="838200" y="2286000"/>
            <a:ext cx="7543800" cy="2369880"/>
          </a:xfrm>
          <a:prstGeom prst="rect">
            <a:avLst/>
          </a:prstGeom>
          <a:noFill/>
        </p:spPr>
        <p:txBody>
          <a:bodyPr wrap="square" rtlCol="0">
            <a:spAutoFit/>
          </a:bodyPr>
          <a:lstStyle/>
          <a:p>
            <a:pPr algn="ctr"/>
            <a:r>
              <a:rPr lang="en-US" sz="4000" b="1" dirty="0" smtClean="0"/>
              <a:t>MODULE 7: </a:t>
            </a:r>
          </a:p>
          <a:p>
            <a:pPr algn="ctr"/>
            <a:r>
              <a:rPr lang="en-US" sz="4000" b="1" dirty="0" smtClean="0"/>
              <a:t>Repositories, Archiving, and Preservation</a:t>
            </a:r>
          </a:p>
          <a:p>
            <a:pPr algn="ctr"/>
            <a:endParaRPr lang="en-US" sz="2800" b="1" dirty="0"/>
          </a:p>
        </p:txBody>
      </p:sp>
    </p:spTree>
    <p:extLst>
      <p:ext uri="{BB962C8B-B14F-4D97-AF65-F5344CB8AC3E}">
        <p14:creationId xmlns:p14="http://schemas.microsoft.com/office/powerpoint/2010/main" val="3655500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What Happens Next?</a:t>
            </a:r>
            <a:endParaRPr lang="en-US" sz="3600" dirty="0"/>
          </a:p>
        </p:txBody>
      </p:sp>
      <p:sp>
        <p:nvSpPr>
          <p:cNvPr id="3" name="TextBox 2"/>
          <p:cNvSpPr txBox="1"/>
          <p:nvPr/>
        </p:nvSpPr>
        <p:spPr>
          <a:xfrm>
            <a:off x="381000" y="1524000"/>
            <a:ext cx="8382000" cy="3785652"/>
          </a:xfrm>
          <a:prstGeom prst="rect">
            <a:avLst/>
          </a:prstGeom>
          <a:noFill/>
        </p:spPr>
        <p:txBody>
          <a:bodyPr wrap="square" rtlCol="0">
            <a:spAutoFit/>
          </a:bodyPr>
          <a:lstStyle/>
          <a:p>
            <a:r>
              <a:rPr lang="en-US" sz="2000" dirty="0" smtClean="0"/>
              <a:t>Once your retention period has been met: </a:t>
            </a:r>
          </a:p>
          <a:p>
            <a:endParaRPr lang="en-US" sz="2000" dirty="0" smtClean="0"/>
          </a:p>
          <a:p>
            <a:r>
              <a:rPr lang="en-US" sz="2000" dirty="0" smtClean="0"/>
              <a:t>Some data may be kept permanently (</a:t>
            </a:r>
            <a:r>
              <a:rPr lang="en-US" sz="2000" b="1" dirty="0" smtClean="0"/>
              <a:t>Permanent Retention/Archiving</a:t>
            </a:r>
            <a:r>
              <a:rPr lang="en-US" sz="2000" dirty="0" smtClean="0"/>
              <a:t>):</a:t>
            </a:r>
          </a:p>
          <a:p>
            <a:pPr lvl="1">
              <a:buFont typeface="Arial" pitchFamily="34" charset="0"/>
              <a:buChar char="•"/>
            </a:pPr>
            <a:r>
              <a:rPr lang="en-US" sz="2000" dirty="0" smtClean="0"/>
              <a:t>   Determined on a case by case basis</a:t>
            </a:r>
          </a:p>
          <a:p>
            <a:pPr lvl="1">
              <a:buFont typeface="Arial" pitchFamily="34" charset="0"/>
              <a:buChar char="•"/>
            </a:pPr>
            <a:r>
              <a:rPr lang="en-US" sz="2000" dirty="0" smtClean="0"/>
              <a:t>   Involves a long term investment of resources by an Archives or Special Collections</a:t>
            </a:r>
          </a:p>
          <a:p>
            <a:pPr lvl="1">
              <a:buFont typeface="Arial" pitchFamily="34" charset="0"/>
              <a:buChar char="•"/>
            </a:pPr>
            <a:r>
              <a:rPr lang="en-US" sz="2000" dirty="0" smtClean="0"/>
              <a:t>   Not the same as Long Term Storage</a:t>
            </a:r>
          </a:p>
          <a:p>
            <a:r>
              <a:rPr lang="en-US" sz="2000" dirty="0" smtClean="0"/>
              <a:t>	</a:t>
            </a:r>
          </a:p>
          <a:p>
            <a:r>
              <a:rPr lang="en-US" sz="2000" dirty="0" smtClean="0"/>
              <a:t>Some data might NOT be kept (</a:t>
            </a:r>
            <a:r>
              <a:rPr lang="en-US" sz="2000" b="1" dirty="0" smtClean="0"/>
              <a:t>Data Disposal</a:t>
            </a:r>
            <a:r>
              <a:rPr lang="en-US" sz="2000" dirty="0" smtClean="0"/>
              <a:t>):</a:t>
            </a:r>
          </a:p>
          <a:p>
            <a:pPr lvl="1">
              <a:buFont typeface="Arial" pitchFamily="34" charset="0"/>
              <a:buChar char="•"/>
            </a:pPr>
            <a:r>
              <a:rPr lang="en-US" sz="2000" dirty="0" smtClean="0"/>
              <a:t>   Ensures data cannot be reconstructed or extracted</a:t>
            </a:r>
          </a:p>
          <a:p>
            <a:pPr lvl="1">
              <a:buFont typeface="Arial" pitchFamily="34" charset="0"/>
              <a:buChar char="•"/>
            </a:pPr>
            <a:r>
              <a:rPr lang="en-US" sz="2000" dirty="0" smtClean="0"/>
              <a:t>   Documenting disposal decisions helps to avoid future confusion about missing or abandoned data</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How Will I Know if </a:t>
            </a:r>
            <a:br>
              <a:rPr lang="en-US" sz="3600" dirty="0" smtClean="0"/>
            </a:br>
            <a:r>
              <a:rPr lang="en-US" sz="3600" dirty="0" smtClean="0"/>
              <a:t>My Data Should be Archived? </a:t>
            </a:r>
            <a:endParaRPr lang="en-US" sz="3600" dirty="0"/>
          </a:p>
        </p:txBody>
      </p:sp>
      <p:sp>
        <p:nvSpPr>
          <p:cNvPr id="3" name="TextBox 2"/>
          <p:cNvSpPr txBox="1"/>
          <p:nvPr/>
        </p:nvSpPr>
        <p:spPr>
          <a:xfrm>
            <a:off x="533400" y="1828800"/>
            <a:ext cx="8077200" cy="3477875"/>
          </a:xfrm>
          <a:prstGeom prst="rect">
            <a:avLst/>
          </a:prstGeom>
          <a:noFill/>
        </p:spPr>
        <p:txBody>
          <a:bodyPr wrap="square" rtlCol="0">
            <a:spAutoFit/>
          </a:bodyPr>
          <a:lstStyle/>
          <a:p>
            <a:r>
              <a:rPr lang="en-US" sz="2000" b="1" dirty="0" smtClean="0"/>
              <a:t>Appraisal</a:t>
            </a:r>
          </a:p>
          <a:p>
            <a:r>
              <a:rPr lang="en-US" sz="2000" dirty="0" smtClean="0"/>
              <a:t>	Involves an inventory of records</a:t>
            </a:r>
          </a:p>
          <a:p>
            <a:endParaRPr lang="en-US" sz="1400" dirty="0" smtClean="0"/>
          </a:p>
          <a:p>
            <a:r>
              <a:rPr lang="en-US" sz="2000" dirty="0" smtClean="0"/>
              <a:t>	Usually conducted with an Archivist or Records Manager</a:t>
            </a:r>
          </a:p>
          <a:p>
            <a:endParaRPr lang="en-US" sz="1400" dirty="0" smtClean="0"/>
          </a:p>
          <a:p>
            <a:r>
              <a:rPr lang="en-US" sz="2000" dirty="0" smtClean="0"/>
              <a:t>	Objective is to identify the impact of the data as well as basic 		information about the data and the project. </a:t>
            </a:r>
          </a:p>
          <a:p>
            <a:r>
              <a:rPr lang="en-US" sz="2000" dirty="0" smtClean="0"/>
              <a:t>	</a:t>
            </a:r>
          </a:p>
          <a:p>
            <a:pPr lvl="3">
              <a:buFont typeface="Arial" pitchFamily="34" charset="0"/>
              <a:buChar char="•"/>
            </a:pPr>
            <a:endParaRPr lang="en-US" b="1" dirty="0" smtClean="0"/>
          </a:p>
          <a:p>
            <a:endParaRPr lang="en-US" dirty="0" smtClean="0"/>
          </a:p>
          <a:p>
            <a:r>
              <a:rPr lang="en-US" dirty="0" smtClean="0"/>
              <a:t>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Appraisal Questions</a:t>
            </a:r>
            <a:endParaRPr lang="en-US" sz="3600" dirty="0"/>
          </a:p>
        </p:txBody>
      </p:sp>
      <p:sp>
        <p:nvSpPr>
          <p:cNvPr id="3" name="TextBox 2"/>
          <p:cNvSpPr txBox="1"/>
          <p:nvPr/>
        </p:nvSpPr>
        <p:spPr>
          <a:xfrm>
            <a:off x="533400" y="1524000"/>
            <a:ext cx="8077200" cy="4924425"/>
          </a:xfrm>
          <a:prstGeom prst="rect">
            <a:avLst/>
          </a:prstGeom>
          <a:noFill/>
        </p:spPr>
        <p:txBody>
          <a:bodyPr wrap="square" rtlCol="0">
            <a:spAutoFit/>
          </a:bodyPr>
          <a:lstStyle/>
          <a:p>
            <a:pPr>
              <a:buFont typeface="Arial" pitchFamily="34" charset="0"/>
              <a:buChar char="•"/>
            </a:pPr>
            <a:r>
              <a:rPr lang="en-US" sz="2000" dirty="0" smtClean="0"/>
              <a:t>   What are the essential records required to understand this research data and project? </a:t>
            </a:r>
          </a:p>
          <a:p>
            <a:pPr>
              <a:buFont typeface="Arial" pitchFamily="34" charset="0"/>
              <a:buChar char="•"/>
            </a:pPr>
            <a:r>
              <a:rPr lang="en-US" sz="2000" dirty="0" smtClean="0"/>
              <a:t>   What was the impact of this research on its discipline? </a:t>
            </a:r>
          </a:p>
          <a:p>
            <a:pPr>
              <a:buFont typeface="Arial" pitchFamily="34" charset="0"/>
              <a:buChar char="•"/>
            </a:pPr>
            <a:r>
              <a:rPr lang="en-US" sz="2000" dirty="0" smtClean="0"/>
              <a:t>   What had been the impact of the researcher in his or her field? </a:t>
            </a:r>
          </a:p>
          <a:p>
            <a:pPr>
              <a:buFont typeface="Arial" pitchFamily="34" charset="0"/>
              <a:buChar char="•"/>
            </a:pPr>
            <a:r>
              <a:rPr lang="en-US" sz="2000" dirty="0" smtClean="0"/>
              <a:t>   Is the research data replicable? </a:t>
            </a:r>
          </a:p>
          <a:p>
            <a:pPr>
              <a:buFont typeface="Arial" pitchFamily="34" charset="0"/>
              <a:buChar char="•"/>
            </a:pPr>
            <a:r>
              <a:rPr lang="en-US" sz="2000" dirty="0" smtClean="0"/>
              <a:t>   Is there an index to the data? How would future researchers understand the research? </a:t>
            </a:r>
          </a:p>
          <a:p>
            <a:pPr>
              <a:buFont typeface="Arial" pitchFamily="34" charset="0"/>
              <a:buChar char="•"/>
            </a:pPr>
            <a:r>
              <a:rPr lang="en-US" sz="2000" dirty="0" smtClean="0"/>
              <a:t>   Has this research been published? Where?</a:t>
            </a:r>
          </a:p>
          <a:p>
            <a:pPr>
              <a:buFont typeface="Arial" pitchFamily="34" charset="0"/>
              <a:buChar char="•"/>
            </a:pPr>
            <a:r>
              <a:rPr lang="en-US" sz="2000" dirty="0" smtClean="0"/>
              <a:t>   Has the data been kept in a research repository? </a:t>
            </a:r>
          </a:p>
          <a:p>
            <a:pPr>
              <a:buFont typeface="Arial" pitchFamily="34" charset="0"/>
              <a:buChar char="•"/>
            </a:pPr>
            <a:r>
              <a:rPr lang="en-US" sz="2000" dirty="0" smtClean="0"/>
              <a:t>   Are there additional records related to the data? </a:t>
            </a:r>
          </a:p>
          <a:p>
            <a:pPr>
              <a:buFont typeface="Arial" pitchFamily="34" charset="0"/>
              <a:buChar char="•"/>
            </a:pPr>
            <a:r>
              <a:rPr lang="en-US" sz="2000" dirty="0" smtClean="0"/>
              <a:t>   Are there security or access issues? </a:t>
            </a:r>
          </a:p>
          <a:p>
            <a:pPr>
              <a:buFont typeface="Arial" pitchFamily="34" charset="0"/>
              <a:buChar char="•"/>
            </a:pPr>
            <a:r>
              <a:rPr lang="en-US" sz="2000" dirty="0" smtClean="0"/>
              <a:t>   Does someone else own the data? </a:t>
            </a:r>
          </a:p>
          <a:p>
            <a:pPr>
              <a:buFont typeface="Arial" pitchFamily="34" charset="0"/>
              <a:buChar char="•"/>
            </a:pPr>
            <a:r>
              <a:rPr lang="en-US" sz="2000" dirty="0" smtClean="0"/>
              <a:t>   Identification of </a:t>
            </a:r>
            <a:r>
              <a:rPr lang="en-US" sz="2000" b="1" dirty="0" smtClean="0"/>
              <a:t>Related Records</a:t>
            </a:r>
          </a:p>
          <a:p>
            <a:endParaRPr lang="en-US" dirty="0" smtClean="0"/>
          </a:p>
          <a:p>
            <a:r>
              <a:rPr lang="en-US" dirty="0" smtClean="0"/>
              <a:t>	</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Related Records</a:t>
            </a:r>
            <a:endParaRPr lang="en-US" sz="3600" dirty="0"/>
          </a:p>
        </p:txBody>
      </p:sp>
      <p:sp>
        <p:nvSpPr>
          <p:cNvPr id="3" name="TextBox 2"/>
          <p:cNvSpPr txBox="1"/>
          <p:nvPr/>
        </p:nvSpPr>
        <p:spPr>
          <a:xfrm>
            <a:off x="533400" y="1828800"/>
            <a:ext cx="8077200" cy="5232202"/>
          </a:xfrm>
          <a:prstGeom prst="rect">
            <a:avLst/>
          </a:prstGeom>
          <a:noFill/>
        </p:spPr>
        <p:txBody>
          <a:bodyPr wrap="square" rtlCol="0">
            <a:spAutoFit/>
          </a:bodyPr>
          <a:lstStyle/>
          <a:p>
            <a:pPr lvl="2"/>
            <a:r>
              <a:rPr lang="en-US" sz="2000" dirty="0" smtClean="0"/>
              <a:t>May </a:t>
            </a:r>
            <a:r>
              <a:rPr lang="en-US" sz="2000" b="1" dirty="0" smtClean="0"/>
              <a:t>provide context </a:t>
            </a:r>
            <a:r>
              <a:rPr lang="en-US" sz="2000" dirty="0" smtClean="0"/>
              <a:t>to the data or project overall</a:t>
            </a:r>
          </a:p>
          <a:p>
            <a:pPr lvl="2"/>
            <a:endParaRPr lang="en-US" sz="1400" dirty="0" smtClean="0"/>
          </a:p>
          <a:p>
            <a:pPr lvl="2"/>
            <a:r>
              <a:rPr lang="en-US" sz="2000" dirty="0" smtClean="0"/>
              <a:t>Key element in considering a collection of research data for permanent retention in an archive</a:t>
            </a:r>
          </a:p>
          <a:p>
            <a:pPr lvl="2"/>
            <a:endParaRPr lang="en-US" sz="1400" dirty="0" smtClean="0"/>
          </a:p>
          <a:p>
            <a:pPr lvl="2"/>
            <a:r>
              <a:rPr lang="en-US" sz="2000" dirty="0" smtClean="0"/>
              <a:t>Help someone unfamiliar with the details of the research </a:t>
            </a:r>
            <a:r>
              <a:rPr lang="en-US" sz="2000" b="1" dirty="0" smtClean="0"/>
              <a:t>make sense of the overall project’s mission, progress, and findings</a:t>
            </a:r>
          </a:p>
          <a:p>
            <a:pPr lvl="2"/>
            <a:endParaRPr lang="en-US" sz="1400" dirty="0" smtClean="0"/>
          </a:p>
          <a:p>
            <a:pPr lvl="2"/>
            <a:r>
              <a:rPr lang="en-US" sz="2000" dirty="0" smtClean="0"/>
              <a:t>May </a:t>
            </a:r>
            <a:r>
              <a:rPr lang="en-US" sz="2000" b="1" dirty="0" smtClean="0"/>
              <a:t>have different retention periods </a:t>
            </a:r>
            <a:r>
              <a:rPr lang="en-US" sz="2000" dirty="0" smtClean="0"/>
              <a:t>than the research data</a:t>
            </a:r>
          </a:p>
          <a:p>
            <a:pPr lvl="0"/>
            <a:endParaRPr lang="en-US" sz="1400" dirty="0" smtClean="0"/>
          </a:p>
          <a:p>
            <a:pPr lvl="0"/>
            <a:r>
              <a:rPr lang="en-US" sz="2000" dirty="0" smtClean="0"/>
              <a:t>	</a:t>
            </a:r>
            <a:r>
              <a:rPr lang="en-US" sz="2000" b="1" dirty="0" smtClean="0"/>
              <a:t>Examples of Related Records include: </a:t>
            </a:r>
          </a:p>
          <a:p>
            <a:pPr lvl="3">
              <a:buFont typeface="Arial" pitchFamily="34" charset="0"/>
              <a:buChar char="•"/>
            </a:pPr>
            <a:r>
              <a:rPr lang="en-US" sz="2000" dirty="0" smtClean="0"/>
              <a:t>   Human or animal subject protection records</a:t>
            </a:r>
          </a:p>
          <a:p>
            <a:pPr lvl="3">
              <a:buFont typeface="Arial" pitchFamily="34" charset="0"/>
              <a:buChar char="•"/>
            </a:pPr>
            <a:r>
              <a:rPr lang="en-US" sz="2000" dirty="0" smtClean="0"/>
              <a:t>   Administrative records</a:t>
            </a:r>
          </a:p>
          <a:p>
            <a:pPr lvl="3">
              <a:buFont typeface="Arial" pitchFamily="34" charset="0"/>
              <a:buChar char="•"/>
            </a:pPr>
            <a:r>
              <a:rPr lang="en-US" sz="2000" dirty="0" smtClean="0"/>
              <a:t>   Financial records</a:t>
            </a:r>
          </a:p>
          <a:p>
            <a:pPr lvl="3">
              <a:buFont typeface="Arial" pitchFamily="34" charset="0"/>
              <a:buChar char="•"/>
            </a:pPr>
            <a:endParaRPr lang="en-US" b="1" dirty="0" smtClean="0"/>
          </a:p>
          <a:p>
            <a:endParaRPr lang="en-US" dirty="0" smtClean="0"/>
          </a:p>
          <a:p>
            <a:r>
              <a:rPr lang="en-US" dirty="0" smtClean="0"/>
              <a:t>	</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So When Should My Data be Archived?</a:t>
            </a:r>
            <a:endParaRPr lang="en-US" sz="3600" dirty="0"/>
          </a:p>
        </p:txBody>
      </p:sp>
      <p:sp>
        <p:nvSpPr>
          <p:cNvPr id="3" name="TextBox 2"/>
          <p:cNvSpPr txBox="1"/>
          <p:nvPr/>
        </p:nvSpPr>
        <p:spPr>
          <a:xfrm>
            <a:off x="533400" y="1828800"/>
            <a:ext cx="8077200" cy="4985980"/>
          </a:xfrm>
          <a:prstGeom prst="rect">
            <a:avLst/>
          </a:prstGeom>
          <a:noFill/>
        </p:spPr>
        <p:txBody>
          <a:bodyPr wrap="square" rtlCol="0">
            <a:spAutoFit/>
          </a:bodyPr>
          <a:lstStyle/>
          <a:p>
            <a:pPr lvl="0"/>
            <a:r>
              <a:rPr lang="en-US" sz="2000" dirty="0" smtClean="0"/>
              <a:t>The data are </a:t>
            </a:r>
            <a:r>
              <a:rPr lang="en-US" sz="2000" b="1" dirty="0" smtClean="0"/>
              <a:t>not available anywhere else</a:t>
            </a:r>
            <a:r>
              <a:rPr lang="en-US" sz="2000" dirty="0" smtClean="0"/>
              <a:t>, or are not likely to be available elsewhere in the future</a:t>
            </a:r>
          </a:p>
          <a:p>
            <a:pPr lvl="0"/>
            <a:endParaRPr lang="en-US" sz="1400" dirty="0" smtClean="0"/>
          </a:p>
          <a:p>
            <a:pPr lvl="0"/>
            <a:r>
              <a:rPr lang="en-US" sz="2000" dirty="0" smtClean="0"/>
              <a:t>The research is </a:t>
            </a:r>
            <a:r>
              <a:rPr lang="en-US" sz="2000" b="1" dirty="0" smtClean="0"/>
              <a:t>in line with the collecting policies </a:t>
            </a:r>
            <a:r>
              <a:rPr lang="en-US" sz="2000" dirty="0" smtClean="0"/>
              <a:t>of an institution </a:t>
            </a:r>
          </a:p>
          <a:p>
            <a:pPr lvl="0"/>
            <a:endParaRPr lang="en-US" sz="1400" dirty="0" smtClean="0"/>
          </a:p>
          <a:p>
            <a:pPr lvl="0"/>
            <a:r>
              <a:rPr lang="en-US" sz="2000" dirty="0" smtClean="0"/>
              <a:t>Related records are </a:t>
            </a:r>
            <a:r>
              <a:rPr lang="en-US" sz="2000" b="1" dirty="0" smtClean="0"/>
              <a:t>well maintained, comprehensive and available</a:t>
            </a:r>
            <a:r>
              <a:rPr lang="en-US" sz="2000" dirty="0" smtClean="0"/>
              <a:t> for archiving</a:t>
            </a:r>
          </a:p>
          <a:p>
            <a:pPr lvl="0"/>
            <a:endParaRPr lang="en-US" sz="1400" dirty="0" smtClean="0"/>
          </a:p>
          <a:p>
            <a:pPr lvl="0"/>
            <a:r>
              <a:rPr lang="en-US" sz="2000" b="1" dirty="0" smtClean="0"/>
              <a:t>Ownership is clear</a:t>
            </a:r>
          </a:p>
          <a:p>
            <a:pPr lvl="0"/>
            <a:endParaRPr lang="en-US" sz="1400" dirty="0" smtClean="0"/>
          </a:p>
          <a:p>
            <a:pPr lvl="0"/>
            <a:r>
              <a:rPr lang="en-US" sz="2000" b="1" dirty="0" smtClean="0"/>
              <a:t>Standards for privacy and confidentiality </a:t>
            </a:r>
            <a:r>
              <a:rPr lang="en-US" sz="2000" dirty="0" smtClean="0"/>
              <a:t>of subjects studied are clear</a:t>
            </a:r>
          </a:p>
          <a:p>
            <a:pPr lvl="0"/>
            <a:endParaRPr lang="en-US" sz="1400" dirty="0" smtClean="0"/>
          </a:p>
          <a:p>
            <a:pPr lvl="0"/>
            <a:r>
              <a:rPr lang="en-US" sz="2000" dirty="0" smtClean="0"/>
              <a:t>The </a:t>
            </a:r>
            <a:r>
              <a:rPr lang="en-US" sz="2000" b="1" dirty="0" smtClean="0"/>
              <a:t>technical documentation </a:t>
            </a:r>
            <a:r>
              <a:rPr lang="en-US" sz="2000" dirty="0" smtClean="0"/>
              <a:t>is comprehensive </a:t>
            </a:r>
          </a:p>
          <a:p>
            <a:pPr lvl="0"/>
            <a:endParaRPr lang="en-US" sz="1400" dirty="0" smtClean="0"/>
          </a:p>
          <a:p>
            <a:pPr lvl="0"/>
            <a:r>
              <a:rPr lang="en-US" sz="2000" dirty="0" smtClean="0"/>
              <a:t>The data are in a </a:t>
            </a:r>
            <a:r>
              <a:rPr lang="en-US" sz="2000" b="1" dirty="0" smtClean="0"/>
              <a:t>format that facilitates ease of use and preservation</a:t>
            </a:r>
          </a:p>
          <a:p>
            <a:endParaRPr lang="en-US" dirty="0" smtClean="0"/>
          </a:p>
          <a:p>
            <a:r>
              <a:rPr lang="en-US" dirty="0" smtClean="0"/>
              <a:t>	</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Who Decides? </a:t>
            </a:r>
            <a:endParaRPr lang="en-US" sz="3600" dirty="0"/>
          </a:p>
        </p:txBody>
      </p:sp>
      <p:sp>
        <p:nvSpPr>
          <p:cNvPr id="3" name="TextBox 2"/>
          <p:cNvSpPr txBox="1"/>
          <p:nvPr/>
        </p:nvSpPr>
        <p:spPr>
          <a:xfrm>
            <a:off x="533400" y="1524000"/>
            <a:ext cx="8077200" cy="5724644"/>
          </a:xfrm>
          <a:prstGeom prst="rect">
            <a:avLst/>
          </a:prstGeom>
          <a:noFill/>
        </p:spPr>
        <p:txBody>
          <a:bodyPr wrap="square" rtlCol="0">
            <a:spAutoFit/>
          </a:bodyPr>
          <a:lstStyle/>
          <a:p>
            <a:pPr lvl="0"/>
            <a:r>
              <a:rPr lang="en-US" sz="2000" dirty="0" smtClean="0"/>
              <a:t>Many stakeholders will contribute to research data policies and archival recommendations, including:</a:t>
            </a:r>
          </a:p>
          <a:p>
            <a:pPr lvl="0"/>
            <a:endParaRPr lang="en-US" sz="1400" dirty="0" smtClean="0"/>
          </a:p>
          <a:p>
            <a:pPr lvl="0"/>
            <a:r>
              <a:rPr lang="en-US" sz="2000" dirty="0" smtClean="0"/>
              <a:t>	Department within which the research was conducted</a:t>
            </a:r>
          </a:p>
          <a:p>
            <a:pPr lvl="0"/>
            <a:endParaRPr lang="en-US" sz="1400" dirty="0" smtClean="0"/>
          </a:p>
          <a:p>
            <a:pPr lvl="0"/>
            <a:r>
              <a:rPr lang="en-US" sz="2000" dirty="0" smtClean="0"/>
              <a:t>	Archives or Special Collections Department</a:t>
            </a:r>
          </a:p>
          <a:p>
            <a:pPr lvl="0"/>
            <a:endParaRPr lang="en-US" sz="1400" dirty="0" smtClean="0"/>
          </a:p>
          <a:p>
            <a:pPr lvl="0"/>
            <a:r>
              <a:rPr lang="en-US" sz="2000" dirty="0" smtClean="0"/>
              <a:t>	Records Management Office</a:t>
            </a:r>
          </a:p>
          <a:p>
            <a:pPr lvl="0"/>
            <a:endParaRPr lang="en-US" sz="1400" dirty="0" smtClean="0"/>
          </a:p>
          <a:p>
            <a:pPr lvl="0"/>
            <a:r>
              <a:rPr lang="en-US" sz="2000" dirty="0" smtClean="0"/>
              <a:t>	Office of Information Technology and Security</a:t>
            </a:r>
          </a:p>
          <a:p>
            <a:pPr lvl="0"/>
            <a:endParaRPr lang="en-US" sz="1400" dirty="0" smtClean="0"/>
          </a:p>
          <a:p>
            <a:pPr lvl="0"/>
            <a:r>
              <a:rPr lang="en-US" sz="2000" dirty="0" smtClean="0"/>
              <a:t>	Office of General Counsel </a:t>
            </a:r>
          </a:p>
          <a:p>
            <a:pPr lvl="0"/>
            <a:endParaRPr lang="en-US" sz="1400" dirty="0" smtClean="0"/>
          </a:p>
          <a:p>
            <a:pPr lvl="0"/>
            <a:r>
              <a:rPr lang="en-US" sz="2000" dirty="0" smtClean="0"/>
              <a:t>	Office of Research Compliance </a:t>
            </a:r>
          </a:p>
          <a:p>
            <a:pPr lvl="0"/>
            <a:endParaRPr lang="en-US" sz="1400" dirty="0" smtClean="0"/>
          </a:p>
          <a:p>
            <a:pPr lvl="0"/>
            <a:r>
              <a:rPr lang="en-US" sz="2000" dirty="0" smtClean="0"/>
              <a:t>	Office of Sponsored Programs</a:t>
            </a:r>
          </a:p>
          <a:p>
            <a:pPr lvl="0"/>
            <a:endParaRPr lang="en-US" sz="1400" dirty="0" smtClean="0"/>
          </a:p>
          <a:p>
            <a:pPr lvl="0"/>
            <a:r>
              <a:rPr lang="en-US" sz="2000" dirty="0" smtClean="0"/>
              <a:t>	Office of the Dean or Provost</a:t>
            </a:r>
          </a:p>
          <a:p>
            <a:endParaRPr lang="en-US" dirty="0" smtClean="0"/>
          </a:p>
          <a:p>
            <a:r>
              <a:rPr lang="en-US" dirty="0" smtClean="0"/>
              <a:t>	</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229600" cy="1143000"/>
          </a:xfrm>
        </p:spPr>
        <p:txBody>
          <a:bodyPr>
            <a:normAutofit fontScale="90000"/>
          </a:bodyPr>
          <a:lstStyle/>
          <a:p>
            <a:r>
              <a:rPr lang="en-US" sz="4000" dirty="0" smtClean="0"/>
              <a:t>Part C: Objectives </a:t>
            </a:r>
            <a:r>
              <a:rPr lang="en-US" sz="4000" dirty="0"/>
              <a:t>of Long Term </a:t>
            </a:r>
            <a:r>
              <a:rPr lang="en-US" sz="4000" dirty="0" smtClean="0"/>
              <a:t/>
            </a:r>
            <a:br>
              <a:rPr lang="en-US" sz="4000" dirty="0" smtClean="0"/>
            </a:br>
            <a:r>
              <a:rPr lang="en-US" sz="4000" dirty="0" smtClean="0"/>
              <a:t>Data Management</a:t>
            </a:r>
            <a:r>
              <a:rPr lang="en-US" dirty="0" smtClean="0"/>
              <a:t/>
            </a:r>
            <a:br>
              <a:rPr lang="en-US" dirty="0" smtClean="0"/>
            </a:br>
            <a:endParaRPr lang="en-US" dirty="0"/>
          </a:p>
        </p:txBody>
      </p:sp>
      <p:sp>
        <p:nvSpPr>
          <p:cNvPr id="4" name="Content Placeholder 3"/>
          <p:cNvSpPr>
            <a:spLocks noGrp="1"/>
          </p:cNvSpPr>
          <p:nvPr>
            <p:ph idx="1"/>
          </p:nvPr>
        </p:nvSpPr>
        <p:spPr>
          <a:xfrm>
            <a:off x="838200" y="1981200"/>
            <a:ext cx="7620000" cy="4525963"/>
          </a:xfrm>
        </p:spPr>
        <p:txBody>
          <a:bodyPr>
            <a:normAutofit/>
          </a:bodyPr>
          <a:lstStyle/>
          <a:p>
            <a:r>
              <a:rPr lang="en-US" sz="2400" dirty="0" smtClean="0"/>
              <a:t>Consistent, </a:t>
            </a:r>
            <a:r>
              <a:rPr lang="en-US" sz="2400" dirty="0" smtClean="0">
                <a:solidFill>
                  <a:srgbClr val="FF0000"/>
                </a:solidFill>
              </a:rPr>
              <a:t>citable </a:t>
            </a:r>
            <a:r>
              <a:rPr lang="en-US" sz="2400" dirty="0">
                <a:solidFill>
                  <a:srgbClr val="FF0000"/>
                </a:solidFill>
              </a:rPr>
              <a:t>access </a:t>
            </a:r>
            <a:r>
              <a:rPr lang="en-US" sz="2400" dirty="0"/>
              <a:t>to data and associated </a:t>
            </a:r>
            <a:r>
              <a:rPr lang="en-US" sz="2400" dirty="0" smtClean="0"/>
              <a:t>contextual </a:t>
            </a:r>
            <a:r>
              <a:rPr lang="en-US" sz="2400" dirty="0"/>
              <a:t>records </a:t>
            </a:r>
            <a:endParaRPr lang="en-US" sz="2400" dirty="0" smtClean="0"/>
          </a:p>
          <a:p>
            <a:pPr marL="0" indent="0">
              <a:buNone/>
            </a:pPr>
            <a:endParaRPr lang="en-US" sz="2400" dirty="0" smtClean="0"/>
          </a:p>
          <a:p>
            <a:r>
              <a:rPr lang="en-US" sz="2400" dirty="0"/>
              <a:t>Ensuring that </a:t>
            </a:r>
            <a:r>
              <a:rPr lang="en-US" sz="2400" dirty="0">
                <a:solidFill>
                  <a:srgbClr val="FF0000"/>
                </a:solidFill>
              </a:rPr>
              <a:t>protected data stays protected </a:t>
            </a:r>
            <a:r>
              <a:rPr lang="en-US" sz="2400" dirty="0"/>
              <a:t>through repository-governed access </a:t>
            </a:r>
            <a:r>
              <a:rPr lang="en-US" sz="2400" dirty="0" smtClean="0"/>
              <a:t>controls</a:t>
            </a:r>
          </a:p>
          <a:p>
            <a:pPr marL="0" indent="0">
              <a:buNone/>
            </a:pPr>
            <a:endParaRPr lang="en-US" sz="2400" dirty="0"/>
          </a:p>
          <a:p>
            <a:r>
              <a:rPr lang="en-US" sz="2400" dirty="0"/>
              <a:t>Ensuring the </a:t>
            </a:r>
            <a:r>
              <a:rPr lang="en-US" sz="2400" dirty="0">
                <a:solidFill>
                  <a:srgbClr val="FF0000"/>
                </a:solidFill>
              </a:rPr>
              <a:t>integrity of the data </a:t>
            </a:r>
            <a:r>
              <a:rPr lang="en-US" sz="2400" dirty="0"/>
              <a:t>itself beyond mandated retention periods </a:t>
            </a:r>
          </a:p>
        </p:txBody>
      </p:sp>
    </p:spTree>
    <p:extLst>
      <p:ext uri="{BB962C8B-B14F-4D97-AF65-F5344CB8AC3E}">
        <p14:creationId xmlns:p14="http://schemas.microsoft.com/office/powerpoint/2010/main" val="1601131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Prior to Deposit, </a:t>
            </a:r>
            <a:r>
              <a:rPr lang="en-US" sz="3600" dirty="0"/>
              <a:t>a</a:t>
            </a:r>
            <a:r>
              <a:rPr lang="en-US" sz="3600" dirty="0" smtClean="0"/>
              <a:t> Researcher/P.I.:</a:t>
            </a:r>
            <a:endParaRPr lang="en-US" sz="3600" dirty="0"/>
          </a:p>
        </p:txBody>
      </p:sp>
      <p:sp>
        <p:nvSpPr>
          <p:cNvPr id="3" name="Content Placeholder 2"/>
          <p:cNvSpPr>
            <a:spLocks noGrp="1"/>
          </p:cNvSpPr>
          <p:nvPr>
            <p:ph idx="1"/>
          </p:nvPr>
        </p:nvSpPr>
        <p:spPr>
          <a:xfrm>
            <a:off x="3276600" y="1676400"/>
            <a:ext cx="3810000" cy="4648200"/>
          </a:xfrm>
        </p:spPr>
        <p:txBody>
          <a:bodyPr>
            <a:normAutofit/>
          </a:bodyPr>
          <a:lstStyle/>
          <a:p>
            <a:r>
              <a:rPr lang="en-US" sz="2400" dirty="0" smtClean="0"/>
              <a:t>Appraises</a:t>
            </a:r>
          </a:p>
          <a:p>
            <a:r>
              <a:rPr lang="en-US" sz="2400" dirty="0" smtClean="0"/>
              <a:t>Collocates</a:t>
            </a:r>
          </a:p>
          <a:p>
            <a:r>
              <a:rPr lang="en-US" sz="2400" dirty="0" smtClean="0"/>
              <a:t>Organizes</a:t>
            </a:r>
          </a:p>
          <a:p>
            <a:r>
              <a:rPr lang="en-US" sz="2400" dirty="0" smtClean="0"/>
              <a:t>Checks policy</a:t>
            </a:r>
          </a:p>
          <a:p>
            <a:r>
              <a:rPr lang="en-US" sz="2400" dirty="0" smtClean="0"/>
              <a:t>Consults </a:t>
            </a:r>
          </a:p>
          <a:p>
            <a:r>
              <a:rPr lang="en-US" sz="2400" dirty="0" smtClean="0"/>
              <a:t>Converts</a:t>
            </a:r>
          </a:p>
          <a:p>
            <a:r>
              <a:rPr lang="en-US" sz="2400" dirty="0" smtClean="0"/>
              <a:t>De-identifies </a:t>
            </a:r>
          </a:p>
          <a:p>
            <a:r>
              <a:rPr lang="en-US" sz="2400" dirty="0" smtClean="0"/>
              <a:t>Appoints</a:t>
            </a:r>
          </a:p>
          <a:p>
            <a:r>
              <a:rPr lang="en-US" sz="2400" dirty="0" smtClean="0"/>
              <a:t>Costs</a:t>
            </a:r>
          </a:p>
          <a:p>
            <a:pPr algn="ctr"/>
            <a:endParaRPr lang="en-US" dirty="0" smtClean="0"/>
          </a:p>
          <a:p>
            <a:pPr algn="ctr"/>
            <a:endParaRPr lang="en-US" dirty="0"/>
          </a:p>
        </p:txBody>
      </p:sp>
    </p:spTree>
    <p:extLst>
      <p:ext uri="{BB962C8B-B14F-4D97-AF65-F5344CB8AC3E}">
        <p14:creationId xmlns:p14="http://schemas.microsoft.com/office/powerpoint/2010/main" val="40430030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90595"/>
            <a:ext cx="8229600" cy="792162"/>
          </a:xfrm>
        </p:spPr>
        <p:txBody>
          <a:bodyPr>
            <a:normAutofit/>
          </a:bodyPr>
          <a:lstStyle/>
          <a:p>
            <a:r>
              <a:rPr lang="en-US" sz="3600" dirty="0" smtClean="0"/>
              <a:t>When depositing, a researcher/P.I. …</a:t>
            </a:r>
            <a:endParaRPr lang="en-US" sz="3600" dirty="0"/>
          </a:p>
        </p:txBody>
      </p:sp>
      <p:sp>
        <p:nvSpPr>
          <p:cNvPr id="4" name="Content Placeholder 3"/>
          <p:cNvSpPr>
            <a:spLocks noGrp="1"/>
          </p:cNvSpPr>
          <p:nvPr>
            <p:ph idx="1"/>
          </p:nvPr>
        </p:nvSpPr>
        <p:spPr>
          <a:xfrm>
            <a:off x="1295400" y="1600200"/>
            <a:ext cx="6629400" cy="4572000"/>
          </a:xfrm>
        </p:spPr>
        <p:txBody>
          <a:bodyPr>
            <a:normAutofit/>
          </a:bodyPr>
          <a:lstStyle/>
          <a:p>
            <a:r>
              <a:rPr lang="en-US" sz="2400" dirty="0" smtClean="0"/>
              <a:t>Creates descriptors (metadata) using repository tools and forms for the research data itself</a:t>
            </a:r>
          </a:p>
          <a:p>
            <a:endParaRPr lang="en-US" sz="2400" dirty="0" smtClean="0"/>
          </a:p>
          <a:p>
            <a:r>
              <a:rPr lang="en-US" sz="2400" dirty="0" smtClean="0"/>
              <a:t> Creates descriptors (metadata) for the research project, staff, institution(s), and funders that produced the data </a:t>
            </a:r>
          </a:p>
          <a:p>
            <a:endParaRPr lang="en-US" sz="2400" dirty="0" smtClean="0"/>
          </a:p>
          <a:p>
            <a:r>
              <a:rPr lang="en-US" sz="2400" dirty="0"/>
              <a:t>Provides contextual information </a:t>
            </a:r>
            <a:r>
              <a:rPr lang="en-US" sz="2400" dirty="0" smtClean="0"/>
              <a:t>and uploads </a:t>
            </a:r>
            <a:r>
              <a:rPr lang="en-US" sz="2400" dirty="0"/>
              <a:t>research </a:t>
            </a:r>
            <a:r>
              <a:rPr lang="en-US" sz="2400" dirty="0" smtClean="0"/>
              <a:t>records </a:t>
            </a:r>
            <a:endParaRPr lang="en-US" sz="2400" dirty="0"/>
          </a:p>
        </p:txBody>
      </p:sp>
      <p:sp>
        <p:nvSpPr>
          <p:cNvPr id="5" name="Title 1"/>
          <p:cNvSpPr txBox="1">
            <a:spLocks/>
          </p:cNvSpPr>
          <p:nvPr/>
        </p:nvSpPr>
        <p:spPr>
          <a:xfrm>
            <a:off x="609600" y="427038"/>
            <a:ext cx="8229600" cy="7921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2800" dirty="0"/>
          </a:p>
        </p:txBody>
      </p:sp>
    </p:spTree>
    <p:extLst>
      <p:ext uri="{BB962C8B-B14F-4D97-AF65-F5344CB8AC3E}">
        <p14:creationId xmlns:p14="http://schemas.microsoft.com/office/powerpoint/2010/main" val="38432431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Minimum Deposit Recommendations: </a:t>
            </a:r>
            <a:br>
              <a:rPr lang="en-US" sz="3600" dirty="0" smtClean="0"/>
            </a:br>
            <a:r>
              <a:rPr lang="en-US" sz="3600" dirty="0" smtClean="0">
                <a:solidFill>
                  <a:srgbClr val="FF0000"/>
                </a:solidFill>
              </a:rPr>
              <a:t>Biomedical Research</a:t>
            </a:r>
            <a:endParaRPr lang="en-US" sz="3600" dirty="0">
              <a:solidFill>
                <a:srgbClr val="FF0000"/>
              </a:solidFill>
            </a:endParaRPr>
          </a:p>
        </p:txBody>
      </p:sp>
      <p:sp>
        <p:nvSpPr>
          <p:cNvPr id="4" name="Content Placeholder 3"/>
          <p:cNvSpPr>
            <a:spLocks noGrp="1"/>
          </p:cNvSpPr>
          <p:nvPr>
            <p:ph idx="1"/>
          </p:nvPr>
        </p:nvSpPr>
        <p:spPr>
          <a:xfrm>
            <a:off x="1066800" y="1798637"/>
            <a:ext cx="7391400" cy="4525963"/>
          </a:xfrm>
        </p:spPr>
        <p:txBody>
          <a:bodyPr>
            <a:noAutofit/>
          </a:bodyPr>
          <a:lstStyle/>
          <a:p>
            <a:pPr lvl="0"/>
            <a:r>
              <a:rPr lang="en-US" sz="2400" dirty="0"/>
              <a:t>Raw data, not just  processed or summary data</a:t>
            </a:r>
          </a:p>
          <a:p>
            <a:pPr lvl="0"/>
            <a:r>
              <a:rPr lang="en-US" sz="2400" dirty="0"/>
              <a:t>A description of the project methodology</a:t>
            </a:r>
          </a:p>
          <a:p>
            <a:pPr lvl="0"/>
            <a:r>
              <a:rPr lang="en-US" sz="2400" dirty="0"/>
              <a:t>An explanation of how data was handled post-collection </a:t>
            </a:r>
          </a:p>
          <a:p>
            <a:pPr lvl="0"/>
            <a:r>
              <a:rPr lang="en-US" sz="2400" dirty="0"/>
              <a:t>Codebooks, or other records that link subjects or experimental processes to data</a:t>
            </a:r>
          </a:p>
          <a:p>
            <a:pPr lvl="0"/>
            <a:r>
              <a:rPr lang="en-US" sz="2400" dirty="0"/>
              <a:t>Project-generated software and computer code created to collect, analyze, or deliver data, especially computer code stated as a grant or project deliverable </a:t>
            </a:r>
          </a:p>
          <a:p>
            <a:pPr lvl="0"/>
            <a:r>
              <a:rPr lang="en-US" sz="2400" dirty="0"/>
              <a:t>Any records referred to in publications about the research</a:t>
            </a:r>
          </a:p>
        </p:txBody>
      </p:sp>
    </p:spTree>
    <p:extLst>
      <p:ext uri="{BB962C8B-B14F-4D97-AF65-F5344CB8AC3E}">
        <p14:creationId xmlns:p14="http://schemas.microsoft.com/office/powerpoint/2010/main" val="341998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A: Learner </a:t>
            </a:r>
            <a:r>
              <a:rPr lang="en-US" dirty="0" smtClean="0"/>
              <a:t>Objectives</a:t>
            </a:r>
            <a:endParaRPr lang="en-US" dirty="0"/>
          </a:p>
        </p:txBody>
      </p:sp>
      <p:sp>
        <p:nvSpPr>
          <p:cNvPr id="3" name="Content Placeholder 2"/>
          <p:cNvSpPr>
            <a:spLocks noGrp="1"/>
          </p:cNvSpPr>
          <p:nvPr>
            <p:ph idx="1"/>
          </p:nvPr>
        </p:nvSpPr>
        <p:spPr>
          <a:xfrm>
            <a:off x="457200" y="1219200"/>
            <a:ext cx="8229600" cy="6507163"/>
          </a:xfrm>
        </p:spPr>
        <p:txBody>
          <a:bodyPr>
            <a:normAutofit/>
          </a:bodyPr>
          <a:lstStyle/>
          <a:p>
            <a:pPr marL="457200" lvl="0" indent="-457200">
              <a:buFont typeface="+mj-lt"/>
              <a:buAutoNum type="arabicPeriod"/>
            </a:pPr>
            <a:r>
              <a:rPr lang="en-US" sz="2200" dirty="0" smtClean="0">
                <a:latin typeface="+mj-lt"/>
                <a:cs typeface="Microsoft Sans Serif" panose="020B0604020202020204" pitchFamily="34" charset="0"/>
              </a:rPr>
              <a:t>Navigate </a:t>
            </a:r>
            <a:r>
              <a:rPr lang="en-US" sz="2200" dirty="0">
                <a:latin typeface="+mj-lt"/>
                <a:cs typeface="Microsoft Sans Serif" panose="020B0604020202020204" pitchFamily="34" charset="0"/>
              </a:rPr>
              <a:t>choose, and integrate repositories into the life cycle of their research</a:t>
            </a:r>
            <a:r>
              <a:rPr lang="en-US" sz="2200" dirty="0" smtClean="0">
                <a:latin typeface="+mj-lt"/>
                <a:cs typeface="Microsoft Sans Serif" panose="020B0604020202020204" pitchFamily="34" charset="0"/>
              </a:rPr>
              <a:t>.</a:t>
            </a:r>
            <a:endParaRPr lang="en-US" sz="2200" dirty="0">
              <a:latin typeface="+mj-lt"/>
              <a:cs typeface="Microsoft Sans Serif" panose="020B0604020202020204" pitchFamily="34" charset="0"/>
            </a:endParaRPr>
          </a:p>
          <a:p>
            <a:pPr marL="457200" lvl="0" indent="-457200">
              <a:buFont typeface="+mj-lt"/>
              <a:buAutoNum type="arabicPeriod"/>
            </a:pPr>
            <a:r>
              <a:rPr lang="en-US" sz="2200" dirty="0">
                <a:latin typeface="+mj-lt"/>
                <a:cs typeface="Microsoft Sans Serif" panose="020B0604020202020204" pitchFamily="34" charset="0"/>
              </a:rPr>
              <a:t>Distinguish among types of repositories , including their stakeholders, purposes, and requirements</a:t>
            </a:r>
            <a:r>
              <a:rPr lang="en-US" sz="2200" dirty="0" smtClean="0">
                <a:latin typeface="+mj-lt"/>
                <a:cs typeface="Microsoft Sans Serif" panose="020B0604020202020204" pitchFamily="34" charset="0"/>
              </a:rPr>
              <a:t>.</a:t>
            </a:r>
            <a:endParaRPr lang="en-US" sz="2200" dirty="0">
              <a:latin typeface="+mj-lt"/>
              <a:cs typeface="Microsoft Sans Serif" panose="020B0604020202020204" pitchFamily="34" charset="0"/>
            </a:endParaRPr>
          </a:p>
          <a:p>
            <a:pPr marL="457200" lvl="0" indent="-457200">
              <a:buFont typeface="+mj-lt"/>
              <a:buAutoNum type="arabicPeriod"/>
            </a:pPr>
            <a:r>
              <a:rPr lang="en-US" sz="2200" dirty="0">
                <a:latin typeface="+mj-lt"/>
                <a:cs typeface="Microsoft Sans Serif" panose="020B0604020202020204" pitchFamily="34" charset="0"/>
              </a:rPr>
              <a:t>Critically evaluate repositories’ scope and policies</a:t>
            </a:r>
            <a:r>
              <a:rPr lang="en-US" sz="2200" dirty="0" smtClean="0">
                <a:latin typeface="+mj-lt"/>
                <a:cs typeface="Microsoft Sans Serif" panose="020B0604020202020204" pitchFamily="34" charset="0"/>
              </a:rPr>
              <a:t>.</a:t>
            </a:r>
            <a:endParaRPr lang="en-US" sz="2200" dirty="0">
              <a:latin typeface="+mj-lt"/>
              <a:cs typeface="Microsoft Sans Serif" panose="020B0604020202020204" pitchFamily="34" charset="0"/>
            </a:endParaRPr>
          </a:p>
          <a:p>
            <a:pPr marL="457200" lvl="0" indent="-457200">
              <a:buFont typeface="+mj-lt"/>
              <a:buAutoNum type="arabicPeriod"/>
            </a:pPr>
            <a:r>
              <a:rPr lang="en-US" sz="2200" dirty="0">
                <a:latin typeface="+mj-lt"/>
                <a:cs typeface="Microsoft Sans Serif" panose="020B0604020202020204" pitchFamily="34" charset="0"/>
              </a:rPr>
              <a:t>Deposit data into a </a:t>
            </a:r>
            <a:r>
              <a:rPr lang="en-US" sz="2200" dirty="0" smtClean="0">
                <a:latin typeface="+mj-lt"/>
                <a:cs typeface="Microsoft Sans Serif" panose="020B0604020202020204" pitchFamily="34" charset="0"/>
              </a:rPr>
              <a:t>repository</a:t>
            </a:r>
            <a:r>
              <a:rPr lang="en-US" sz="2200" dirty="0">
                <a:latin typeface="+mj-lt"/>
                <a:cs typeface="Microsoft Sans Serif" panose="020B0604020202020204" pitchFamily="34" charset="0"/>
              </a:rPr>
              <a:t>.</a:t>
            </a:r>
          </a:p>
          <a:p>
            <a:pPr marL="457200" lvl="0" indent="-457200">
              <a:buFont typeface="+mj-lt"/>
              <a:buAutoNum type="arabicPeriod"/>
            </a:pPr>
            <a:r>
              <a:rPr lang="en-US" sz="2200" dirty="0">
                <a:latin typeface="+mj-lt"/>
                <a:cs typeface="Microsoft Sans Serif" panose="020B0604020202020204" pitchFamily="34" charset="0"/>
              </a:rPr>
              <a:t>Utilize repositories to measure the impact, quality, and quantity of their or their institution’s scholarly output.</a:t>
            </a:r>
          </a:p>
          <a:p>
            <a:pPr marL="0" indent="0">
              <a:buNone/>
            </a:pPr>
            <a:endParaRPr lang="en-US" dirty="0" smtClean="0">
              <a:solidFill>
                <a:schemeClr val="tx1"/>
              </a:solidFill>
              <a:latin typeface="Microsoft Sans Serif" pitchFamily="34" charset="0"/>
              <a:cs typeface="Microsoft Sans Serif" pitchFamily="34" charset="0"/>
            </a:endParaRPr>
          </a:p>
          <a:p>
            <a:pPr marL="0" indent="0">
              <a:buNone/>
            </a:pPr>
            <a:endParaRPr lang="en-US" dirty="0" smtClean="0"/>
          </a:p>
          <a:p>
            <a:pPr marL="0" indent="0">
              <a:buNone/>
            </a:pPr>
            <a:endParaRPr lang="en-US" dirty="0"/>
          </a:p>
        </p:txBody>
      </p:sp>
      <p:sp>
        <p:nvSpPr>
          <p:cNvPr id="4" name="Footer Placeholder 3"/>
          <p:cNvSpPr>
            <a:spLocks noGrp="1"/>
          </p:cNvSpPr>
          <p:nvPr>
            <p:ph type="ftr" sz="quarter" idx="11"/>
          </p:nvPr>
        </p:nvSpPr>
        <p:spPr/>
        <p:txBody>
          <a:bodyPr/>
          <a:lstStyle/>
          <a:p>
            <a:r>
              <a:rPr lang="en-US" dirty="0" smtClean="0"/>
              <a:t>Module 7: Archiving &amp; Preservation</a:t>
            </a:r>
            <a:endParaRPr lang="en-US" dirty="0"/>
          </a:p>
        </p:txBody>
      </p:sp>
    </p:spTree>
    <p:extLst>
      <p:ext uri="{BB962C8B-B14F-4D97-AF65-F5344CB8AC3E}">
        <p14:creationId xmlns:p14="http://schemas.microsoft.com/office/powerpoint/2010/main" val="486646140"/>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90600"/>
            <a:ext cx="8229600" cy="762000"/>
          </a:xfrm>
        </p:spPr>
        <p:txBody>
          <a:bodyPr>
            <a:normAutofit fontScale="90000"/>
          </a:bodyPr>
          <a:lstStyle/>
          <a:p>
            <a:r>
              <a:rPr lang="en-US" sz="4000" dirty="0"/>
              <a:t>Qualities of a Preservation </a:t>
            </a:r>
            <a:r>
              <a:rPr lang="en-US" sz="4000" dirty="0" smtClean="0"/>
              <a:t>Repository </a:t>
            </a:r>
            <a:r>
              <a:rPr lang="en-US" sz="3100" i="1" dirty="0" smtClean="0"/>
              <a:t/>
            </a:r>
            <a:br>
              <a:rPr lang="en-US" sz="3100" i="1" dirty="0" smtClean="0"/>
            </a:br>
            <a:r>
              <a:rPr lang="en-US" dirty="0"/>
              <a:t/>
            </a:r>
            <a:br>
              <a:rPr lang="en-US" dirty="0"/>
            </a:br>
            <a:endParaRPr lang="en-US" dirty="0"/>
          </a:p>
        </p:txBody>
      </p:sp>
      <p:sp>
        <p:nvSpPr>
          <p:cNvPr id="4" name="Content Placeholder 3"/>
          <p:cNvSpPr>
            <a:spLocks noGrp="1"/>
          </p:cNvSpPr>
          <p:nvPr>
            <p:ph idx="1"/>
          </p:nvPr>
        </p:nvSpPr>
        <p:spPr>
          <a:xfrm>
            <a:off x="1219200" y="1447800"/>
            <a:ext cx="7391400" cy="4876800"/>
          </a:xfrm>
        </p:spPr>
        <p:txBody>
          <a:bodyPr>
            <a:normAutofit lnSpcReduction="10000"/>
          </a:bodyPr>
          <a:lstStyle/>
          <a:p>
            <a:r>
              <a:rPr lang="en-US" sz="2400" dirty="0" smtClean="0"/>
              <a:t>Committed </a:t>
            </a:r>
            <a:r>
              <a:rPr lang="en-US" sz="2400" dirty="0"/>
              <a:t>to the organizational </a:t>
            </a:r>
            <a:r>
              <a:rPr lang="en-US" sz="2400" dirty="0" smtClean="0"/>
              <a:t>infrastructure of </a:t>
            </a:r>
            <a:r>
              <a:rPr lang="en-US" sz="2400" dirty="0"/>
              <a:t>the </a:t>
            </a:r>
            <a:r>
              <a:rPr lang="en-US" sz="2400" dirty="0" smtClean="0"/>
              <a:t>repository </a:t>
            </a:r>
            <a:r>
              <a:rPr lang="en-US" sz="2400" dirty="0" smtClean="0">
                <a:solidFill>
                  <a:srgbClr val="FF0000"/>
                </a:solidFill>
              </a:rPr>
              <a:t>(stability)</a:t>
            </a:r>
          </a:p>
          <a:p>
            <a:endParaRPr lang="en-US" sz="2400" dirty="0" smtClean="0"/>
          </a:p>
          <a:p>
            <a:r>
              <a:rPr lang="en-US" sz="2400" dirty="0" smtClean="0"/>
              <a:t>Has clearly articulated policies </a:t>
            </a:r>
            <a:r>
              <a:rPr lang="en-US" sz="2400" dirty="0"/>
              <a:t>relevant to digital object </a:t>
            </a:r>
            <a:r>
              <a:rPr lang="en-US" sz="2400" dirty="0" smtClean="0"/>
              <a:t>management and use of current technologies </a:t>
            </a:r>
            <a:r>
              <a:rPr lang="en-US" sz="2400" dirty="0" smtClean="0">
                <a:solidFill>
                  <a:srgbClr val="FF0000"/>
                </a:solidFill>
              </a:rPr>
              <a:t>(transparency)</a:t>
            </a:r>
          </a:p>
          <a:p>
            <a:pPr marL="0" indent="0">
              <a:buNone/>
            </a:pPr>
            <a:endParaRPr lang="en-US" sz="2400" dirty="0" smtClean="0"/>
          </a:p>
          <a:p>
            <a:r>
              <a:rPr lang="en-US" sz="2400" dirty="0" smtClean="0"/>
              <a:t>Has transparent technical infrastructure/architecture and addresses data security </a:t>
            </a:r>
            <a:r>
              <a:rPr lang="en-US" sz="2400" dirty="0" smtClean="0">
                <a:solidFill>
                  <a:srgbClr val="FF0000"/>
                </a:solidFill>
              </a:rPr>
              <a:t>(security)</a:t>
            </a:r>
          </a:p>
          <a:p>
            <a:pPr marL="0" indent="0">
              <a:buNone/>
            </a:pPr>
            <a:endParaRPr lang="en-US" sz="2400" dirty="0"/>
          </a:p>
          <a:p>
            <a:pPr marL="0" indent="0" algn="ctr">
              <a:buNone/>
            </a:pPr>
            <a:r>
              <a:rPr lang="en-US" sz="2400" dirty="0" smtClean="0">
                <a:hlinkClick r:id="rId3"/>
              </a:rPr>
              <a:t>See: </a:t>
            </a:r>
            <a:r>
              <a:rPr lang="en-US" sz="2400" u="sng" dirty="0" smtClean="0">
                <a:hlinkClick r:id="rId3"/>
              </a:rPr>
              <a:t>http</a:t>
            </a:r>
            <a:r>
              <a:rPr lang="en-US" sz="2400" u="sng" dirty="0">
                <a:hlinkClick r:id="rId3"/>
              </a:rPr>
              <a:t>://</a:t>
            </a:r>
            <a:r>
              <a:rPr lang="en-US" sz="2400" u="sng" dirty="0" smtClean="0">
                <a:hlinkClick r:id="rId3"/>
              </a:rPr>
              <a:t>www.dcc.ac.uk/resources/repository-audit-and-assessment/repository-audit-and-assessment</a:t>
            </a:r>
            <a:r>
              <a:rPr lang="en-US" sz="2400" dirty="0" smtClean="0"/>
              <a:t> </a:t>
            </a:r>
          </a:p>
          <a:p>
            <a:pPr marL="0" indent="0">
              <a:buNone/>
            </a:pPr>
            <a:endParaRPr lang="en-US" dirty="0"/>
          </a:p>
        </p:txBody>
      </p:sp>
    </p:spTree>
    <p:extLst>
      <p:ext uri="{BB962C8B-B14F-4D97-AF65-F5344CB8AC3E}">
        <p14:creationId xmlns:p14="http://schemas.microsoft.com/office/powerpoint/2010/main" val="40690052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Types of Repositories and Cost Planning</a:t>
            </a:r>
            <a:endParaRPr lang="en-US" sz="3600" dirty="0"/>
          </a:p>
        </p:txBody>
      </p:sp>
      <p:sp>
        <p:nvSpPr>
          <p:cNvPr id="3" name="Content Placeholder 2"/>
          <p:cNvSpPr>
            <a:spLocks noGrp="1"/>
          </p:cNvSpPr>
          <p:nvPr>
            <p:ph idx="1"/>
          </p:nvPr>
        </p:nvSpPr>
        <p:spPr>
          <a:xfrm>
            <a:off x="1676400" y="1722437"/>
            <a:ext cx="5867400" cy="4525963"/>
          </a:xfrm>
        </p:spPr>
        <p:txBody>
          <a:bodyPr>
            <a:normAutofit/>
          </a:bodyPr>
          <a:lstStyle/>
          <a:p>
            <a:r>
              <a:rPr lang="en-US" sz="2400" dirty="0" smtClean="0"/>
              <a:t>Repositories many be free</a:t>
            </a:r>
            <a:r>
              <a:rPr lang="en-US" sz="2400" dirty="0"/>
              <a:t>, fee-based, or institutionally hosted </a:t>
            </a:r>
            <a:endParaRPr lang="en-US" sz="2400" dirty="0" smtClean="0"/>
          </a:p>
          <a:p>
            <a:pPr lvl="1"/>
            <a:r>
              <a:rPr lang="en-US" sz="2400" i="1" dirty="0" smtClean="0"/>
              <a:t>What are the differences?</a:t>
            </a:r>
          </a:p>
          <a:p>
            <a:pPr lvl="1"/>
            <a:r>
              <a:rPr lang="en-US" sz="2400" i="1" dirty="0" smtClean="0"/>
              <a:t>The advantages? </a:t>
            </a:r>
          </a:p>
          <a:p>
            <a:pPr lvl="1"/>
            <a:r>
              <a:rPr lang="en-US" sz="2400" i="1" dirty="0" smtClean="0"/>
              <a:t>The disadvantages?</a:t>
            </a:r>
          </a:p>
          <a:p>
            <a:pPr marL="457200" lvl="1" indent="0">
              <a:buNone/>
            </a:pPr>
            <a:endParaRPr lang="en-US" sz="2400" dirty="0" smtClean="0"/>
          </a:p>
          <a:p>
            <a:r>
              <a:rPr lang="en-US" sz="2400" dirty="0" smtClean="0"/>
              <a:t>All have different costing models</a:t>
            </a:r>
            <a:endParaRPr lang="en-US" sz="2400" dirty="0"/>
          </a:p>
        </p:txBody>
      </p:sp>
    </p:spTree>
    <p:extLst>
      <p:ext uri="{BB962C8B-B14F-4D97-AF65-F5344CB8AC3E}">
        <p14:creationId xmlns:p14="http://schemas.microsoft.com/office/powerpoint/2010/main" val="1895176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Data Life Cycle Model </a:t>
            </a:r>
            <a:br>
              <a:rPr lang="en-US" sz="4000" dirty="0" smtClean="0"/>
            </a:br>
            <a:r>
              <a:rPr lang="en-US" sz="4000" dirty="0" smtClean="0"/>
              <a:t>(Digital </a:t>
            </a:r>
            <a:r>
              <a:rPr lang="en-US" sz="4000" dirty="0" err="1" smtClean="0"/>
              <a:t>Curation</a:t>
            </a:r>
            <a:r>
              <a:rPr lang="en-US" sz="4000" dirty="0" smtClean="0"/>
              <a:t> Centre, UK)</a:t>
            </a:r>
            <a:endParaRPr lang="en-US" sz="4000" dirty="0"/>
          </a:p>
        </p:txBody>
      </p:sp>
      <p:sp>
        <p:nvSpPr>
          <p:cNvPr id="3" name="Content Placeholder 2"/>
          <p:cNvSpPr>
            <a:spLocks noGrp="1"/>
          </p:cNvSpPr>
          <p:nvPr>
            <p:ph idx="1"/>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a:t>Module 7: Archiving &amp; Preservation</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1551729"/>
            <a:ext cx="5543550" cy="46587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5674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676400"/>
          </a:xfrm>
        </p:spPr>
        <p:txBody>
          <a:bodyPr/>
          <a:lstStyle/>
          <a:p>
            <a:r>
              <a:rPr lang="en-US" sz="4000" dirty="0" smtClean="0">
                <a:cs typeface="Microsoft Sans Serif" pitchFamily="34" charset="0"/>
              </a:rPr>
              <a:t>Resources to Identify Research Data Repositories</a:t>
            </a:r>
            <a:endParaRPr lang="en-US" sz="4000" dirty="0">
              <a:cs typeface="Microsoft Sans Serif" pitchFamily="34" charset="0"/>
            </a:endParaRPr>
          </a:p>
        </p:txBody>
      </p:sp>
      <p:sp>
        <p:nvSpPr>
          <p:cNvPr id="3" name="Content Placeholder 2"/>
          <p:cNvSpPr>
            <a:spLocks noGrp="1"/>
          </p:cNvSpPr>
          <p:nvPr>
            <p:ph idx="1"/>
          </p:nvPr>
        </p:nvSpPr>
        <p:spPr>
          <a:xfrm>
            <a:off x="457200" y="1600200"/>
            <a:ext cx="8229600" cy="4525963"/>
          </a:xfrm>
        </p:spPr>
        <p:txBody>
          <a:bodyPr>
            <a:normAutofit fontScale="92500"/>
          </a:bodyPr>
          <a:lstStyle/>
          <a:p>
            <a:pPr marL="457200" indent="-457200">
              <a:buFont typeface="+mj-lt"/>
              <a:buAutoNum type="arabicPeriod"/>
            </a:pPr>
            <a:r>
              <a:rPr lang="en-US" dirty="0" err="1" smtClean="0"/>
              <a:t>Databib</a:t>
            </a:r>
            <a:r>
              <a:rPr lang="en-US" dirty="0" smtClean="0"/>
              <a:t>:</a:t>
            </a:r>
            <a:r>
              <a:rPr lang="en-US" dirty="0"/>
              <a:t/>
            </a:r>
            <a:br>
              <a:rPr lang="en-US" dirty="0"/>
            </a:br>
            <a:r>
              <a:rPr lang="en-US" dirty="0">
                <a:hlinkClick r:id="rId3"/>
              </a:rPr>
              <a:t>http://databib.org</a:t>
            </a:r>
            <a:r>
              <a:rPr lang="en-US" dirty="0" smtClean="0">
                <a:hlinkClick r:id="rId3"/>
              </a:rPr>
              <a:t>/</a:t>
            </a:r>
            <a:endParaRPr lang="en-US" dirty="0" smtClean="0"/>
          </a:p>
          <a:p>
            <a:pPr marL="457200" indent="-457200">
              <a:buFont typeface="+mj-lt"/>
              <a:buAutoNum type="arabicPeriod"/>
            </a:pPr>
            <a:r>
              <a:rPr lang="en-US" i="1" dirty="0" err="1" smtClean="0"/>
              <a:t>Open</a:t>
            </a:r>
            <a:r>
              <a:rPr lang="en-US" dirty="0" err="1" smtClean="0"/>
              <a:t>DOAR</a:t>
            </a:r>
            <a:r>
              <a:rPr lang="en-US" dirty="0"/>
              <a:t>:</a:t>
            </a:r>
            <a:br>
              <a:rPr lang="en-US" dirty="0"/>
            </a:br>
            <a:r>
              <a:rPr lang="en-US" dirty="0">
                <a:hlinkClick r:id="rId4"/>
              </a:rPr>
              <a:t>http://opendoar.org</a:t>
            </a:r>
            <a:r>
              <a:rPr lang="en-US" dirty="0" smtClean="0">
                <a:hlinkClick r:id="rId4"/>
              </a:rPr>
              <a:t>/</a:t>
            </a:r>
            <a:r>
              <a:rPr lang="en-US" dirty="0" smtClean="0"/>
              <a:t> </a:t>
            </a:r>
          </a:p>
          <a:p>
            <a:pPr marL="457200" indent="-457200">
              <a:buFont typeface="+mj-lt"/>
              <a:buAutoNum type="arabicPeriod"/>
            </a:pPr>
            <a:r>
              <a:rPr lang="en-US" dirty="0" smtClean="0"/>
              <a:t>Registry of Research </a:t>
            </a:r>
            <a:r>
              <a:rPr lang="en-US" dirty="0"/>
              <a:t>Data Repositories (re3data):</a:t>
            </a:r>
            <a:br>
              <a:rPr lang="en-US" dirty="0"/>
            </a:br>
            <a:r>
              <a:rPr lang="en-US" dirty="0">
                <a:hlinkClick r:id="rId5"/>
              </a:rPr>
              <a:t>http://www.re3data.org</a:t>
            </a:r>
            <a:r>
              <a:rPr lang="en-US" dirty="0" smtClean="0">
                <a:hlinkClick r:id="rId5"/>
              </a:rPr>
              <a:t>/</a:t>
            </a:r>
            <a:r>
              <a:rPr lang="en-US" dirty="0" smtClean="0"/>
              <a:t/>
            </a:r>
            <a:br>
              <a:rPr lang="en-US" dirty="0" smtClean="0"/>
            </a:br>
            <a:r>
              <a:rPr lang="en-US" dirty="0" smtClean="0"/>
              <a:t/>
            </a:r>
            <a:br>
              <a:rPr lang="en-US" dirty="0" smtClean="0"/>
            </a:br>
            <a:r>
              <a:rPr lang="en-US" dirty="0" smtClean="0"/>
              <a:t/>
            </a:r>
            <a:br>
              <a:rPr lang="en-US" dirty="0" smtClean="0"/>
            </a:br>
            <a:r>
              <a:rPr lang="en-US" dirty="0" smtClean="0"/>
              <a:t>	re3’s icon system:</a:t>
            </a:r>
          </a:p>
          <a:p>
            <a:pPr marL="457200" indent="-457200">
              <a:buFont typeface="+mj-lt"/>
              <a:buAutoNum type="arabicPeriod"/>
            </a:pPr>
            <a:endParaRPr lang="en-US" dirty="0"/>
          </a:p>
        </p:txBody>
      </p:sp>
      <p:sp>
        <p:nvSpPr>
          <p:cNvPr id="4" name="Footer Placeholder 3"/>
          <p:cNvSpPr>
            <a:spLocks noGrp="1"/>
          </p:cNvSpPr>
          <p:nvPr>
            <p:ph type="ftr" sz="quarter" idx="11"/>
          </p:nvPr>
        </p:nvSpPr>
        <p:spPr/>
        <p:txBody>
          <a:bodyPr/>
          <a:lstStyle/>
          <a:p>
            <a:r>
              <a:rPr lang="en-US" dirty="0"/>
              <a:t>Module 7: Archiving &amp; Preservation</a:t>
            </a:r>
          </a:p>
        </p:txBody>
      </p:sp>
      <p:pic>
        <p:nvPicPr>
          <p:cNvPr id="1026"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24400" y="3615348"/>
            <a:ext cx="3926149" cy="29740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0579257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066800"/>
          </a:xfrm>
        </p:spPr>
        <p:txBody>
          <a:bodyPr/>
          <a:lstStyle/>
          <a:p>
            <a:r>
              <a:rPr lang="en-US" sz="4800" dirty="0" smtClean="0"/>
              <a:t>Repository Scope &amp; Policies</a:t>
            </a:r>
            <a:endParaRPr lang="en-US" sz="4800" dirty="0"/>
          </a:p>
        </p:txBody>
      </p:sp>
      <p:sp>
        <p:nvSpPr>
          <p:cNvPr id="3" name="Content Placeholder 2"/>
          <p:cNvSpPr>
            <a:spLocks noGrp="1"/>
          </p:cNvSpPr>
          <p:nvPr>
            <p:ph idx="1"/>
          </p:nvPr>
        </p:nvSpPr>
        <p:spPr>
          <a:xfrm>
            <a:off x="457200" y="1295400"/>
            <a:ext cx="8229600" cy="4876800"/>
          </a:xfrm>
        </p:spPr>
        <p:txBody>
          <a:bodyPr>
            <a:normAutofit fontScale="62500" lnSpcReduction="20000"/>
          </a:bodyPr>
          <a:lstStyle/>
          <a:p>
            <a:r>
              <a:rPr lang="en-US" dirty="0" smtClean="0"/>
              <a:t>Cost</a:t>
            </a:r>
          </a:p>
          <a:p>
            <a:pPr lvl="1"/>
            <a:r>
              <a:rPr lang="en-US" dirty="0" smtClean="0"/>
              <a:t>For now, many are free up to a max (e.g. </a:t>
            </a:r>
            <a:r>
              <a:rPr lang="en-US" dirty="0" err="1" smtClean="0"/>
              <a:t>Dataverse</a:t>
            </a:r>
            <a:r>
              <a:rPr lang="en-US" dirty="0" smtClean="0"/>
              <a:t> up to 1TB)</a:t>
            </a:r>
          </a:p>
          <a:p>
            <a:pPr lvl="1"/>
            <a:r>
              <a:rPr lang="en-US" dirty="0" smtClean="0"/>
              <a:t>For sustainability, new cost models are likely to come</a:t>
            </a:r>
          </a:p>
          <a:p>
            <a:pPr lvl="1"/>
            <a:r>
              <a:rPr lang="en-US" dirty="0" smtClean="0"/>
              <a:t>Consider direct cost line item charge to grant, if possible</a:t>
            </a:r>
          </a:p>
          <a:p>
            <a:r>
              <a:rPr lang="en-US" dirty="0" smtClean="0"/>
              <a:t>Indexing or “Discovery tools” or SEO</a:t>
            </a:r>
          </a:p>
          <a:p>
            <a:pPr lvl="1"/>
            <a:r>
              <a:rPr lang="en-US" dirty="0" smtClean="0"/>
              <a:t>Typically open to search engines via OAI/PMH protocol</a:t>
            </a:r>
          </a:p>
          <a:p>
            <a:pPr lvl="1"/>
            <a:r>
              <a:rPr lang="en-US" dirty="0" smtClean="0"/>
              <a:t>Keep eye on SHARE initiative (jointly ARL, AAU, APLU)</a:t>
            </a:r>
          </a:p>
          <a:p>
            <a:r>
              <a:rPr lang="en-US" dirty="0" smtClean="0"/>
              <a:t>Persistent identifiers for deposited files</a:t>
            </a:r>
          </a:p>
          <a:p>
            <a:pPr lvl="1"/>
            <a:r>
              <a:rPr lang="en-US" dirty="0" smtClean="0"/>
              <a:t>Important thing is to </a:t>
            </a:r>
            <a:r>
              <a:rPr lang="en-US" b="1" dirty="0" smtClean="0"/>
              <a:t>have</a:t>
            </a:r>
            <a:r>
              <a:rPr lang="en-US" dirty="0" smtClean="0"/>
              <a:t> one, not so much which type</a:t>
            </a:r>
          </a:p>
          <a:p>
            <a:pPr lvl="1"/>
            <a:r>
              <a:rPr lang="en-US" dirty="0" smtClean="0"/>
              <a:t>But handle, </a:t>
            </a:r>
            <a:r>
              <a:rPr lang="en-US" dirty="0" err="1" smtClean="0"/>
              <a:t>doi</a:t>
            </a:r>
            <a:r>
              <a:rPr lang="en-US" dirty="0" smtClean="0"/>
              <a:t>, &amp; ark are the top 3 used (ARL Spec Kit 334, p. 54)</a:t>
            </a:r>
          </a:p>
          <a:p>
            <a:r>
              <a:rPr lang="en-US" dirty="0" smtClean="0"/>
              <a:t>Policies &amp; Licenses</a:t>
            </a:r>
          </a:p>
          <a:p>
            <a:pPr lvl="1"/>
            <a:r>
              <a:rPr lang="en-US" dirty="0" smtClean="0"/>
              <a:t>Open vs. closed or restricted; also embargo options</a:t>
            </a:r>
          </a:p>
          <a:p>
            <a:pPr lvl="1"/>
            <a:r>
              <a:rPr lang="en-US" dirty="0" smtClean="0"/>
              <a:t>Creative Commons or similar licensing required by some for deposit</a:t>
            </a:r>
          </a:p>
          <a:p>
            <a:r>
              <a:rPr lang="en-US" dirty="0" smtClean="0"/>
              <a:t>Certificates &amp; Standards</a:t>
            </a:r>
          </a:p>
          <a:p>
            <a:pPr lvl="1"/>
            <a:r>
              <a:rPr lang="en-US" dirty="0" smtClean="0"/>
              <a:t>Early yet</a:t>
            </a:r>
            <a:r>
              <a:rPr lang="en-US" dirty="0"/>
              <a:t>;</a:t>
            </a:r>
            <a:r>
              <a:rPr lang="en-US" dirty="0" smtClean="0"/>
              <a:t> librarians most involved with ISO 16363 (AKA “TRAC”)</a:t>
            </a:r>
          </a:p>
          <a:p>
            <a:r>
              <a:rPr lang="en-US" dirty="0" smtClean="0"/>
              <a:t>Professional Metrics Reporting (see below)</a:t>
            </a:r>
            <a:endParaRPr lang="en-US" dirty="0"/>
          </a:p>
        </p:txBody>
      </p:sp>
      <p:sp>
        <p:nvSpPr>
          <p:cNvPr id="4" name="Footer Placeholder 3"/>
          <p:cNvSpPr>
            <a:spLocks noGrp="1"/>
          </p:cNvSpPr>
          <p:nvPr>
            <p:ph type="ftr" sz="quarter" idx="11"/>
          </p:nvPr>
        </p:nvSpPr>
        <p:spPr/>
        <p:txBody>
          <a:bodyPr/>
          <a:lstStyle/>
          <a:p>
            <a:r>
              <a:rPr lang="en-US" dirty="0"/>
              <a:t>Module 7: Archiving &amp; Preservation</a:t>
            </a:r>
          </a:p>
        </p:txBody>
      </p:sp>
    </p:spTree>
    <p:extLst>
      <p:ext uri="{BB962C8B-B14F-4D97-AF65-F5344CB8AC3E}">
        <p14:creationId xmlns:p14="http://schemas.microsoft.com/office/powerpoint/2010/main" val="2470234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Repository Deposit Steps</a:t>
            </a:r>
            <a:endParaRPr lang="en-US" dirty="0"/>
          </a:p>
        </p:txBody>
      </p:sp>
      <p:sp>
        <p:nvSpPr>
          <p:cNvPr id="3" name="Content Placeholder 2"/>
          <p:cNvSpPr>
            <a:spLocks noGrp="1"/>
          </p:cNvSpPr>
          <p:nvPr>
            <p:ph idx="1"/>
          </p:nvPr>
        </p:nvSpPr>
        <p:spPr>
          <a:xfrm>
            <a:off x="457200" y="1600200"/>
            <a:ext cx="8153400" cy="4525963"/>
          </a:xfrm>
        </p:spPr>
        <p:txBody>
          <a:bodyPr>
            <a:normAutofit fontScale="70000" lnSpcReduction="20000"/>
          </a:bodyPr>
          <a:lstStyle/>
          <a:p>
            <a:r>
              <a:rPr lang="en-US" dirty="0" smtClean="0"/>
              <a:t>Self-deposit (mediated similar;  just designate contacts):</a:t>
            </a:r>
          </a:p>
          <a:p>
            <a:pPr lvl="1"/>
            <a:r>
              <a:rPr lang="en-US" dirty="0" smtClean="0"/>
              <a:t>Create login and log in</a:t>
            </a:r>
          </a:p>
          <a:p>
            <a:pPr lvl="1"/>
            <a:r>
              <a:rPr lang="en-US" dirty="0" smtClean="0"/>
              <a:t>Assemble:</a:t>
            </a:r>
          </a:p>
          <a:p>
            <a:pPr lvl="2"/>
            <a:r>
              <a:rPr lang="en-US" dirty="0" smtClean="0"/>
              <a:t>Data files</a:t>
            </a:r>
          </a:p>
          <a:p>
            <a:pPr lvl="2"/>
            <a:r>
              <a:rPr lang="en-US" dirty="0" smtClean="0"/>
              <a:t>Readme.txt</a:t>
            </a:r>
          </a:p>
          <a:p>
            <a:pPr lvl="2"/>
            <a:r>
              <a:rPr lang="en-US" dirty="0" smtClean="0"/>
              <a:t>Any related additional files</a:t>
            </a:r>
          </a:p>
          <a:p>
            <a:pPr lvl="1"/>
            <a:r>
              <a:rPr lang="en-US" dirty="0" smtClean="0"/>
              <a:t>Verify:</a:t>
            </a:r>
          </a:p>
          <a:p>
            <a:pPr lvl="2"/>
            <a:r>
              <a:rPr lang="en-US" dirty="0" smtClean="0"/>
              <a:t>File size max limits not exceeded (per file or as set)</a:t>
            </a:r>
          </a:p>
          <a:p>
            <a:pPr lvl="2"/>
            <a:r>
              <a:rPr lang="en-US" dirty="0" smtClean="0"/>
              <a:t>Copyright is yours</a:t>
            </a:r>
          </a:p>
          <a:p>
            <a:pPr lvl="2"/>
            <a:r>
              <a:rPr lang="en-US" dirty="0" smtClean="0"/>
              <a:t>No PII (personally identifiable information) in the data</a:t>
            </a:r>
          </a:p>
          <a:p>
            <a:pPr lvl="1"/>
            <a:r>
              <a:rPr lang="en-US" dirty="0" smtClean="0"/>
              <a:t>Deposit agreement:</a:t>
            </a:r>
          </a:p>
          <a:p>
            <a:pPr lvl="2"/>
            <a:r>
              <a:rPr lang="en-US" dirty="0" smtClean="0"/>
              <a:t>Declare you have right to deposit</a:t>
            </a:r>
          </a:p>
          <a:p>
            <a:pPr lvl="2"/>
            <a:r>
              <a:rPr lang="en-US" dirty="0" smtClean="0"/>
              <a:t>Give permission to repository to perform preservation and access procedures</a:t>
            </a:r>
          </a:p>
          <a:p>
            <a:pPr lvl="1"/>
            <a:r>
              <a:rPr lang="en-US" dirty="0" smtClean="0"/>
              <a:t>May require licensing (Creative Commons or similar)</a:t>
            </a:r>
          </a:p>
          <a:p>
            <a:pPr lvl="1"/>
            <a:r>
              <a:rPr lang="en-US" dirty="0" smtClean="0"/>
              <a:t>Upload</a:t>
            </a:r>
          </a:p>
          <a:p>
            <a:pPr lvl="1"/>
            <a:endParaRPr lang="en-US" dirty="0" smtClean="0"/>
          </a:p>
          <a:p>
            <a:pPr lvl="1"/>
            <a:endParaRPr lang="en-US" dirty="0"/>
          </a:p>
        </p:txBody>
      </p:sp>
      <p:sp>
        <p:nvSpPr>
          <p:cNvPr id="4" name="Footer Placeholder 3"/>
          <p:cNvSpPr>
            <a:spLocks noGrp="1"/>
          </p:cNvSpPr>
          <p:nvPr>
            <p:ph type="ftr" sz="quarter" idx="11"/>
          </p:nvPr>
        </p:nvSpPr>
        <p:spPr/>
        <p:txBody>
          <a:bodyPr/>
          <a:lstStyle/>
          <a:p>
            <a:r>
              <a:rPr lang="en-US" smtClean="0"/>
              <a:t>Module 7: Archiving &amp; Preservation</a:t>
            </a:r>
            <a:endParaRPr lang="en-US" dirty="0"/>
          </a:p>
        </p:txBody>
      </p:sp>
    </p:spTree>
    <p:extLst>
      <p:ext uri="{BB962C8B-B14F-4D97-AF65-F5344CB8AC3E}">
        <p14:creationId xmlns:p14="http://schemas.microsoft.com/office/powerpoint/2010/main" val="120000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Professional Metrics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Growing recognition that data deserves to be credited like other professional activities</a:t>
            </a:r>
          </a:p>
          <a:p>
            <a:r>
              <a:rPr lang="en-US" dirty="0" smtClean="0"/>
              <a:t>Repositories can count usage (esp. downloads) and report tallies/time</a:t>
            </a:r>
          </a:p>
          <a:p>
            <a:r>
              <a:rPr lang="en-US" dirty="0" smtClean="0"/>
              <a:t>Such numbers, thriving in new social media environments, have spawned “</a:t>
            </a:r>
            <a:r>
              <a:rPr lang="en-US" dirty="0" err="1" smtClean="0"/>
              <a:t>altmetrics</a:t>
            </a:r>
            <a:r>
              <a:rPr lang="en-US" dirty="0" smtClean="0"/>
              <a:t>” services</a:t>
            </a:r>
          </a:p>
          <a:p>
            <a:r>
              <a:rPr lang="en-US" dirty="0" smtClean="0"/>
              <a:t>Important to know:</a:t>
            </a:r>
          </a:p>
          <a:p>
            <a:pPr lvl="1"/>
            <a:r>
              <a:rPr lang="en-US" dirty="0" smtClean="0"/>
              <a:t>Whether the repository provides at least usage reports</a:t>
            </a:r>
          </a:p>
          <a:p>
            <a:pPr lvl="1"/>
            <a:r>
              <a:rPr lang="en-US" dirty="0" smtClean="0"/>
              <a:t>Whether this reporting is integrated with more extensive </a:t>
            </a:r>
            <a:r>
              <a:rPr lang="en-US" dirty="0" err="1" smtClean="0"/>
              <a:t>altmetrics</a:t>
            </a:r>
            <a:r>
              <a:rPr lang="en-US" dirty="0" smtClean="0"/>
              <a:t> services and related features such as user ratings or comments, and potentially citation count compilation</a:t>
            </a:r>
          </a:p>
          <a:p>
            <a:pPr lvl="1"/>
            <a:r>
              <a:rPr lang="en-US" dirty="0" smtClean="0"/>
              <a:t>These new features are increasingly appearing in PTR dossiers and grant proposals</a:t>
            </a:r>
          </a:p>
        </p:txBody>
      </p:sp>
      <p:sp>
        <p:nvSpPr>
          <p:cNvPr id="4" name="Footer Placeholder 3"/>
          <p:cNvSpPr>
            <a:spLocks noGrp="1"/>
          </p:cNvSpPr>
          <p:nvPr>
            <p:ph type="ftr" sz="quarter" idx="11"/>
          </p:nvPr>
        </p:nvSpPr>
        <p:spPr/>
        <p:txBody>
          <a:bodyPr/>
          <a:lstStyle/>
          <a:p>
            <a:r>
              <a:rPr lang="en-US" smtClean="0"/>
              <a:t>Module 7: Archiving &amp; Preservation</a:t>
            </a:r>
            <a:endParaRPr lang="en-US" dirty="0"/>
          </a:p>
        </p:txBody>
      </p:sp>
    </p:spTree>
    <p:extLst>
      <p:ext uri="{BB962C8B-B14F-4D97-AF65-F5344CB8AC3E}">
        <p14:creationId xmlns:p14="http://schemas.microsoft.com/office/powerpoint/2010/main" val="1102880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Part B: Objectives </a:t>
            </a:r>
            <a:r>
              <a:rPr lang="en-US" sz="3600" dirty="0" smtClean="0"/>
              <a:t>of Data Retention Requirements</a:t>
            </a:r>
            <a:endParaRPr lang="en-US" sz="3600" dirty="0"/>
          </a:p>
        </p:txBody>
      </p:sp>
      <p:sp>
        <p:nvSpPr>
          <p:cNvPr id="4" name="TextBox 3"/>
          <p:cNvSpPr txBox="1"/>
          <p:nvPr/>
        </p:nvSpPr>
        <p:spPr>
          <a:xfrm>
            <a:off x="1447800" y="1981200"/>
            <a:ext cx="6248400" cy="3477875"/>
          </a:xfrm>
          <a:prstGeom prst="rect">
            <a:avLst/>
          </a:prstGeom>
          <a:noFill/>
        </p:spPr>
        <p:txBody>
          <a:bodyPr wrap="square" rtlCol="0">
            <a:spAutoFit/>
          </a:bodyPr>
          <a:lstStyle/>
          <a:p>
            <a:r>
              <a:rPr lang="en-US" sz="2000" dirty="0" smtClean="0"/>
              <a:t>To </a:t>
            </a:r>
            <a:r>
              <a:rPr lang="en-US" sz="2000" b="1" dirty="0" smtClean="0"/>
              <a:t>make research findings available </a:t>
            </a:r>
            <a:r>
              <a:rPr lang="en-US" sz="2000" dirty="0" smtClean="0"/>
              <a:t>for corroboration</a:t>
            </a:r>
          </a:p>
          <a:p>
            <a:endParaRPr lang="en-US" sz="2000" dirty="0" smtClean="0"/>
          </a:p>
          <a:p>
            <a:r>
              <a:rPr lang="en-US" sz="2000" dirty="0" smtClean="0"/>
              <a:t>To </a:t>
            </a:r>
            <a:r>
              <a:rPr lang="en-US" sz="2000" b="1" dirty="0" smtClean="0"/>
              <a:t>promote reuse</a:t>
            </a:r>
          </a:p>
          <a:p>
            <a:endParaRPr lang="en-US" sz="2000" dirty="0" smtClean="0"/>
          </a:p>
          <a:p>
            <a:r>
              <a:rPr lang="en-US" sz="2000" dirty="0" smtClean="0"/>
              <a:t>To support </a:t>
            </a:r>
            <a:r>
              <a:rPr lang="en-US" sz="2000" b="1" dirty="0" smtClean="0"/>
              <a:t>Open Data </a:t>
            </a:r>
            <a:r>
              <a:rPr lang="en-US" sz="2000" dirty="0" smtClean="0"/>
              <a:t>initiatives</a:t>
            </a:r>
          </a:p>
          <a:p>
            <a:endParaRPr lang="en-US" sz="2000" dirty="0" smtClean="0"/>
          </a:p>
          <a:p>
            <a:r>
              <a:rPr lang="en-US" sz="2000" dirty="0" smtClean="0"/>
              <a:t>To support </a:t>
            </a:r>
            <a:r>
              <a:rPr lang="en-US" sz="2000" b="1" dirty="0" smtClean="0"/>
              <a:t>intellectual property rights</a:t>
            </a:r>
          </a:p>
          <a:p>
            <a:endParaRPr lang="en-US" sz="2000" dirty="0" smtClean="0"/>
          </a:p>
          <a:p>
            <a:r>
              <a:rPr lang="en-US" sz="2000" dirty="0" smtClean="0"/>
              <a:t>To inform you of the </a:t>
            </a:r>
            <a:r>
              <a:rPr lang="en-US" sz="2000" b="1" dirty="0" smtClean="0">
                <a:solidFill>
                  <a:srgbClr val="FF0000"/>
                </a:solidFill>
              </a:rPr>
              <a:t>minimum period of time that you are required by your funder or institution to maintain your data</a:t>
            </a:r>
            <a:endParaRPr lang="en-US" sz="2000" b="1" dirty="0">
              <a:solidFill>
                <a:srgbClr val="FF0000"/>
              </a:solidFill>
            </a:endParaRPr>
          </a:p>
        </p:txBody>
      </p:sp>
      <p:sp>
        <p:nvSpPr>
          <p:cNvPr id="8198" name="AutoShape 6" descr="data:image/jpeg;base64,/9j/4AAQSkZJRgABAQAAAQABAAD/2wCEAAkGBhQRDxUUEhAWFBUWFRgYGRQYFRcXFBIWFRQWFxMVFhUYHCYgGBkjGhcSHy8hIygpLC4sFx4xODAqNSYrLykBCQoKDgwOGg8PGiwkHyUsLCosLzIuLCovLCwtLCwsLCwqKi8sLCwsLCwsLCwsLCwsLCwsLC8pLCwsLCwsLywtLP/AABEIAM4A9AMBIgACEQEDEQH/xAAcAAEAAwADAQEAAAAAAAAAAAAABQYHAgMECAH/xABOEAACAQIBCAQJCQYEAwkBAAABAgADEQQFBhIhMUFRYQcicYETFDJCUpGSobEjU2JygqKywdEWM0NU0uElY3PwJMLDNDVEg5Ojs+LxFf/EABoBAQACAwEAAAAAAAAAAAAAAAADBAECBQb/xAAvEQACAQIEBAQGAgMAAAAAAAAAAQIDEQQSITEFE0FRYXGRwSIygaGx0VLhFBXw/9oADAMBAAIRAxEAPwDcYiIAiIgCIiAIiIAiIgCIiAIiVrLHSBhcOSoY1nGorSswB2EM5IUEbxe/KYcktzWc4wV5OyLLEzDGdKGJb93RpUh9LSqn19QD1GeJM/ce76KVNJtuglAOx+yATaRc6JQ/2WHcssW2/BNmuRKLgMVlp9fg6Cj/ADhok87UmJHeBO3KWcmU8KNKrgKVZfTou5A7VsWHba3ObcxdU/QuqonHNr6P8F1iZ3gemKmbeFwrrzputQdvWCS2ZGzuwuKNqNdS3zbXSpzsjWJHMXEypxezMQrU5/LJMmIiJuSiIiAIiIAiIgCIiAIiIAiIgCIiAIiIAiIgCIiAJ5cpZTp4ek1Wq4RF2nidwAGsk7ABrM7MZi0pU2qVGCogLMx3AbZjecmcb42tptdaak+Dp+gNmk3FyNvC9hvJjqTy+ZTxmLhhoZpb9F3PZnJntWxZKqTRo/Ng9d+dRh+EG3HSlcuANwA7gBP1msLk2A38JomYuZWiFxOJTr7adJh+7G53B8/gPN7dlVJzZ5qlCvxKreb0XovIis2ej2pXAqYjSpUjrCbKtQfSv+7H3tfmzRsm5IpYdNCjSVF5DWebMdbHmSTPXEtxgonqaGGp4eOWmv2xERNywVPOro9o4sF6YFGvt0wOrUP+Yo2/WGvt2TIcpZNqYeqaVZCjqQbfhZTvBtqI4cRPoqQOd+aiY6jomy1VuadT0TvVuKHVcdh3SGdO+qKGLwcayzR0l3M/zW6S6uHITElq1LUNLbVpjt/iDkdfM7JrGDxiVqa1Kbh0YXDDWCJ87YjDtTdkdSrqSrKdqkbR/ffLBmXng2Bq2a7UHPXTbon5xBxG8bxzAkcKlt9ilhMdKMuVW8r/ALNvicKNYOoZSGVgCCNYIIuCDwnOWjuCIiAIiIAiIgCIiAIiIAiIgCIiAIiIAiJG5xZXGFwtSttKr1R6TsdGmvexEw3ZXZhuyuyidJGcPha3iyHqUiDU+nU2qvMKLH6xHoymwSTcsbsSSWO1mY3ZjzJJPfOVOkzsqILs7KqjizEKt+VyJRbbd2eHxVeWLr3Xki0ZgZteM1vDVBelSIsCNVSrqIHNV1HtI4GarPFkXJS4bD06KbEW197MdbseZYk989suQjlR7DC4eOHpqC+vixERNyyIiIAiIgGcdK+bdwuLQaxZKo4gm1N+49U8ivCZnPozH4Ja1J6Ti6upUjkwsZ89Y3BtRqvSfyqbsh5lTa45Hb3ytUjZ3OBxWhZqquujND6Kc5duEqNxekSd216Y7PKH2uE0mfOeAxzUKqVafl02DDmRuPIi4PImfQuBxi1qSVEN1dVYHkwBHxm9KWli9w+vzaVnutP0d8REmOiIiIAiIgCIiAIiIAiIgCIiAIiIBC524zE0cMauFCMyG7q6M96djpFQrKbjUeYB3zNcvZ41sbSRKiooVtO6aQ0zokLcEnUNInbw4TZJkufOa/ilbwlNfkKp1W2Uqh1lOSnWV7xuEr1k9+hy+JqtynKk9Oq8CtSVzWyjSw+LSrWViqKxXRAJDkaIJBI1BS/faRJNtsuOa3R89e1TFBqdLaKWtalThpb6a8vK+rvhim3oed4dSqyrKdNXt32Re8hZyUcYrNR0yFIBLU2UXO4EizEW12Jtq4yUnVhsMtNAlNAiKLBVACqOAAnbLqvbU9qr21EREyZEREAREQBMa6Ucn+DyiXA1Vqav9odRvcqHvmyzNumPDasNU4GonrCMB91pFVXwlLHwzUJepms2Horyj4TAaB20ajJ9k2de7rEfZmPTQ+h7EkVcQm4ojAc1ZgfxL6pFTdpI4/C55a2XujUIiJaPSiIiAIiIAiIgCIiAIiIAiR2XM4KODpeErPYbFUa3c8FXefcN9pk+cnSHiMUSqE0KXoKeuw+m419y2G7XI5TUStXxNOgrzf06mk5cz6wuEurVNOoP4dOzODwOuy/aIkRm30keN40UTRFNGVtAl7uzKNKxFgB1Q537JkYFtmqerJWUDh8RSrD+G6seYB6w710h3yF1JbnKjxSU6qVrRufRM82UsnJiKL0qq3RxYjeN4IO4g2IO4gTvRwQCDcEXB4g7Jylrc7xVM2ej+nhW8JVbw9UE6LFbKg3FUuevbzj3WlriJrGKirI0hTjTjlgrIROFWsqi7MFHEkAesyOqZz4ZTrrr3Bm94BiU4x+Z2MuSW7JSJEftXhvnvuP/AEx+1eG+e+4/9M051P8AkvVGOZDuiXiRH7V4b577j/0x+1eG+e+4/wDTHOp/yXqhzId0S8SI/avDfPfcf+mckzowxIArayQB1X2k2Hmxzqf8l6ocyHdErKD0wj/haH+v/wBKpL8DKj0j5v18ZQpLQQMUqFiCwU20GUW0tW+bVFeJHiIuVKUVu0zGpdOiZ/8AEWHHDv7qlL9ZE1cxMcu3Bv3NTb8LGWPoxyHXo452q0KlMCgy3dGUEtUpmwJFieqZWindHCwWHqwrxcotb/hmpRES4ekEREAREQBERAEREASCzszsp4CjpN1qjXFOnexYjaTwQarn8zPflrK6YXDvWqeSg2b2J1Ko5k2EwfLGV6mKrtWqm7Nu3Io8lF5D9TtJkVSdtEUsZilh4abvY/Mq5Wq4mqatZyzH2VG5UHmqOHrudc8cXlxzT6OauKAqViaNE6xq+Vqj6IPkqfSO3cNYMrpXdkedp0quKndavqyqYXCPVcJTRnc7FVSx7bDYOeyXPI/RPXqANiKi0B6A69S3A2Oip72mmZJyJRwqaFCkqDfbymPFmOtjzJnuk0aX8juUeG0oaz1f2PNk3AihQp0gzMKaKgZiCzBVABYgAX1T0xEnOmJA5VzhbwngcMvhKu8+anG/Meoe6dmcuVGpqtOl+9qnRW21RsJ/L37p58PRXB0/BrrqMLu++/8AvZ/eV5ycpZI6d37LxIZSbeVfU6kzbBOni6zVX9EEhRy//LT2pgcMuzDJ3qCfeDPCcVzjxmI0qcdl7hQiuhIeL4f+Wpewv6R4vh/5al7C/pI/xmPGZvlj2RtZdiQ8Xw/8tS9hf0jxfD/y1L2F/SR/jMeNRlj2QsuxIeL4f+Wpewv6SIzpwtNBQNOkiXfXoqBfZtsJ3eNTqzna9LCn6f6SGvGOR2Xb8kdRLKy1YbyF7B8J2Trw3kL2D4TslssCIkJlHPTCUGZalcaSmxVVd2B4EIDYzDaW5hyUVdsm4lLxPSnhxqSjWfnZEX7zaXujIGfVbGYpaSYVUSxZ3NRmKoNW5ALk2AF+PAzTmRva5AsTRlLJGSb8NS6RESQsCIiAIiIAiJ5so40UaNSq3k00Zz2KpJ+EAyzpSzg8NiRh1PUoa24NVYa/ZU27WaUgmc61dndnc3Z2LMeLMSW95MunRrmkMRV8Yqi9Kk3VUjVUqDXr4quo8zbgRKesn5nl5KWNxDtt+ESeYPR8LLicUnBqdFhs4PUB37wp2bTr1DSYiWoxUUejpUo0o5YrQRETYlEREAq+DqCpjcRXbWtBSq9ouDb1P7UjKmNLMWJ1k3M7cnVLYHFNvNWxPaU/UyJw7aTKo85gPWbSlSfwX73f3K0H8N++pfMIqJh1NTRACgktawvrNye2cBi8K2x6J+0k95QWta4ta24jZaZZnfkI4arqHyb3KHhxQ8x8LSStUlTV0romk8qNKGTqLC4RSDvB1esGcGyJSPmkfaMoGYmdQoP4Cs1qTG6MdlN947G+PbJvLedLPdKJKrvbYzdnoj3xGtFxua542uWBs36fFx3j9J1Nm2u6o3qBlOw+U8QWCpVqljsGkST65d8jYSsi3r1i7HzdWineBcnnN4TUugjJS6HkbNo7q3rX+8/cq5AerToqrrembkm+vZstILH5310rVFUroh2ABXcCQNYnBc/a4206Z7mH/NNZShJZWaOcHoy9UksoHATnIrN3K7YmiajIF6xWwJINgNevtM/KmMPjRQbAB7xeTp31J07q6JaY7n1hvB5SrfT0Kg+0gU/eRpsUzPpTw2jiqL28uky/+k4P/VkVZfDc5vFYZsNLws/uUyWzo9zjTDVWpVQAtZharvV7aKo59A7juJPHVUg19hgi4sdY4cZWTs7o8thcTLC1c6Xn5H0BEpfR3nQayeL1WvUprdGJualMatd9rLqB4gqdt5dJdjJSV0e4pVI1YKcdmIiJsSCIiAJWukfEaGS69vO0F7nqIp9xMssqvSdTJyXVtuake4Vkmk/lZHV0hK3ZmO4HBNWqpSpjr1GCjgCTtPIayeQM+gclZNTD0Eo0xZUUAcTxY8ybk8zMt6J8mipjXqkXFGnq5PUOip9lao75rs0pLqUOGUVCln6sRESY6YiIgCIiAUXCtbJuK/1h8aU8Ga6aeLpjgS3sgke+09aG2S8X/rD8VKcOj2npVqjeigHtt/8AUznUnpFf9uyrT2ii+yGzqSk+HZKp1nWlvKDDYw/PlcTtyvlc0hZEJbjY6K9+8yn4iuXYlmJJ2k7ZPVqpLKSznbQpGOpFWIOoiWDNZ2xZ8ELeEUXJOzR2aZ9YB/vOvLuT9NNJR1lHtDh2yrYLKtTDV0rUjZ0N+TDzlbipGqU46PUrddTeckZFTDr1dbHa52nkOA5SQvKdkPPx8UF8HhwxbcHI0bbb3BtaWjGYkpRd9V1RmttFwpNuc6MZRtoW4yjbQo+LzVxJZj4MG5J1Mu833meCtm/iF24d+4aXwvJdM+6w8qnTPZpD8zO9OkH0sP6n/VZBaD6la1N9SZzQw7Jg1DKVbSckEEEdY2uDyAn5S14x+Vh6lEksBi/C0kqAEaahrHaLyNydrxNQ/SPuNpajsWoqyROyr595u1MYlBaVgRW6zG3UpsjB217SCF1bzaWiIlHMrMTippxlsylZ1Zgo2HU4VLVKKBQvzyKPJJO19pDHadR23GaA/wC9h7CNxn0BMx6R83fA1RiaYslVrVBuWqdj8g1rH6Vt7SCrC3xI4vFcEqkOdBarfxX9FUwONehVSrT8umwYbtLcynkyllPbNxyfjlr0Uqobq6hhxswvrG4zCJpHRblPSoVKBOuk2kv1Ktzb2xU9YmKMrSt3K3BcQ7ui/Ne5d4iJaPSiIiAJGZzZOOIwVekPKamwX64F0+8BJOJhq6sNzPuhymPF678aoXuWmrD8ZmgynZmaGHxmOwmxvDeHQHzqdRE8njomwPaJcZpS+UjpQyQUV0EREkJBERAEREAzyuf8Ixlvnl/HSns6McJo4V3O16h9SAD46U8db/unGf6y/jpSfzapeBybT3fJFz2vd/znMo7xfZe7KtLo/AlkyhTOyqvtCc2po+1VbuBlDadZYjYbdkkVfujfmeBd6mRKDbaK9wt8JV8qdFGGrOzLVq0rm+ipRkHGwZb++T+Vq7UcHqYhgEW99d9V/gZWkzkxC/xb9qqfykk5QTs0Zm4rRo9uZ+Yz5OrOUxXhKVQWam1PRYMPJYOG7iLa+6WHLqs2GqBFLMVsANpuQD7rytUM762kAVRrkDYRtNtxlkyzlYYemHK6V2C2vbbc/lNoyi46CLjldjO62T6q+VScdqN+k8dQ226pe6efdHzqdRfZI+M71zrwj6mbuamf0MjyR6Mh5cXtIk8kU9HD0hwpoPui88WQ9dRzxZviZLbB2SKzcGonnLcS2tCciImxkTyZVycuIoPRfyXUjmODDmDYjmJ64jcGB1qDU3ZHFnRirD6Skg25arjkRLL0b4rQygFvqqUnW3EqVdfcH9c/OkbAeDx5YDVWpq/a69R/cKfrnhzKP+J4b67+rxer/aUUssreJ5KlT/x+IKC2v9mjZoiJePWiIiAIiIBnnSPRfD4rD4ykdF9dPS3aS6TopG8MprA8hLbm3nHTxtHTTUwsHp3102/NTuO/1gcs5cijF4V6WoMRdGPmuutD2X1HkTMdwWMrYatpoTSqoSpB3EGzU3XYy3GzvB2GV5N05X6M5mIxDwtVSl8kt/B/2vwbtEqmbnSBRxFkrWo1TqsT8nUP0HO8+ibHhfbLXJoyUtUdCFSNSOaLuhERNjcRONWoFUsxsACSdwAFyZww2JWogem4dWFwykFWHEEbYBRkwzVMmYpFBJauoAAJOt6Wuw4be6W9sKpp+DPk6IXVq1AWlcw2TsbQ01paNmYtsBuTq3jgBPHiq2VFbqlbcNBbfhnPpJxVnF7W+7/ZWp3Ss0ycqZr0zsdh6j+U837KEMCKoIuLgrbVfXvkbSy9lFfLw9J+wOp9dyPdPdQzsq/xMGw+q+l8VElUIvoSWi+hJZw4J61ILTAPWudYGoA8e2VWtkKuu2i3dY/AyzUs56Z8paidqX/CTPZSyvSbZUHfdfjaZlSzO4lTUtSlZOwT+M0gyMOuu1SNhvv7JOZ9Vfk6a8XJ9lbf80sSVgdjA9hvONfCo+p0VvrKDb1woWTRjl2i0jKmnLCJpVUHF1HrYCaJWzawzbaKjsuvwM8yZnUFqK6lwVYMBpAgkG4vcXmnLZDyZE3iGsjHgp+E8Wbi/Jzvyg1qL/VPwnHIK2pS3EuEnERNgIiIBQelegNHDPvDVE7nUMf/AIxIHo8w+nlFDbyKdR+zUEH4/jLH0rn5DDj/ADie4UqgP4hOHRZkwinVxBHlkU0+rTJ0yO1yR/5cqtXqnFqUs/EYvtG7+6L5ERLR2hERAEREASj5+5nGrfE4db1APlKYGuqBsZRvcDVbeBbaBLxE1lFSVmRVaUasHCa0Z8/6iOIktkrOrFYbVSrEr83U+UTuudJRyUgcpfM6swExJarQIpVjrIP7uqfpAeS30h3g6rZtlHJ1XDvoV6bU23X8l7b0Yam7u+0qSi4M8tWwuJwMnKk3l7r3RdsF0rfPYU9tJwb/AGX0be0ZL0ukvBnymqJyNFz70BEyqJlVZozDjVdfMkzW26QcCRrr35eCq/DQmZ5Jy1UwdRjhapFPTYBWDeDqIGIQsjWIYro6xY854ImJTcnc1r8Wq1EsqytPdGr5u5/UcTZKnyNY6tBj1HP+W+/sNjy3y0Wnz+y3FiLjhNV6OVrnB6daozI5vRDG7LTAsDpHWQx1i5Oq3Gwmp1G3ZnZ4dj5Ym8ZR1XXoWk0wd062wanzRO6JOdY8L5IpndPNUzeQyXiAV982eBnX/wDyay+TUb1mTeUcoJQovVqGyIpJP5AbyTYAcTIvNzPPD40Wpto1La6L2FQcbC5DDmpMw2r2MZle3U6L4lfOv2gQMrVl8qmD6xLHacTSB3RZGSt4rLOnTZTTIJFr3uNvZJjIy2pCehsEh80TtSmALCErA5RETIERILOnPCjgKd3OlUI6tIEaTcz6KcWPdc6phtJXZhtJXZWukCm2Kx+GwlI9bQZibXCCowGmfqrTbt0gN8vWT8ClCklKmLIihQN9gNpO8naTIHM3JdSz4vEj/iMTYkWt4KkB8nSAOzVYnna+yWaaQW8n1NIwSk59WIiJISCIiAIiIAiIgCdOKwiVUKVEV1O1WAZT2gzuiAU7KPRjh3N6TvRPAHTp+y+sdgIEgMV0X4lf3dWjU7dOmfVZh75qESJ0osp1cDh6usoL8fgx+rmFjlP/AGcNzWrTt95lM82MzSxdGk1WphyqILsdOmbC4F7Kx1C/um0zpxuEWrSemwurqynsYEH4zV0F0ZWfCMN2fqzG82cgnGYlaf8ADHWqngg83tY9Xs0jum0IgAAAsALADYANgEhMz82vEsNoMQ1VjpVHGxmtYBb+aBqHed5k7NqUMq13LGCwqw1JR69fMRESUuiIn4RqgGUdKGdHhavitM/J0jeoR59X0exfxH6MooOsHeDcHeCNhB3GXbOPovr0SXw5OITbok/LjjfdU3m4seR2ylOhUlWBVhqKkEMp4EHWD2ynK9/iPMY9VubnkrLoWnIvSVi8OArkV0G6pfTtwFUa+9g0uuTulbCVNVUVKJ+kpde5kvq7QJj8TKnJbMUuJVoaPXzPoHCZyYWr+7xVJuQqLcdovcT3isvpD1ifN5E4+CHoj1Cb819i4uLrrD7n0bXyhTQXeqijizqPiZB4/pEwNL/xAqHhSBqX+0vVHeRMOFMDYB6py/32kzDqyMS4s3pCBfMudLFWoCuGp+BHptZqncvkqfa7p0Zg5rPjMQcTiNJqStpaTG5r1QdQJOtlW2vsC8QOeaXRrUrlamKBpUtop6xVqdo201+92bZq+Hw600VEUKqgBVAsFA2ACZjFyd5FqhSrVWqlf6L3Z2RESwdIREQBERAEREAREQBERAEREAREQBERAEREAREQBI7K2b2HxQtXoK+qwa1nX6rizL3GSMTDV9w1cz7KXRBSa5oYh6f0XAqL2AjRPrJlfxPRRjFJ0TRcbrOyse5lsPXNhiRulEpzwNCe8fYxE9HGP/lv/dp/1Tuo9GOObbTRPrVRb7mlNoiOUiJcNodn6mYZO6H3OvEYlV4rSUse53t+GXTIeZmFwh0qVK7/ADjnTfnYnyfsgSbibKEUWqeHpUvkikIiJuTiIiAIiIAiIgH/2Q=="/>
          <p:cNvSpPr>
            <a:spLocks noChangeAspect="1" noChangeArrowheads="1"/>
          </p:cNvSpPr>
          <p:nvPr/>
        </p:nvSpPr>
        <p:spPr bwMode="auto">
          <a:xfrm>
            <a:off x="155575" y="-2193925"/>
            <a:ext cx="5429250" cy="4581525"/>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8200" name="AutoShape 8" descr="data:image/jpeg;base64,/9j/4AAQSkZJRgABAQAAAQABAAD/2wCEAAkGBhQRDxUUEhAWFBUWFRgYGRQYFRcXFBIWFRQWFxMVFhUYHCYgGBkjGhcSHy8hIygpLC4sFx4xODAqNSYrLykBCQoKDgwOGg8PGiwkHyUsLCosLzIuLCovLCwtLCwsLCwqKi8sLCwsLCwsLCwsLCwsLCwsLC8pLCwsLCwsLywtLP/AABEIAM4A9AMBIgACEQEDEQH/xAAcAAEAAwADAQEAAAAAAAAAAAAABQYHAgMECAH/xABOEAACAQIBCAQJCQYEAwkBAAABAgADEQQFBhIhMUFRYQcicYETFDJCUpGSobEjU2JygqKywdEWM0NU0uElY3PwJMLDNDVEg5Ojs+LxFf/EABoBAQACAwEAAAAAAAAAAAAAAAADBAECBQb/xAAvEQACAQIEBAQGAgMAAAAAAAAAAQIDEQQSITEFE0FRYXGRwSIygaGx0VLhFBXw/9oADAMBAAIRAxEAPwDcYiIAiIgCIiAIiIAiIgCIiAIiVrLHSBhcOSoY1nGorSswB2EM5IUEbxe/KYcktzWc4wV5OyLLEzDGdKGJb93RpUh9LSqn19QD1GeJM/ce76KVNJtuglAOx+yATaRc6JQ/2WHcssW2/BNmuRKLgMVlp9fg6Cj/ADhok87UmJHeBO3KWcmU8KNKrgKVZfTou5A7VsWHba3ObcxdU/QuqonHNr6P8F1iZ3gemKmbeFwrrzputQdvWCS2ZGzuwuKNqNdS3zbXSpzsjWJHMXEypxezMQrU5/LJMmIiJuSiIiAIiIAiIgCIiAIiIAiIgCIiAIiIAiIgCIiAJ5cpZTp4ek1Wq4RF2nidwAGsk7ABrM7MZi0pU2qVGCogLMx3AbZjecmcb42tptdaak+Dp+gNmk3FyNvC9hvJjqTy+ZTxmLhhoZpb9F3PZnJntWxZKqTRo/Ng9d+dRh+EG3HSlcuANwA7gBP1msLk2A38JomYuZWiFxOJTr7adJh+7G53B8/gPN7dlVJzZ5qlCvxKreb0XovIis2ej2pXAqYjSpUjrCbKtQfSv+7H3tfmzRsm5IpYdNCjSVF5DWebMdbHmSTPXEtxgonqaGGp4eOWmv2xERNywVPOro9o4sF6YFGvt0wOrUP+Yo2/WGvt2TIcpZNqYeqaVZCjqQbfhZTvBtqI4cRPoqQOd+aiY6jomy1VuadT0TvVuKHVcdh3SGdO+qKGLwcayzR0l3M/zW6S6uHITElq1LUNLbVpjt/iDkdfM7JrGDxiVqa1Kbh0YXDDWCJ87YjDtTdkdSrqSrKdqkbR/ffLBmXng2Bq2a7UHPXTbon5xBxG8bxzAkcKlt9ilhMdKMuVW8r/ALNvicKNYOoZSGVgCCNYIIuCDwnOWjuCIiAIiIAiIgCIiAIiIAiIgCIiAIiIAiJG5xZXGFwtSttKr1R6TsdGmvexEw3ZXZhuyuyidJGcPha3iyHqUiDU+nU2qvMKLH6xHoymwSTcsbsSSWO1mY3ZjzJJPfOVOkzsqILs7KqjizEKt+VyJRbbd2eHxVeWLr3Xki0ZgZteM1vDVBelSIsCNVSrqIHNV1HtI4GarPFkXJS4bD06KbEW197MdbseZYk989suQjlR7DC4eOHpqC+vixERNyyIiIAiIgGcdK+bdwuLQaxZKo4gm1N+49U8ivCZnPozH4Ja1J6Ti6upUjkwsZ89Y3BtRqvSfyqbsh5lTa45Hb3ytUjZ3OBxWhZqquujND6Kc5duEqNxekSd216Y7PKH2uE0mfOeAxzUKqVafl02DDmRuPIi4PImfQuBxi1qSVEN1dVYHkwBHxm9KWli9w+vzaVnutP0d8REmOiIiIAiIgCIiAIiIAiIgCIiAIiIBC524zE0cMauFCMyG7q6M96djpFQrKbjUeYB3zNcvZ41sbSRKiooVtO6aQ0zokLcEnUNInbw4TZJkufOa/ilbwlNfkKp1W2Uqh1lOSnWV7xuEr1k9+hy+JqtynKk9Oq8CtSVzWyjSw+LSrWViqKxXRAJDkaIJBI1BS/faRJNtsuOa3R89e1TFBqdLaKWtalThpb6a8vK+rvhim3oed4dSqyrKdNXt32Re8hZyUcYrNR0yFIBLU2UXO4EizEW12Jtq4yUnVhsMtNAlNAiKLBVACqOAAnbLqvbU9qr21EREyZEREAREQBMa6Ucn+DyiXA1Vqav9odRvcqHvmyzNumPDasNU4GonrCMB91pFVXwlLHwzUJepms2Horyj4TAaB20ajJ9k2de7rEfZmPTQ+h7EkVcQm4ojAc1ZgfxL6pFTdpI4/C55a2XujUIiJaPSiIiAIiIAiIgCIiAIiIAiR2XM4KODpeErPYbFUa3c8FXefcN9pk+cnSHiMUSqE0KXoKeuw+m419y2G7XI5TUStXxNOgrzf06mk5cz6wuEurVNOoP4dOzODwOuy/aIkRm30keN40UTRFNGVtAl7uzKNKxFgB1Q537JkYFtmqerJWUDh8RSrD+G6seYB6w710h3yF1JbnKjxSU6qVrRufRM82UsnJiKL0qq3RxYjeN4IO4g2IO4gTvRwQCDcEXB4g7Jylrc7xVM2ej+nhW8JVbw9UE6LFbKg3FUuevbzj3WlriJrGKirI0hTjTjlgrIROFWsqi7MFHEkAesyOqZz4ZTrrr3Bm94BiU4x+Z2MuSW7JSJEftXhvnvuP/AEx+1eG+e+4/9M051P8AkvVGOZDuiXiRH7V4b577j/0x+1eG+e+4/wDTHOp/yXqhzId0S8SI/avDfPfcf+mckzowxIArayQB1X2k2Hmxzqf8l6ocyHdErKD0wj/haH+v/wBKpL8DKj0j5v18ZQpLQQMUqFiCwU20GUW0tW+bVFeJHiIuVKUVu0zGpdOiZ/8AEWHHDv7qlL9ZE1cxMcu3Bv3NTb8LGWPoxyHXo452q0KlMCgy3dGUEtUpmwJFieqZWindHCwWHqwrxcotb/hmpRES4ekEREAREQBERAEREASCzszsp4CjpN1qjXFOnexYjaTwQarn8zPflrK6YXDvWqeSg2b2J1Ko5k2EwfLGV6mKrtWqm7Nu3Io8lF5D9TtJkVSdtEUsZilh4abvY/Mq5Wq4mqatZyzH2VG5UHmqOHrudc8cXlxzT6OauKAqViaNE6xq+Vqj6IPkqfSO3cNYMrpXdkedp0quKndavqyqYXCPVcJTRnc7FVSx7bDYOeyXPI/RPXqANiKi0B6A69S3A2Oip72mmZJyJRwqaFCkqDfbymPFmOtjzJnuk0aX8juUeG0oaz1f2PNk3AihQp0gzMKaKgZiCzBVABYgAX1T0xEnOmJA5VzhbwngcMvhKu8+anG/Meoe6dmcuVGpqtOl+9qnRW21RsJ/L37p58PRXB0/BrrqMLu++/8AvZ/eV5ycpZI6d37LxIZSbeVfU6kzbBOni6zVX9EEhRy//LT2pgcMuzDJ3qCfeDPCcVzjxmI0qcdl7hQiuhIeL4f+Wpewv6R4vh/5al7C/pI/xmPGZvlj2RtZdiQ8Xw/8tS9hf0jxfD/y1L2F/SR/jMeNRlj2QsuxIeL4f+Wpewv6SIzpwtNBQNOkiXfXoqBfZtsJ3eNTqzna9LCn6f6SGvGOR2Xb8kdRLKy1YbyF7B8J2Trw3kL2D4TslssCIkJlHPTCUGZalcaSmxVVd2B4EIDYzDaW5hyUVdsm4lLxPSnhxqSjWfnZEX7zaXujIGfVbGYpaSYVUSxZ3NRmKoNW5ALk2AF+PAzTmRva5AsTRlLJGSb8NS6RESQsCIiAIiIAiJ5so40UaNSq3k00Zz2KpJ+EAyzpSzg8NiRh1PUoa24NVYa/ZU27WaUgmc61dndnc3Z2LMeLMSW95MunRrmkMRV8Yqi9Kk3VUjVUqDXr4quo8zbgRKesn5nl5KWNxDtt+ESeYPR8LLicUnBqdFhs4PUB37wp2bTr1DSYiWoxUUejpUo0o5YrQRETYlEREAq+DqCpjcRXbWtBSq9ouDb1P7UjKmNLMWJ1k3M7cnVLYHFNvNWxPaU/UyJw7aTKo85gPWbSlSfwX73f3K0H8N++pfMIqJh1NTRACgktawvrNye2cBi8K2x6J+0k95QWta4ta24jZaZZnfkI4arqHyb3KHhxQ8x8LSStUlTV0romk8qNKGTqLC4RSDvB1esGcGyJSPmkfaMoGYmdQoP4Cs1qTG6MdlN947G+PbJvLedLPdKJKrvbYzdnoj3xGtFxua542uWBs36fFx3j9J1Nm2u6o3qBlOw+U8QWCpVqljsGkST65d8jYSsi3r1i7HzdWineBcnnN4TUugjJS6HkbNo7q3rX+8/cq5AerToqrrembkm+vZstILH5310rVFUroh2ABXcCQNYnBc/a4206Z7mH/NNZShJZWaOcHoy9UksoHATnIrN3K7YmiajIF6xWwJINgNevtM/KmMPjRQbAB7xeTp31J07q6JaY7n1hvB5SrfT0Kg+0gU/eRpsUzPpTw2jiqL28uky/+k4P/VkVZfDc5vFYZsNLws/uUyWzo9zjTDVWpVQAtZharvV7aKo59A7juJPHVUg19hgi4sdY4cZWTs7o8thcTLC1c6Xn5H0BEpfR3nQayeL1WvUprdGJualMatd9rLqB4gqdt5dJdjJSV0e4pVI1YKcdmIiJsSCIiAJWukfEaGS69vO0F7nqIp9xMssqvSdTJyXVtuake4Vkmk/lZHV0hK3ZmO4HBNWqpSpjr1GCjgCTtPIayeQM+gclZNTD0Eo0xZUUAcTxY8ybk8zMt6J8mipjXqkXFGnq5PUOip9lao75rs0pLqUOGUVCln6sRESY6YiIgCIiAUXCtbJuK/1h8aU8Ga6aeLpjgS3sgke+09aG2S8X/rD8VKcOj2npVqjeigHtt/8AUznUnpFf9uyrT2ii+yGzqSk+HZKp1nWlvKDDYw/PlcTtyvlc0hZEJbjY6K9+8yn4iuXYlmJJ2k7ZPVqpLKSznbQpGOpFWIOoiWDNZ2xZ8ELeEUXJOzR2aZ9YB/vOvLuT9NNJR1lHtDh2yrYLKtTDV0rUjZ0N+TDzlbipGqU46PUrddTeckZFTDr1dbHa52nkOA5SQvKdkPPx8UF8HhwxbcHI0bbb3BtaWjGYkpRd9V1RmttFwpNuc6MZRtoW4yjbQo+LzVxJZj4MG5J1Mu833meCtm/iF24d+4aXwvJdM+6w8qnTPZpD8zO9OkH0sP6n/VZBaD6la1N9SZzQw7Jg1DKVbSckEEEdY2uDyAn5S14x+Vh6lEksBi/C0kqAEaahrHaLyNydrxNQ/SPuNpajsWoqyROyr595u1MYlBaVgRW6zG3UpsjB217SCF1bzaWiIlHMrMTippxlsylZ1Zgo2HU4VLVKKBQvzyKPJJO19pDHadR23GaA/wC9h7CNxn0BMx6R83fA1RiaYslVrVBuWqdj8g1rH6Vt7SCrC3xI4vFcEqkOdBarfxX9FUwONehVSrT8umwYbtLcynkyllPbNxyfjlr0Uqobq6hhxswvrG4zCJpHRblPSoVKBOuk2kv1Ktzb2xU9YmKMrSt3K3BcQ7ui/Ne5d4iJaPSiIiAJGZzZOOIwVekPKamwX64F0+8BJOJhq6sNzPuhymPF678aoXuWmrD8ZmgynZmaGHxmOwmxvDeHQHzqdRE8njomwPaJcZpS+UjpQyQUV0EREkJBERAEREAzyuf8Ixlvnl/HSns6McJo4V3O16h9SAD46U8db/unGf6y/jpSfzapeBybT3fJFz2vd/znMo7xfZe7KtLo/AlkyhTOyqvtCc2po+1VbuBlDadZYjYbdkkVfujfmeBd6mRKDbaK9wt8JV8qdFGGrOzLVq0rm+ipRkHGwZb++T+Vq7UcHqYhgEW99d9V/gZWkzkxC/xb9qqfykk5QTs0Zm4rRo9uZ+Yz5OrOUxXhKVQWam1PRYMPJYOG7iLa+6WHLqs2GqBFLMVsANpuQD7rytUM762kAVRrkDYRtNtxlkyzlYYemHK6V2C2vbbc/lNoyi46CLjldjO62T6q+VScdqN+k8dQ226pe6efdHzqdRfZI+M71zrwj6mbuamf0MjyR6Mh5cXtIk8kU9HD0hwpoPui88WQ9dRzxZviZLbB2SKzcGonnLcS2tCciImxkTyZVycuIoPRfyXUjmODDmDYjmJ64jcGB1qDU3ZHFnRirD6Skg25arjkRLL0b4rQygFvqqUnW3EqVdfcH9c/OkbAeDx5YDVWpq/a69R/cKfrnhzKP+J4b67+rxer/aUUssreJ5KlT/x+IKC2v9mjZoiJePWiIiAIiIBnnSPRfD4rD4ykdF9dPS3aS6TopG8MprA8hLbm3nHTxtHTTUwsHp3102/NTuO/1gcs5cijF4V6WoMRdGPmuutD2X1HkTMdwWMrYatpoTSqoSpB3EGzU3XYy3GzvB2GV5N05X6M5mIxDwtVSl8kt/B/2vwbtEqmbnSBRxFkrWo1TqsT8nUP0HO8+ibHhfbLXJoyUtUdCFSNSOaLuhERNjcRONWoFUsxsACSdwAFyZww2JWogem4dWFwykFWHEEbYBRkwzVMmYpFBJauoAAJOt6Wuw4be6W9sKpp+DPk6IXVq1AWlcw2TsbQ01paNmYtsBuTq3jgBPHiq2VFbqlbcNBbfhnPpJxVnF7W+7/ZWp3Ss0ycqZr0zsdh6j+U837KEMCKoIuLgrbVfXvkbSy9lFfLw9J+wOp9dyPdPdQzsq/xMGw+q+l8VElUIvoSWi+hJZw4J61ILTAPWudYGoA8e2VWtkKuu2i3dY/AyzUs56Z8paidqX/CTPZSyvSbZUHfdfjaZlSzO4lTUtSlZOwT+M0gyMOuu1SNhvv7JOZ9Vfk6a8XJ9lbf80sSVgdjA9hvONfCo+p0VvrKDb1woWTRjl2i0jKmnLCJpVUHF1HrYCaJWzawzbaKjsuvwM8yZnUFqK6lwVYMBpAgkG4vcXmnLZDyZE3iGsjHgp+E8Wbi/Jzvyg1qL/VPwnHIK2pS3EuEnERNgIiIBQelegNHDPvDVE7nUMf/AIxIHo8w+nlFDbyKdR+zUEH4/jLH0rn5DDj/ADie4UqgP4hOHRZkwinVxBHlkU0+rTJ0yO1yR/5cqtXqnFqUs/EYvtG7+6L5ERLR2hERAEREASj5+5nGrfE4db1APlKYGuqBsZRvcDVbeBbaBLxE1lFSVmRVaUasHCa0Z8/6iOIktkrOrFYbVSrEr83U+UTuudJRyUgcpfM6swExJarQIpVjrIP7uqfpAeS30h3g6rZtlHJ1XDvoV6bU23X8l7b0Yam7u+0qSi4M8tWwuJwMnKk3l7r3RdsF0rfPYU9tJwb/AGX0be0ZL0ukvBnymqJyNFz70BEyqJlVZozDjVdfMkzW26QcCRrr35eCq/DQmZ5Jy1UwdRjhapFPTYBWDeDqIGIQsjWIYro6xY854ImJTcnc1r8Wq1EsqytPdGr5u5/UcTZKnyNY6tBj1HP+W+/sNjy3y0Wnz+y3FiLjhNV6OVrnB6daozI5vRDG7LTAsDpHWQx1i5Oq3Gwmp1G3ZnZ4dj5Ym8ZR1XXoWk0wd062wanzRO6JOdY8L5IpndPNUzeQyXiAV982eBnX/wDyay+TUb1mTeUcoJQovVqGyIpJP5AbyTYAcTIvNzPPD40Wpto1La6L2FQcbC5DDmpMw2r2MZle3U6L4lfOv2gQMrVl8qmD6xLHacTSB3RZGSt4rLOnTZTTIJFr3uNvZJjIy2pCehsEh80TtSmALCErA5RETIERILOnPCjgKd3OlUI6tIEaTcz6KcWPdc6phtJXZhtJXZWukCm2Kx+GwlI9bQZibXCCowGmfqrTbt0gN8vWT8ClCklKmLIihQN9gNpO8naTIHM3JdSz4vEj/iMTYkWt4KkB8nSAOzVYnna+yWaaQW8n1NIwSk59WIiJISCIiAIiIAiIgCdOKwiVUKVEV1O1WAZT2gzuiAU7KPRjh3N6TvRPAHTp+y+sdgIEgMV0X4lf3dWjU7dOmfVZh75qESJ0osp1cDh6usoL8fgx+rmFjlP/AGcNzWrTt95lM82MzSxdGk1WphyqILsdOmbC4F7Kx1C/um0zpxuEWrSemwurqynsYEH4zV0F0ZWfCMN2fqzG82cgnGYlaf8ADHWqngg83tY9Xs0jum0IgAAAsALADYANgEhMz82vEsNoMQ1VjpVHGxmtYBb+aBqHed5k7NqUMq13LGCwqw1JR69fMRESUuiIn4RqgGUdKGdHhavitM/J0jeoR59X0exfxH6MooOsHeDcHeCNhB3GXbOPovr0SXw5OITbok/LjjfdU3m4seR2ylOhUlWBVhqKkEMp4EHWD2ynK9/iPMY9VubnkrLoWnIvSVi8OArkV0G6pfTtwFUa+9g0uuTulbCVNVUVKJ+kpde5kvq7QJj8TKnJbMUuJVoaPXzPoHCZyYWr+7xVJuQqLcdovcT3isvpD1ifN5E4+CHoj1Cb819i4uLrrD7n0bXyhTQXeqijizqPiZB4/pEwNL/xAqHhSBqX+0vVHeRMOFMDYB6py/32kzDqyMS4s3pCBfMudLFWoCuGp+BHptZqncvkqfa7p0Zg5rPjMQcTiNJqStpaTG5r1QdQJOtlW2vsC8QOeaXRrUrlamKBpUtop6xVqdo201+92bZq+Hw600VEUKqgBVAsFA2ACZjFyd5FqhSrVWqlf6L3Z2RESwdIREQBERAEREAREQBERAEREAREQBERAEREAREQBI7K2b2HxQtXoK+qwa1nX6rizL3GSMTDV9w1cz7KXRBSa5oYh6f0XAqL2AjRPrJlfxPRRjFJ0TRcbrOyse5lsPXNhiRulEpzwNCe8fYxE9HGP/lv/dp/1Tuo9GOObbTRPrVRb7mlNoiOUiJcNodn6mYZO6H3OvEYlV4rSUse53t+GXTIeZmFwh0qVK7/ADjnTfnYnyfsgSbibKEUWqeHpUvkikIiJuTiIiAIiIAiIgH/2Q=="/>
          <p:cNvSpPr>
            <a:spLocks noChangeAspect="1" noChangeArrowheads="1"/>
          </p:cNvSpPr>
          <p:nvPr/>
        </p:nvSpPr>
        <p:spPr bwMode="auto">
          <a:xfrm>
            <a:off x="155575" y="-2193925"/>
            <a:ext cx="5429250" cy="4581525"/>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How Long to Keep Data? </a:t>
            </a:r>
            <a:endParaRPr lang="en-US" sz="3600" dirty="0"/>
          </a:p>
        </p:txBody>
      </p:sp>
      <p:sp>
        <p:nvSpPr>
          <p:cNvPr id="3" name="TextBox 2"/>
          <p:cNvSpPr txBox="1"/>
          <p:nvPr/>
        </p:nvSpPr>
        <p:spPr>
          <a:xfrm>
            <a:off x="1219200" y="1981200"/>
            <a:ext cx="7467600" cy="3970318"/>
          </a:xfrm>
          <a:prstGeom prst="rect">
            <a:avLst/>
          </a:prstGeom>
          <a:noFill/>
        </p:spPr>
        <p:txBody>
          <a:bodyPr wrap="square" rtlCol="0">
            <a:spAutoFit/>
          </a:bodyPr>
          <a:lstStyle/>
          <a:p>
            <a:r>
              <a:rPr lang="en-US" sz="2000" dirty="0" smtClean="0"/>
              <a:t>Your Retention Policy will tell you</a:t>
            </a:r>
          </a:p>
          <a:p>
            <a:r>
              <a:rPr lang="en-US" sz="2000" dirty="0"/>
              <a:t>	</a:t>
            </a:r>
            <a:endParaRPr lang="en-US" sz="2000" dirty="0" smtClean="0"/>
          </a:p>
          <a:p>
            <a:r>
              <a:rPr lang="en-US" sz="2000" dirty="0" smtClean="0"/>
              <a:t>Policies are set by your Institution or granting agency</a:t>
            </a:r>
          </a:p>
          <a:p>
            <a:endParaRPr lang="en-US" sz="2000" dirty="0" smtClean="0"/>
          </a:p>
          <a:p>
            <a:r>
              <a:rPr lang="en-US" sz="2000" dirty="0" smtClean="0"/>
              <a:t>Researchers are responsible for understanding retention expectations so that they may plan for budget, future storage, and ongoing oversight</a:t>
            </a:r>
          </a:p>
          <a:p>
            <a:endParaRPr lang="en-US" sz="2000" dirty="0"/>
          </a:p>
          <a:p>
            <a:r>
              <a:rPr lang="en-US" sz="2000" dirty="0" smtClean="0"/>
              <a:t>Policies vary from funder to funder, institution to institution</a:t>
            </a:r>
          </a:p>
          <a:p>
            <a:endParaRPr lang="en-US" dirty="0"/>
          </a:p>
          <a:p>
            <a:endParaRPr lang="en-US" dirty="0" smtClean="0"/>
          </a:p>
          <a:p>
            <a:endParaRPr lang="en-US" dirty="0"/>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458</TotalTime>
  <Words>1745</Words>
  <Application>Microsoft Macintosh PowerPoint</Application>
  <PresentationFormat>On-screen Show (4:3)</PresentationFormat>
  <Paragraphs>245</Paragraphs>
  <Slides>21</Slides>
  <Notes>21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New England Collaborative Data Management Curriculum</vt:lpstr>
      <vt:lpstr>Part A: Learner Objectives</vt:lpstr>
      <vt:lpstr>Data Life Cycle Model  (Digital Curation Centre, UK)</vt:lpstr>
      <vt:lpstr>Resources to Identify Research Data Repositories</vt:lpstr>
      <vt:lpstr>Repository Scope &amp; Policies</vt:lpstr>
      <vt:lpstr>Repository Deposit Steps</vt:lpstr>
      <vt:lpstr>Professional Metrics</vt:lpstr>
      <vt:lpstr>Part B: Objectives of Data Retention Requirements</vt:lpstr>
      <vt:lpstr>How Long to Keep Data? </vt:lpstr>
      <vt:lpstr>What Happens Next?</vt:lpstr>
      <vt:lpstr>How Will I Know if  My Data Should be Archived? </vt:lpstr>
      <vt:lpstr>Appraisal Questions</vt:lpstr>
      <vt:lpstr>Related Records</vt:lpstr>
      <vt:lpstr>So When Should My Data be Archived?</vt:lpstr>
      <vt:lpstr>Who Decides? </vt:lpstr>
      <vt:lpstr>Part C: Objectives of Long Term  Data Management </vt:lpstr>
      <vt:lpstr>Prior to Deposit, a Researcher/P.I.:</vt:lpstr>
      <vt:lpstr>When depositing, a researcher/P.I. …</vt:lpstr>
      <vt:lpstr>Minimum Deposit Recommendations:  Biomedical Research</vt:lpstr>
      <vt:lpstr>Qualities of a Preservation Repository   </vt:lpstr>
      <vt:lpstr>Types of Repositories and Cost Planning</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Gustainis, Emily</dc:creator>
  <cp:lastModifiedBy>Microsoft Office User</cp:lastModifiedBy>
  <cp:revision>31</cp:revision>
  <cp:lastPrinted>2014-03-14T16:19:36Z</cp:lastPrinted>
  <dcterms:created xsi:type="dcterms:W3CDTF">2014-03-13T18:51:13Z</dcterms:created>
  <dcterms:modified xsi:type="dcterms:W3CDTF">2014-05-21T17:06:46Z</dcterms:modified>
</cp:coreProperties>
</file>