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6" r:id="rId2"/>
    <p:sldId id="260" r:id="rId3"/>
    <p:sldId id="282" r:id="rId4"/>
    <p:sldId id="262" r:id="rId5"/>
    <p:sldId id="263" r:id="rId6"/>
    <p:sldId id="264" r:id="rId7"/>
    <p:sldId id="265" r:id="rId8"/>
    <p:sldId id="266" r:id="rId9"/>
    <p:sldId id="267" r:id="rId10"/>
    <p:sldId id="268" r:id="rId11"/>
    <p:sldId id="283" r:id="rId12"/>
    <p:sldId id="284" r:id="rId13"/>
    <p:sldId id="272" r:id="rId14"/>
    <p:sldId id="280" r:id="rId15"/>
    <p:sldId id="281" r:id="rId16"/>
    <p:sldId id="270" r:id="rId17"/>
    <p:sldId id="271" r:id="rId18"/>
    <p:sldId id="285" r:id="rId19"/>
    <p:sldId id="286" r:id="rId20"/>
    <p:sldId id="28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192"/>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22"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8535B2-C37F-4C98-924A-74DB8507729F}" type="datetimeFigureOut">
              <a:rPr lang="en-US" smtClean="0"/>
              <a:pPr/>
              <a:t>1/24/2014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2A4E16-EC08-445E-8B67-42F0B095FC82}" type="slidenum">
              <a:rPr lang="en-US" smtClean="0"/>
              <a:pPr/>
              <a:t>‹#›</a:t>
            </a:fld>
            <a:endParaRPr lang="en-US"/>
          </a:p>
        </p:txBody>
      </p:sp>
    </p:spTree>
    <p:extLst>
      <p:ext uri="{BB962C8B-B14F-4D97-AF65-F5344CB8AC3E}">
        <p14:creationId xmlns:p14="http://schemas.microsoft.com/office/powerpoint/2010/main" val="3262675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nsf.gov/pubs/policydocs/pappguide/nsf11001/gpg_2.jsp#dmp"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grants.nih.gov/grants/policy/data_sharing/"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en.wikipedia.org/wiki/Digital_object_identifier" TargetMode="External"/><Relationship Id="rId2" Type="http://schemas.openxmlformats.org/officeDocument/2006/relationships/slide" Target="../slides/slide19.xml"/><Relationship Id="rId1" Type="http://schemas.openxmlformats.org/officeDocument/2006/relationships/notesMaster" Target="../notesMasters/notesMaster1.xml"/><Relationship Id="rId4" Type="http://schemas.openxmlformats.org/officeDocument/2006/relationships/hyperlink" Target="http://www.dcc.ac.uk/resources/how-guides"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whitehouse.gov/sites/default/files/omb/memoranda/2013/m-13-13.pdf"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data-archive.ac.uk/create-manage/planning-for-sharing/why-share-data" TargetMode="External"/><Relationship Id="rId4" Type="http://schemas.openxmlformats.org/officeDocument/2006/relationships/hyperlink" Target="http://dmconsult.library.virginia.edu/plan/sharing/"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datadryad.org/pages/jdap"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2A4E16-EC08-445E-8B67-42F0B095FC82}"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National Science Foundation (NSF)</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Requirements:</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Data management plan, </a:t>
            </a:r>
            <a:r>
              <a:rPr lang="en-US" sz="1200" u="sng" kern="1200" dirty="0" smtClean="0">
                <a:solidFill>
                  <a:schemeClr val="tx1"/>
                </a:solidFill>
                <a:effectLst/>
                <a:latin typeface="+mn-lt"/>
                <a:ea typeface="+mn-ea"/>
                <a:cs typeface="+mn-cs"/>
                <a:hlinkClick r:id="rId3"/>
              </a:rPr>
              <a:t>http://www.nsf.gov/pubs/policydocs/pappguide/nsf11001/gpg_2.jsp#dmp</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11</a:t>
            </a:fld>
            <a:endParaRPr lang="en-US"/>
          </a:p>
        </p:txBody>
      </p:sp>
    </p:spTree>
    <p:extLst>
      <p:ext uri="{BB962C8B-B14F-4D97-AF65-F5344CB8AC3E}">
        <p14:creationId xmlns:p14="http://schemas.microsoft.com/office/powerpoint/2010/main" val="1033115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National Institutes of Health (NIH)</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Requirements:</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Data sharing plan for grants over $500,000, </a:t>
            </a:r>
            <a:r>
              <a:rPr lang="en-US" sz="1200" u="sng" kern="1200" dirty="0" smtClean="0">
                <a:solidFill>
                  <a:schemeClr val="tx1"/>
                </a:solidFill>
                <a:effectLst/>
                <a:latin typeface="+mn-lt"/>
                <a:ea typeface="+mn-ea"/>
                <a:cs typeface="+mn-cs"/>
                <a:hlinkClick r:id="rId3"/>
              </a:rPr>
              <a:t>http://grants.nih.gov/grants/policy/data_sharing/</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Published research papers must be open access according to the NIH Public Access Mandate.</a:t>
            </a:r>
          </a:p>
          <a:p>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12</a:t>
            </a:fld>
            <a:endParaRPr lang="en-US"/>
          </a:p>
        </p:txBody>
      </p:sp>
    </p:spTree>
    <p:extLst>
      <p:ext uri="{BB962C8B-B14F-4D97-AF65-F5344CB8AC3E}">
        <p14:creationId xmlns:p14="http://schemas.microsoft.com/office/powerpoint/2010/main" val="6036611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a:t>
            </a:r>
            <a:r>
              <a:rPr lang="en-US" dirty="0" smtClean="0"/>
              <a:t>Science  is an umbrella terms for science that encompasses these four goals. Open science is  </a:t>
            </a:r>
            <a:r>
              <a:rPr lang="en-US" dirty="0"/>
              <a:t>carried out and communicated in </a:t>
            </a:r>
            <a:r>
              <a:rPr lang="en-US" dirty="0" smtClean="0"/>
              <a:t>ways that </a:t>
            </a:r>
            <a:r>
              <a:rPr lang="en-US" dirty="0"/>
              <a:t>allows others to contribute, collaborate and add to the research effort, with all kinds of data, results and protocols made freely available at different stages of the research process</a:t>
            </a:r>
            <a:r>
              <a:rPr lang="en-US" dirty="0" smtClean="0"/>
              <a:t>.</a:t>
            </a:r>
          </a:p>
          <a:p>
            <a:endParaRPr lang="en-US" dirty="0" smtClean="0"/>
          </a:p>
          <a:p>
            <a:r>
              <a:rPr lang="en-US" dirty="0" smtClean="0"/>
              <a:t> </a:t>
            </a:r>
            <a:r>
              <a:rPr lang="en-US" dirty="0"/>
              <a:t>Proponents of </a:t>
            </a:r>
            <a:r>
              <a:rPr lang="en-US" dirty="0" smtClean="0"/>
              <a:t>Open Science argue </a:t>
            </a:r>
            <a:r>
              <a:rPr lang="en-US" dirty="0"/>
              <a:t>that </a:t>
            </a:r>
            <a:r>
              <a:rPr lang="en-US" dirty="0" smtClean="0"/>
              <a:t>promoting collaboration in science </a:t>
            </a:r>
            <a:r>
              <a:rPr lang="en-US" dirty="0"/>
              <a:t>will lead to more efﬁcient research and </a:t>
            </a:r>
            <a:r>
              <a:rPr lang="en-US" dirty="0" smtClean="0"/>
              <a:t>innovation</a:t>
            </a:r>
            <a:r>
              <a:rPr lang="en-US" baseline="0" dirty="0" smtClean="0"/>
              <a:t>.  </a:t>
            </a:r>
          </a:p>
          <a:p>
            <a:endParaRPr lang="en-US" baseline="0" dirty="0"/>
          </a:p>
          <a:p>
            <a:r>
              <a:rPr lang="en-US" dirty="0" smtClean="0"/>
              <a:t>The first goal, </a:t>
            </a:r>
            <a:r>
              <a:rPr lang="en-US" baseline="0" dirty="0" smtClean="0"/>
              <a:t>Transparency</a:t>
            </a:r>
            <a:r>
              <a:rPr lang="en-US" dirty="0" smtClean="0"/>
              <a:t> in experimental methodology, observation, and collection of data is critical . Without access to experimental methodologies—and this includes the software codes that are needed to process data—experiments cannot be verified or replicated. For research to be reproducible,  all software code and raw data used to obtain experimental results need to be documented and archived.</a:t>
            </a:r>
          </a:p>
          <a:p>
            <a:endParaRPr lang="en-US" dirty="0"/>
          </a:p>
          <a:p>
            <a:r>
              <a:rPr lang="en-US" dirty="0" smtClean="0"/>
              <a:t>Web-based tools that facilitate scientific communication can include  a range of online tools such as online notebooks to </a:t>
            </a:r>
            <a:r>
              <a:rPr lang="en-US" dirty="0" err="1" smtClean="0"/>
              <a:t>google</a:t>
            </a:r>
            <a:r>
              <a:rPr lang="en-US" dirty="0" smtClean="0"/>
              <a:t> docs to YouTube videos to a video sharing site </a:t>
            </a:r>
            <a:r>
              <a:rPr lang="en-US" dirty="0" err="1" smtClean="0"/>
              <a:t>Benchfly</a:t>
            </a:r>
            <a:r>
              <a:rPr lang="en-US" dirty="0" smtClean="0"/>
              <a:t>—they are all tools that facilitate scientific collaboration</a:t>
            </a:r>
          </a:p>
          <a:p>
            <a:endParaRPr lang="en-US" baseline="0" dirty="0"/>
          </a:p>
          <a:p>
            <a:endParaRPr lang="en-US" baseline="0" dirty="0" smtClean="0"/>
          </a:p>
        </p:txBody>
      </p:sp>
      <p:sp>
        <p:nvSpPr>
          <p:cNvPr id="4" name="Slide Number Placeholder 3"/>
          <p:cNvSpPr>
            <a:spLocks noGrp="1"/>
          </p:cNvSpPr>
          <p:nvPr>
            <p:ph type="sldNum" sz="quarter" idx="10"/>
          </p:nvPr>
        </p:nvSpPr>
        <p:spPr/>
        <p:txBody>
          <a:bodyPr/>
          <a:lstStyle/>
          <a:p>
            <a:fld id="{DE2A4E16-EC08-445E-8B67-42F0B095FC82}" type="slidenum">
              <a:rPr lang="en-US" smtClean="0"/>
              <a:pPr/>
              <a:t>13</a:t>
            </a:fld>
            <a:endParaRPr lang="en-US"/>
          </a:p>
        </p:txBody>
      </p:sp>
    </p:spTree>
    <p:extLst>
      <p:ext uri="{BB962C8B-B14F-4D97-AF65-F5344CB8AC3E}">
        <p14:creationId xmlns:p14="http://schemas.microsoft.com/office/powerpoint/2010/main" val="67238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sz="1200" kern="1200" dirty="0" smtClean="0">
                <a:solidFill>
                  <a:schemeClr val="tx1"/>
                </a:solidFill>
                <a:latin typeface="+mn-lt"/>
                <a:ea typeface="+mn-ea"/>
                <a:cs typeface="+mn-cs"/>
              </a:rPr>
              <a:t>Science is based on building on, reusing and openly criticizing the published body of scientific knowledge.</a:t>
            </a:r>
          </a:p>
          <a:p>
            <a:r>
              <a:rPr lang="en-US" sz="1200" kern="1200" dirty="0" smtClean="0">
                <a:solidFill>
                  <a:schemeClr val="tx1"/>
                </a:solidFill>
                <a:latin typeface="+mn-lt"/>
                <a:ea typeface="+mn-ea"/>
                <a:cs typeface="+mn-cs"/>
              </a:rPr>
              <a:t>For science to effectively function, and for society to reap the full benefits from scientific endeavors, it is crucial that science data be made open” (Panton Principles 2010).</a:t>
            </a:r>
          </a:p>
          <a:p>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 may want to share data among other team members</a:t>
            </a:r>
            <a:r>
              <a:rPr lang="en-US" baseline="0" dirty="0" smtClean="0"/>
              <a:t> that are working on different aspects of a project.  These are some considerations to aid you in being organized and making sharing data easier.</a:t>
            </a:r>
          </a:p>
          <a:p>
            <a:r>
              <a:rPr lang="en-US" dirty="0" smtClean="0"/>
              <a:t>Location: where is it stored?</a:t>
            </a:r>
          </a:p>
          <a:p>
            <a:r>
              <a:rPr lang="en-US" dirty="0" smtClean="0"/>
              <a:t>Folder structure: how easily can you locate folders?</a:t>
            </a:r>
          </a:p>
          <a:p>
            <a:r>
              <a:rPr lang="en-US" dirty="0" smtClean="0"/>
              <a:t>File naming standards: are files logically labeled?</a:t>
            </a:r>
          </a:p>
          <a:p>
            <a:r>
              <a:rPr lang="en-US" dirty="0" smtClean="0"/>
              <a:t>Versioning:  how do you know</a:t>
            </a:r>
            <a:r>
              <a:rPr lang="en-US" baseline="0" dirty="0" smtClean="0"/>
              <a:t> if this dataset represents the latest data?</a:t>
            </a:r>
            <a:endParaRPr lang="en-US" dirty="0" smtClean="0"/>
          </a:p>
          <a:p>
            <a:r>
              <a:rPr lang="en-US" dirty="0" smtClean="0"/>
              <a:t>Formats: can this file be easily opened?</a:t>
            </a:r>
          </a:p>
          <a:p>
            <a:r>
              <a:rPr lang="en-US" dirty="0" smtClean="0"/>
              <a:t>Responsibility: whose job is it to oversee this organizational structure?  Who is documenting and performing quality</a:t>
            </a:r>
            <a:r>
              <a:rPr lang="en-US" baseline="0" dirty="0" smtClean="0"/>
              <a:t> assurance?</a:t>
            </a:r>
            <a:endParaRPr lang="en-US" dirty="0" smtClean="0"/>
          </a:p>
          <a:p>
            <a:r>
              <a:rPr lang="en-US" dirty="0" smtClean="0"/>
              <a:t>Communication: does everyone know where information is stored and how to access it?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Documentation and Back up: how do</a:t>
            </a:r>
            <a:r>
              <a:rPr lang="en-US" baseline="0" dirty="0" smtClean="0"/>
              <a:t> you record information and share information in the laboratory notebook?  Are paper notebooks scanned?  Where are these stored and how are they shared?</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 aware of patient confidentiality–</a:t>
            </a:r>
            <a:r>
              <a:rPr lang="en-US" baseline="0" dirty="0" smtClean="0"/>
              <a:t> does the data set need to be </a:t>
            </a:r>
            <a:r>
              <a:rPr lang="en-US" baseline="0" dirty="0" err="1" smtClean="0"/>
              <a:t>anonymized</a:t>
            </a:r>
            <a:r>
              <a:rPr lang="en-US" baseline="0" dirty="0" smtClean="0"/>
              <a:t>?</a:t>
            </a:r>
          </a:p>
          <a:p>
            <a:r>
              <a:rPr lang="en-US" baseline="0" dirty="0" smtClean="0"/>
              <a:t>Beware data ownership– do you have the right to share these data?</a:t>
            </a:r>
          </a:p>
          <a:p>
            <a:r>
              <a:rPr lang="en-US" baseline="0" dirty="0" smtClean="0"/>
              <a:t>Timing: At which point do you share data?  What is your purpose of sharing data?  Do you share raw data/analyzed data?  Should data be “peer reviewed”?  How do you version this data?  Which dataset will you submit to a repository?  What type/how much to share for different steps: publication, archival and preservation, retention requirements by funders, institution, IRB, </a:t>
            </a:r>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a:t>
            </a:r>
            <a:r>
              <a:rPr lang="en-US" baseline="0" dirty="0" smtClean="0"/>
              <a:t> explain the consequences for not citing data.  Using and not citing data is plagiarism (unethical and unprofessional).  Citing data is important to receive credit for and measuring the impact of your scholarly output, including your datasets.  (Discuss </a:t>
            </a:r>
            <a:r>
              <a:rPr lang="en-US" baseline="0" dirty="0" err="1" smtClean="0"/>
              <a:t>Altmetrics</a:t>
            </a:r>
            <a:r>
              <a:rPr lang="en-US" baseline="0" dirty="0" smtClean="0"/>
              <a:t>’ incentives).</a:t>
            </a:r>
            <a:endParaRPr lang="en-US" dirty="0"/>
          </a:p>
        </p:txBody>
      </p:sp>
      <p:sp>
        <p:nvSpPr>
          <p:cNvPr id="4" name="Slide Number Placeholder 3"/>
          <p:cNvSpPr>
            <a:spLocks noGrp="1"/>
          </p:cNvSpPr>
          <p:nvPr>
            <p:ph type="sldNum" sz="quarter" idx="10"/>
          </p:nvPr>
        </p:nvSpPr>
        <p:spPr/>
        <p:txBody>
          <a:bodyPr/>
          <a:lstStyle/>
          <a:p>
            <a:fld id="{25E9E029-00C6-4403-8383-FE9C228589B8}" type="slidenum">
              <a:rPr lang="en-US" smtClean="0"/>
              <a:pPr/>
              <a:t>18</a:t>
            </a:fld>
            <a:endParaRPr lang="en-US"/>
          </a:p>
        </p:txBody>
      </p:sp>
    </p:spTree>
    <p:extLst>
      <p:ext uri="{BB962C8B-B14F-4D97-AF65-F5344CB8AC3E}">
        <p14:creationId xmlns:p14="http://schemas.microsoft.com/office/powerpoint/2010/main" val="18317986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Data citation is evolving and there is currently no acknowledged standard on how to cite a dataset or construct a data citation.   Generally a data citation includes all the same components as any other citation.</a:t>
            </a:r>
          </a:p>
          <a:p>
            <a:endParaRPr lang="en-US" dirty="0" smtClean="0"/>
          </a:p>
          <a:p>
            <a:r>
              <a:rPr lang="en-US" dirty="0" smtClean="0"/>
              <a:t>DOI  = Digital Object Identifier (</a:t>
            </a:r>
            <a:r>
              <a:rPr lang="en-US" dirty="0" smtClean="0">
                <a:hlinkClick r:id="rId3"/>
              </a:rPr>
              <a:t>http://en.wikipedia.org/wiki/Digital_object_identifier</a:t>
            </a:r>
            <a:r>
              <a:rPr lang="en-US" dirty="0" smtClean="0"/>
              <a:t>) </a:t>
            </a:r>
          </a:p>
          <a:p>
            <a:endParaRPr lang="en-US" dirty="0" smtClean="0"/>
          </a:p>
          <a:p>
            <a:r>
              <a:rPr lang="en-US" dirty="0" smtClean="0"/>
              <a:t>Authors should cite data they use according to established journal or professional guidelines.   Style manuals such as APA and NLM Citing Medicine provide some guidance. </a:t>
            </a:r>
          </a:p>
          <a:p>
            <a:endParaRPr lang="en-US" dirty="0" smtClean="0"/>
          </a:p>
          <a:p>
            <a:r>
              <a:rPr lang="en-US" dirty="0" smtClean="0"/>
              <a:t>The Digital Curation Centre (DCC) in the UK has released comprehensive data citation guidelines that can be applied to almost any discipline, available at </a:t>
            </a:r>
            <a:r>
              <a:rPr lang="en-US" u="sng" dirty="0" smtClean="0">
                <a:hlinkClick r:id="rId4"/>
              </a:rPr>
              <a:t>http://www.dcc.ac.uk/resources/how-guides</a:t>
            </a:r>
            <a:r>
              <a:rPr lang="en-US" dirty="0" smtClean="0"/>
              <a:t>.  </a:t>
            </a:r>
          </a:p>
          <a:p>
            <a:endParaRPr lang="en-US" dirty="0" smtClean="0"/>
          </a:p>
          <a:p>
            <a:r>
              <a:rPr lang="en-US" dirty="0" smtClean="0"/>
              <a:t>Repositories often provide guidance on how to cite their data sets. </a:t>
            </a:r>
            <a:endParaRPr lang="en-US" dirty="0"/>
          </a:p>
        </p:txBody>
      </p:sp>
      <p:sp>
        <p:nvSpPr>
          <p:cNvPr id="4" name="Slide Number Placeholder 3"/>
          <p:cNvSpPr>
            <a:spLocks noGrp="1"/>
          </p:cNvSpPr>
          <p:nvPr>
            <p:ph type="sldNum" sz="quarter" idx="10"/>
          </p:nvPr>
        </p:nvSpPr>
        <p:spPr/>
        <p:txBody>
          <a:bodyPr/>
          <a:lstStyle/>
          <a:p>
            <a:fld id="{25E9E029-00C6-4403-8383-FE9C228589B8}"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Credit: Dryad</a:t>
            </a:r>
            <a:endParaRPr lang="en-US" dirty="0"/>
          </a:p>
        </p:txBody>
      </p:sp>
      <p:sp>
        <p:nvSpPr>
          <p:cNvPr id="4" name="Slide Number Placeholder 3"/>
          <p:cNvSpPr>
            <a:spLocks noGrp="1"/>
          </p:cNvSpPr>
          <p:nvPr>
            <p:ph type="sldNum" sz="quarter" idx="10"/>
          </p:nvPr>
        </p:nvSpPr>
        <p:spPr/>
        <p:txBody>
          <a:bodyPr/>
          <a:lstStyle/>
          <a:p>
            <a:fld id="{25E9E029-00C6-4403-8383-FE9C228589B8}"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Data sharing</a:t>
            </a:r>
            <a:r>
              <a:rPr lang="en-US" baseline="0" dirty="0" smtClean="0"/>
              <a:t> goes back centuries. Amongst scientists and their assistants in small research teams, data sharing has always been the norm. Going back four centuries, Johannes </a:t>
            </a:r>
            <a:r>
              <a:rPr lang="en-US" baseline="0" dirty="0" err="1" smtClean="0"/>
              <a:t>Kepler</a:t>
            </a:r>
            <a:r>
              <a:rPr lang="en-US" baseline="0" dirty="0" smtClean="0"/>
              <a:t>, assistant to Danish astronomer </a:t>
            </a:r>
            <a:r>
              <a:rPr lang="en-US" baseline="0" dirty="0" err="1" smtClean="0"/>
              <a:t>Tycho</a:t>
            </a:r>
            <a:r>
              <a:rPr lang="en-US" baseline="0" dirty="0" smtClean="0"/>
              <a:t> Brahe, discovered the laws of planetary motion after poring over Brahe’s carefully catalogued observations. </a:t>
            </a:r>
          </a:p>
          <a:p>
            <a:r>
              <a:rPr lang="en-US" baseline="0" dirty="0" smtClean="0"/>
              <a:t>Traditionally faculty and students working together on a project share data. Authors of scientific publications historically have “shared” their data by integrating a few tables or diagrams within the context of a paper. What is new is the idea of disseminating data widely via the internet. Enabling the global dissemination of data, the internet enables multiple players outside of the data creators’ network to view data and reuse it. The idea of sharing data strictly as a valuable research output in its own right—not as a supplement to a paper—and sharing data with the public at large is only a few decades old. </a:t>
            </a:r>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Microsoft Sans Serif" pitchFamily="34" charset="0"/>
                <a:cs typeface="Microsoft Sans Serif" pitchFamily="34" charset="0"/>
              </a:rPr>
              <a:t>Contributes to society’s greater good; data as a public investment</a:t>
            </a:r>
          </a:p>
          <a:p>
            <a:r>
              <a:rPr lang="en-US" dirty="0" smtClean="0">
                <a:solidFill>
                  <a:srgbClr val="FF0000"/>
                </a:solidFill>
                <a:latin typeface="Microsoft Sans Serif" pitchFamily="34" charset="0"/>
                <a:cs typeface="Microsoft Sans Serif" pitchFamily="34" charset="0"/>
              </a:rPr>
              <a:t>Required by publishers</a:t>
            </a:r>
          </a:p>
          <a:p>
            <a:r>
              <a:rPr lang="en-US" dirty="0" smtClean="0">
                <a:solidFill>
                  <a:srgbClr val="FF0000"/>
                </a:solidFill>
                <a:latin typeface="Microsoft Sans Serif" pitchFamily="34" charset="0"/>
                <a:cs typeface="Microsoft Sans Serif" pitchFamily="34" charset="0"/>
              </a:rPr>
              <a:t>Required by government funding agencies</a:t>
            </a:r>
          </a:p>
          <a:p>
            <a:r>
              <a:rPr lang="en-US" dirty="0" smtClean="0">
                <a:latin typeface="Microsoft Sans Serif" pitchFamily="34" charset="0"/>
                <a:cs typeface="Microsoft Sans Serif" pitchFamily="34" charset="0"/>
              </a:rPr>
              <a:t>Allows data to be used to answer new questions and inform new research</a:t>
            </a:r>
          </a:p>
          <a:p>
            <a:r>
              <a:rPr lang="en-US" dirty="0" smtClean="0">
                <a:latin typeface="Microsoft Sans Serif" pitchFamily="34" charset="0"/>
                <a:cs typeface="Microsoft Sans Serif" pitchFamily="34" charset="0"/>
              </a:rPr>
              <a:t>Maximizes transparency, accountability and scrutiny of research findings</a:t>
            </a:r>
          </a:p>
          <a:p>
            <a:endParaRPr lang="en-US" dirty="0" smtClean="0"/>
          </a:p>
          <a:p>
            <a:endParaRPr lang="en-US" dirty="0" smtClean="0"/>
          </a:p>
          <a:p>
            <a:r>
              <a:rPr lang="en-US" dirty="0" smtClean="0"/>
              <a:t>Remember to expand upon the</a:t>
            </a:r>
            <a:r>
              <a:rPr lang="en-US" baseline="0" dirty="0" smtClean="0"/>
              <a:t> importance &amp; benefits of sharing data, but ultimately it is because of funding agency requirements.</a:t>
            </a:r>
          </a:p>
          <a:p>
            <a:endParaRPr lang="en-US" baseline="0" dirty="0" smtClean="0"/>
          </a:p>
          <a:p>
            <a:r>
              <a:rPr lang="en-US" baseline="0" dirty="0" smtClean="0"/>
              <a:t>See OSTP Open Data Policy </a:t>
            </a:r>
            <a:r>
              <a:rPr lang="en-US" dirty="0" smtClean="0">
                <a:hlinkClick r:id="rId3"/>
              </a:rPr>
              <a:t>http://www.whitehouse.gov/sites/default/files/omb/memoranda/2013/m-13-13.pdf</a:t>
            </a:r>
            <a:endParaRPr lang="en-US" dirty="0" smtClean="0"/>
          </a:p>
          <a:p>
            <a:endParaRPr lang="en-US" dirty="0" smtClean="0"/>
          </a:p>
          <a:p>
            <a:r>
              <a:rPr lang="en-US" dirty="0" smtClean="0"/>
              <a:t>References:</a:t>
            </a:r>
            <a:r>
              <a:rPr lang="en-US" baseline="0" dirty="0" smtClean="0"/>
              <a:t> University of Virginia Data Management Consulting Group, Archiving and Sharing Data, </a:t>
            </a:r>
            <a:r>
              <a:rPr lang="en-US" dirty="0" smtClean="0">
                <a:hlinkClick r:id="rId4"/>
              </a:rPr>
              <a:t>http://dmconsult.library.virginia.edu/plan/sharing/</a:t>
            </a:r>
            <a:endParaRPr lang="en-US" dirty="0" smtClean="0"/>
          </a:p>
          <a:p>
            <a:endParaRPr lang="en-US" dirty="0" smtClean="0"/>
          </a:p>
          <a:p>
            <a:r>
              <a:rPr lang="en-US" dirty="0" smtClean="0"/>
              <a:t>	UK Data Archive, Create and Manage Data: Planning for Sharing: Why Share Data? </a:t>
            </a:r>
            <a:r>
              <a:rPr lang="en-US" dirty="0" smtClean="0">
                <a:hlinkClick r:id="rId5"/>
              </a:rPr>
              <a:t>http://data-archive.ac.uk/create-manage/planning-for-sharing/why-share-data</a:t>
            </a:r>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4</a:t>
            </a:fld>
            <a:endParaRPr lang="en-US"/>
          </a:p>
        </p:txBody>
      </p:sp>
    </p:spTree>
    <p:extLst>
      <p:ext uri="{BB962C8B-B14F-4D97-AF65-F5344CB8AC3E}">
        <p14:creationId xmlns:p14="http://schemas.microsoft.com/office/powerpoint/2010/main" val="40066572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5</a:t>
            </a:fld>
            <a:endParaRPr lang="en-US"/>
          </a:p>
        </p:txBody>
      </p:sp>
    </p:spTree>
    <p:extLst>
      <p:ext uri="{BB962C8B-B14F-4D97-AF65-F5344CB8AC3E}">
        <p14:creationId xmlns:p14="http://schemas.microsoft.com/office/powerpoint/2010/main" val="368141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6</a:t>
            </a:fld>
            <a:endParaRPr lang="en-US"/>
          </a:p>
        </p:txBody>
      </p:sp>
    </p:spTree>
    <p:extLst>
      <p:ext uri="{BB962C8B-B14F-4D97-AF65-F5344CB8AC3E}">
        <p14:creationId xmlns:p14="http://schemas.microsoft.com/office/powerpoint/2010/main" val="2239324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 reasons for not sharing data: proprietary</a:t>
            </a:r>
            <a:r>
              <a:rPr lang="en-US" baseline="0" dirty="0" smtClean="0"/>
              <a:t> concerns, monetize/patent discoveries, lack of attribution, data irrelevant to others, data misused, not feasible to make data ready for other users, would like to extract more value out of data before making data available, or data isn’t retrievable</a:t>
            </a:r>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7</a:t>
            </a:fld>
            <a:endParaRPr lang="en-US"/>
          </a:p>
        </p:txBody>
      </p:sp>
    </p:spTree>
    <p:extLst>
      <p:ext uri="{BB962C8B-B14F-4D97-AF65-F5344CB8AC3E}">
        <p14:creationId xmlns:p14="http://schemas.microsoft.com/office/powerpoint/2010/main" val="1390220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Research Groups: PI/Co-PI may not train student in data management; many student researchers have rotated through the lab; often data management practices taught ad hoc or not at all.</a:t>
            </a:r>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8</a:t>
            </a:fld>
            <a:endParaRPr lang="en-US"/>
          </a:p>
        </p:txBody>
      </p:sp>
    </p:spTree>
    <p:extLst>
      <p:ext uri="{BB962C8B-B14F-4D97-AF65-F5344CB8AC3E}">
        <p14:creationId xmlns:p14="http://schemas.microsoft.com/office/powerpoint/2010/main" val="34326015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Institutional Policies:</a:t>
            </a:r>
            <a:r>
              <a:rPr lang="en-US" baseline="0" dirty="0" smtClean="0"/>
              <a:t> legal &amp; ethical policies</a:t>
            </a:r>
            <a:endParaRPr lang="en-US" dirty="0" smtClean="0"/>
          </a:p>
          <a:p>
            <a:r>
              <a:rPr lang="en-US" dirty="0" err="1" smtClean="0"/>
              <a:t>Anonymization</a:t>
            </a:r>
            <a:r>
              <a:rPr lang="en-US" dirty="0" smtClean="0"/>
              <a:t>/Confidentiality/Informed Consent</a:t>
            </a:r>
          </a:p>
          <a:p>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9</a:t>
            </a:fld>
            <a:endParaRPr lang="en-US"/>
          </a:p>
        </p:txBody>
      </p:sp>
    </p:spTree>
    <p:extLst>
      <p:ext uri="{BB962C8B-B14F-4D97-AF65-F5344CB8AC3E}">
        <p14:creationId xmlns:p14="http://schemas.microsoft.com/office/powerpoint/2010/main" val="4245354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JDAP</a:t>
            </a:r>
            <a:r>
              <a:rPr lang="en-US" baseline="0" dirty="0" smtClean="0"/>
              <a:t> is an agreement among publishers to make the datasets that underlie published articles available for public access. </a:t>
            </a:r>
            <a:r>
              <a:rPr lang="en-US" dirty="0" smtClean="0">
                <a:hlinkClick r:id="rId3"/>
              </a:rPr>
              <a:t>http://datadryad.org/pages/jdap</a:t>
            </a:r>
            <a:endParaRPr lang="en-US" dirty="0"/>
          </a:p>
        </p:txBody>
      </p:sp>
      <p:sp>
        <p:nvSpPr>
          <p:cNvPr id="4" name="Slide Number Placeholder 3"/>
          <p:cNvSpPr>
            <a:spLocks noGrp="1"/>
          </p:cNvSpPr>
          <p:nvPr>
            <p:ph type="sldNum" sz="quarter" idx="10"/>
          </p:nvPr>
        </p:nvSpPr>
        <p:spPr/>
        <p:txBody>
          <a:bodyPr/>
          <a:lstStyle/>
          <a:p>
            <a:fld id="{DE2A4E16-EC08-445E-8B67-42F0B095FC82}" type="slidenum">
              <a:rPr lang="en-US" smtClean="0"/>
              <a:pPr/>
              <a:t>10</a:t>
            </a:fld>
            <a:endParaRPr lang="en-US"/>
          </a:p>
        </p:txBody>
      </p:sp>
    </p:spTree>
    <p:extLst>
      <p:ext uri="{BB962C8B-B14F-4D97-AF65-F5344CB8AC3E}">
        <p14:creationId xmlns:p14="http://schemas.microsoft.com/office/powerpoint/2010/main" val="3632225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5CE65A-33A5-40CA-A803-E044627C3E7E}"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6: Data Sharing &amp; Reuse Policies</a:t>
            </a:r>
            <a:endParaRPr lang="en-US"/>
          </a:p>
        </p:txBody>
      </p:sp>
      <p:sp>
        <p:nvSpPr>
          <p:cNvPr id="6" name="Slide Number Placeholder 5"/>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1356757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5280EB-A5F5-4D5B-B9B1-D0D3146289D5}"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6: Data Sharing &amp; Reuse Policies</a:t>
            </a:r>
            <a:endParaRPr lang="en-US"/>
          </a:p>
        </p:txBody>
      </p:sp>
      <p:sp>
        <p:nvSpPr>
          <p:cNvPr id="6" name="Slide Number Placeholder 5"/>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3574539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C0CD7A-5D42-4FCC-98D9-BEFD699F41F2}"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6: Data Sharing &amp; Reuse Policies</a:t>
            </a:r>
            <a:endParaRPr lang="en-US"/>
          </a:p>
        </p:txBody>
      </p:sp>
      <p:sp>
        <p:nvSpPr>
          <p:cNvPr id="6" name="Slide Number Placeholder 5"/>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2960415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7779B4-815B-4C81-BD82-53FD67FB826A}"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6: Data Sharing &amp; Reuse Policies</a:t>
            </a:r>
            <a:endParaRPr lang="en-US"/>
          </a:p>
        </p:txBody>
      </p:sp>
      <p:sp>
        <p:nvSpPr>
          <p:cNvPr id="6" name="Slide Number Placeholder 5"/>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4117907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0E6492-E762-47BA-A01F-A2A27FE4FDCD}"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6: Data Sharing &amp; Reuse Policies</a:t>
            </a:r>
            <a:endParaRPr lang="en-US"/>
          </a:p>
        </p:txBody>
      </p:sp>
      <p:sp>
        <p:nvSpPr>
          <p:cNvPr id="6" name="Slide Number Placeholder 5"/>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2648136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4CEBC1-D1D6-4C1C-9487-99FA81573436}" type="datetime1">
              <a:rPr lang="en-US" smtClean="0"/>
              <a:pPr/>
              <a:t>1/24/2014</a:t>
            </a:fld>
            <a:endParaRPr lang="en-US"/>
          </a:p>
        </p:txBody>
      </p:sp>
      <p:sp>
        <p:nvSpPr>
          <p:cNvPr id="6" name="Footer Placeholder 5"/>
          <p:cNvSpPr>
            <a:spLocks noGrp="1"/>
          </p:cNvSpPr>
          <p:nvPr>
            <p:ph type="ftr" sz="quarter" idx="11"/>
          </p:nvPr>
        </p:nvSpPr>
        <p:spPr/>
        <p:txBody>
          <a:bodyPr/>
          <a:lstStyle/>
          <a:p>
            <a:r>
              <a:rPr lang="en-US" smtClean="0"/>
              <a:t>Module 6: Data Sharing &amp; Reuse Policies</a:t>
            </a:r>
            <a:endParaRPr lang="en-US"/>
          </a:p>
        </p:txBody>
      </p:sp>
      <p:sp>
        <p:nvSpPr>
          <p:cNvPr id="7" name="Slide Number Placeholder 6"/>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3243523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3575EF-4178-4194-8936-34416AAB86D3}" type="datetime1">
              <a:rPr lang="en-US" smtClean="0"/>
              <a:pPr/>
              <a:t>1/24/2014</a:t>
            </a:fld>
            <a:endParaRPr lang="en-US"/>
          </a:p>
        </p:txBody>
      </p:sp>
      <p:sp>
        <p:nvSpPr>
          <p:cNvPr id="8" name="Footer Placeholder 7"/>
          <p:cNvSpPr>
            <a:spLocks noGrp="1"/>
          </p:cNvSpPr>
          <p:nvPr>
            <p:ph type="ftr" sz="quarter" idx="11"/>
          </p:nvPr>
        </p:nvSpPr>
        <p:spPr/>
        <p:txBody>
          <a:bodyPr/>
          <a:lstStyle/>
          <a:p>
            <a:r>
              <a:rPr lang="en-US" smtClean="0"/>
              <a:t>Module 6: Data Sharing &amp; Reuse Policies</a:t>
            </a:r>
            <a:endParaRPr lang="en-US"/>
          </a:p>
        </p:txBody>
      </p:sp>
      <p:sp>
        <p:nvSpPr>
          <p:cNvPr id="9" name="Slide Number Placeholder 8"/>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3588933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6E0955-15EA-43BB-9817-E147E0ADBBF4}" type="datetime1">
              <a:rPr lang="en-US" smtClean="0"/>
              <a:pPr/>
              <a:t>1/24/2014</a:t>
            </a:fld>
            <a:endParaRPr lang="en-US"/>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
        <p:nvSpPr>
          <p:cNvPr id="5" name="Slide Number Placeholder 4"/>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2683555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143C30-27FE-4471-8EBA-BFC0DD5E55E9}" type="datetime1">
              <a:rPr lang="en-US" smtClean="0"/>
              <a:pPr/>
              <a:t>1/24/2014</a:t>
            </a:fld>
            <a:endParaRPr lang="en-US"/>
          </a:p>
        </p:txBody>
      </p:sp>
      <p:sp>
        <p:nvSpPr>
          <p:cNvPr id="3" name="Footer Placeholder 2"/>
          <p:cNvSpPr>
            <a:spLocks noGrp="1"/>
          </p:cNvSpPr>
          <p:nvPr>
            <p:ph type="ftr" sz="quarter" idx="11"/>
          </p:nvPr>
        </p:nvSpPr>
        <p:spPr/>
        <p:txBody>
          <a:bodyPr/>
          <a:lstStyle/>
          <a:p>
            <a:r>
              <a:rPr lang="en-US" smtClean="0"/>
              <a:t>Module 6: Data Sharing &amp; Reuse Policies</a:t>
            </a:r>
            <a:endParaRPr lang="en-US"/>
          </a:p>
        </p:txBody>
      </p:sp>
      <p:sp>
        <p:nvSpPr>
          <p:cNvPr id="4" name="Slide Number Placeholder 3"/>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3946686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84E9D4-7B2E-401F-945A-F3E0138A46EA}" type="datetime1">
              <a:rPr lang="en-US" smtClean="0"/>
              <a:pPr/>
              <a:t>1/24/2014</a:t>
            </a:fld>
            <a:endParaRPr lang="en-US"/>
          </a:p>
        </p:txBody>
      </p:sp>
      <p:sp>
        <p:nvSpPr>
          <p:cNvPr id="6" name="Footer Placeholder 5"/>
          <p:cNvSpPr>
            <a:spLocks noGrp="1"/>
          </p:cNvSpPr>
          <p:nvPr>
            <p:ph type="ftr" sz="quarter" idx="11"/>
          </p:nvPr>
        </p:nvSpPr>
        <p:spPr/>
        <p:txBody>
          <a:bodyPr/>
          <a:lstStyle/>
          <a:p>
            <a:r>
              <a:rPr lang="en-US" smtClean="0"/>
              <a:t>Module 6: Data Sharing &amp; Reuse Policies</a:t>
            </a:r>
            <a:endParaRPr lang="en-US"/>
          </a:p>
        </p:txBody>
      </p:sp>
      <p:sp>
        <p:nvSpPr>
          <p:cNvPr id="7" name="Slide Number Placeholder 6"/>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2325335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AE664C-A8B2-42F0-9D1D-4A0DCCDA77D4}" type="datetime1">
              <a:rPr lang="en-US" smtClean="0"/>
              <a:pPr/>
              <a:t>1/24/2014</a:t>
            </a:fld>
            <a:endParaRPr lang="en-US"/>
          </a:p>
        </p:txBody>
      </p:sp>
      <p:sp>
        <p:nvSpPr>
          <p:cNvPr id="6" name="Footer Placeholder 5"/>
          <p:cNvSpPr>
            <a:spLocks noGrp="1"/>
          </p:cNvSpPr>
          <p:nvPr>
            <p:ph type="ftr" sz="quarter" idx="11"/>
          </p:nvPr>
        </p:nvSpPr>
        <p:spPr/>
        <p:txBody>
          <a:bodyPr/>
          <a:lstStyle/>
          <a:p>
            <a:r>
              <a:rPr lang="en-US" smtClean="0"/>
              <a:t>Module 6: Data Sharing &amp; Reuse Policies</a:t>
            </a:r>
            <a:endParaRPr lang="en-US"/>
          </a:p>
        </p:txBody>
      </p:sp>
      <p:sp>
        <p:nvSpPr>
          <p:cNvPr id="7" name="Slide Number Placeholder 6"/>
          <p:cNvSpPr>
            <a:spLocks noGrp="1"/>
          </p:cNvSpPr>
          <p:nvPr>
            <p:ph type="sldNum" sz="quarter" idx="12"/>
          </p:nvPr>
        </p:nvSpPr>
        <p:spPr/>
        <p:txBody>
          <a:bodyPr/>
          <a:lstStyle/>
          <a:p>
            <a:fld id="{CC2E1DE0-44BA-4E5C-AF09-C2735CD7DCEA}" type="slidenum">
              <a:rPr lang="en-US" smtClean="0"/>
              <a:pPr/>
              <a:t>‹#›</a:t>
            </a:fld>
            <a:endParaRPr lang="en-US"/>
          </a:p>
        </p:txBody>
      </p:sp>
    </p:spTree>
    <p:extLst>
      <p:ext uri="{BB962C8B-B14F-4D97-AF65-F5344CB8AC3E}">
        <p14:creationId xmlns:p14="http://schemas.microsoft.com/office/powerpoint/2010/main" val="269065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08062E-41BE-463E-868F-61B20E313DAE}" type="datetime1">
              <a:rPr lang="en-US" smtClean="0"/>
              <a:pPr/>
              <a:t>1/24/2014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Module 6: Data Sharing &amp; Reuse Policies</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2E1DE0-44BA-4E5C-AF09-C2735CD7DCEA}" type="slidenum">
              <a:rPr lang="en-US" smtClean="0"/>
              <a:pPr/>
              <a:t>‹#›</a:t>
            </a:fld>
            <a:endParaRPr lang="en-US"/>
          </a:p>
        </p:txBody>
      </p:sp>
    </p:spTree>
    <p:extLst>
      <p:ext uri="{BB962C8B-B14F-4D97-AF65-F5344CB8AC3E}">
        <p14:creationId xmlns:p14="http://schemas.microsoft.com/office/powerpoint/2010/main" val="2922437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Slides Template for Module 6</a:t>
            </a:r>
            <a:br>
              <a:rPr lang="en-US" dirty="0" smtClean="0"/>
            </a:br>
            <a:r>
              <a:rPr lang="en-US" dirty="0" smtClean="0"/>
              <a:t>Data Sharing &amp; Reuse Policies</a:t>
            </a:r>
            <a:br>
              <a:rPr lang="en-US" dirty="0" smtClean="0"/>
            </a:br>
            <a:endParaRPr lang="en-US" dirty="0"/>
          </a:p>
        </p:txBody>
      </p:sp>
      <p:sp>
        <p:nvSpPr>
          <p:cNvPr id="3" name="Subtitle 2"/>
          <p:cNvSpPr>
            <a:spLocks noGrp="1"/>
          </p:cNvSpPr>
          <p:nvPr>
            <p:ph type="subTitle" idx="1"/>
          </p:nvPr>
        </p:nvSpPr>
        <p:spPr/>
        <p:txBody>
          <a:bodyPr>
            <a:normAutofit/>
          </a:bodyPr>
          <a:lstStyle/>
          <a:p>
            <a:endParaRPr lang="en-US" dirty="0"/>
          </a:p>
        </p:txBody>
      </p:sp>
      <p:sp>
        <p:nvSpPr>
          <p:cNvPr id="4" name="Footer Placeholder 3"/>
          <p:cNvSpPr>
            <a:spLocks noGrp="1"/>
          </p:cNvSpPr>
          <p:nvPr>
            <p:ph type="ftr" sz="quarter" idx="11"/>
          </p:nvPr>
        </p:nvSpPr>
        <p:spPr/>
        <p:txBody>
          <a:bodyPr/>
          <a:lstStyle/>
          <a:p>
            <a:endParaRPr lang="en-US" dirty="0">
              <a:solidFill>
                <a:schemeClr val="tx1"/>
              </a:solidFill>
            </a:endParaRPr>
          </a:p>
        </p:txBody>
      </p:sp>
    </p:spTree>
    <p:extLst>
      <p:ext uri="{BB962C8B-B14F-4D97-AF65-F5344CB8AC3E}">
        <p14:creationId xmlns:p14="http://schemas.microsoft.com/office/powerpoint/2010/main" val="3944493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dirty="0" smtClean="0">
                <a:latin typeface="Microsoft Sans Serif" pitchFamily="34" charset="0"/>
                <a:cs typeface="Microsoft Sans Serif" pitchFamily="34" charset="0"/>
              </a:rPr>
              <a:t>Publisher Restrictions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lstStyle/>
          <a:p>
            <a:pPr marL="0" indent="0">
              <a:buNone/>
            </a:pPr>
            <a:endParaRPr lang="en-US"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752600"/>
            <a:ext cx="4938201" cy="4278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1501246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anose="020B0604020202020204" pitchFamily="34" charset="0"/>
                <a:cs typeface="Microsoft Sans Serif" panose="020B0604020202020204" pitchFamily="34" charset="0"/>
              </a:rPr>
              <a:t>Data Sharing Policies</a:t>
            </a:r>
            <a:endParaRPr lang="en-US" dirty="0">
              <a:latin typeface="Microsoft Sans Serif" panose="020B0604020202020204" pitchFamily="34" charset="0"/>
              <a:cs typeface="Microsoft Sans Serif" panose="020B0604020202020204" pitchFamily="34" charset="0"/>
            </a:endParaRPr>
          </a:p>
        </p:txBody>
      </p:sp>
      <p:sp>
        <p:nvSpPr>
          <p:cNvPr id="3" name="Content Placeholder 2"/>
          <p:cNvSpPr>
            <a:spLocks noGrp="1"/>
          </p:cNvSpPr>
          <p:nvPr>
            <p:ph idx="1"/>
          </p:nvPr>
        </p:nvSpPr>
        <p:spPr/>
        <p:txBody>
          <a:bodyPr/>
          <a:lstStyle/>
          <a:p>
            <a:pPr marL="0" indent="0">
              <a:buNone/>
            </a:pPr>
            <a:r>
              <a:rPr lang="en-US" dirty="0" smtClean="0">
                <a:latin typeface="Microsoft Sans Serif" panose="020B0604020202020204" pitchFamily="34" charset="0"/>
                <a:cs typeface="Microsoft Sans Serif" panose="020B0604020202020204" pitchFamily="34" charset="0"/>
              </a:rPr>
              <a:t>National Science Foundation</a:t>
            </a:r>
          </a:p>
          <a:p>
            <a:pPr marL="0" indent="0">
              <a:buNone/>
            </a:pPr>
            <a:endParaRPr lang="en-US" dirty="0" smtClean="0">
              <a:latin typeface="Microsoft Sans Serif" panose="020B0604020202020204" pitchFamily="34" charset="0"/>
              <a:cs typeface="Microsoft Sans Serif" panose="020B0604020202020204" pitchFamily="34" charset="0"/>
            </a:endParaRPr>
          </a:p>
          <a:p>
            <a:pPr marL="0" indent="0">
              <a:buNone/>
            </a:pPr>
            <a:r>
              <a:rPr lang="en-US" dirty="0" smtClean="0">
                <a:latin typeface="Microsoft Sans Serif" panose="020B0604020202020204" pitchFamily="34" charset="0"/>
                <a:cs typeface="Microsoft Sans Serif" panose="020B0604020202020204" pitchFamily="34" charset="0"/>
              </a:rPr>
              <a:t>“[</a:t>
            </a:r>
            <a:r>
              <a:rPr lang="en-US" dirty="0">
                <a:latin typeface="Microsoft Sans Serif" panose="020B0604020202020204" pitchFamily="34" charset="0"/>
                <a:cs typeface="Microsoft Sans Serif" panose="020B0604020202020204" pitchFamily="34" charset="0"/>
              </a:rPr>
              <a:t>NSF] expects PIs to share with other researchers, at no more than incremental cost and within a reasonable time, the data, samples, physical collections and other supporting materials created or gathered in the course of the work.”</a:t>
            </a:r>
          </a:p>
          <a:p>
            <a:endParaRPr lang="en-US" dirty="0"/>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641205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icrosoft Sans Serif" panose="020B0604020202020204" pitchFamily="34" charset="0"/>
                <a:cs typeface="Microsoft Sans Serif" panose="020B0604020202020204" pitchFamily="34" charset="0"/>
              </a:rPr>
              <a:t>Data Sharing Policies</a:t>
            </a:r>
            <a:endParaRPr lang="en-US" dirty="0"/>
          </a:p>
        </p:txBody>
      </p:sp>
      <p:sp>
        <p:nvSpPr>
          <p:cNvPr id="3" name="Content Placeholder 2"/>
          <p:cNvSpPr>
            <a:spLocks noGrp="1"/>
          </p:cNvSpPr>
          <p:nvPr>
            <p:ph idx="1"/>
          </p:nvPr>
        </p:nvSpPr>
        <p:spPr/>
        <p:txBody>
          <a:bodyPr/>
          <a:lstStyle/>
          <a:p>
            <a:pPr marL="0" indent="0">
              <a:buNone/>
            </a:pPr>
            <a:r>
              <a:rPr lang="en-US" dirty="0" smtClean="0">
                <a:latin typeface="Microsoft Sans Serif" panose="020B0604020202020204" pitchFamily="34" charset="0"/>
                <a:cs typeface="Microsoft Sans Serif" panose="020B0604020202020204" pitchFamily="34" charset="0"/>
              </a:rPr>
              <a:t>National Institutes of Health</a:t>
            </a:r>
          </a:p>
          <a:p>
            <a:pPr marL="0" indent="0">
              <a:buNone/>
            </a:pPr>
            <a:endParaRPr lang="en-US" dirty="0" smtClean="0"/>
          </a:p>
          <a:p>
            <a:pPr marL="0" indent="0">
              <a:buNone/>
            </a:pPr>
            <a:r>
              <a:rPr lang="en-US" dirty="0" smtClean="0">
                <a:latin typeface="Microsoft Sans Serif" panose="020B0604020202020204" pitchFamily="34" charset="0"/>
                <a:cs typeface="Microsoft Sans Serif" panose="020B0604020202020204" pitchFamily="34" charset="0"/>
              </a:rPr>
              <a:t>The </a:t>
            </a:r>
            <a:r>
              <a:rPr lang="en-US" dirty="0">
                <a:latin typeface="Microsoft Sans Serif" panose="020B0604020202020204" pitchFamily="34" charset="0"/>
                <a:cs typeface="Microsoft Sans Serif" panose="020B0604020202020204" pitchFamily="34" charset="0"/>
              </a:rPr>
              <a:t>data produced in the course of the funded research “should be made as widely and freely available as possible while safeguarding the privacy of participants, and protecting confidential and proprietary data.”</a:t>
            </a:r>
          </a:p>
          <a:p>
            <a:endParaRPr lang="en-US" dirty="0"/>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432071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Open Science</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lnSpcReduction="10000"/>
          </a:bodyPr>
          <a:lstStyle/>
          <a:p>
            <a:r>
              <a:rPr lang="en-US" dirty="0">
                <a:latin typeface="Microsoft Sans Serif" pitchFamily="34" charset="0"/>
                <a:cs typeface="Microsoft Sans Serif" pitchFamily="34" charset="0"/>
              </a:rPr>
              <a:t>Transparency in experimental methodology, observation, and collection of data.</a:t>
            </a:r>
          </a:p>
          <a:p>
            <a:r>
              <a:rPr lang="en-US" dirty="0">
                <a:latin typeface="Microsoft Sans Serif" pitchFamily="34" charset="0"/>
                <a:cs typeface="Microsoft Sans Serif" pitchFamily="34" charset="0"/>
              </a:rPr>
              <a:t>Public availability and reusability of scientific data.</a:t>
            </a:r>
          </a:p>
          <a:p>
            <a:r>
              <a:rPr lang="en-US" dirty="0">
                <a:latin typeface="Microsoft Sans Serif" pitchFamily="34" charset="0"/>
                <a:cs typeface="Microsoft Sans Serif" pitchFamily="34" charset="0"/>
              </a:rPr>
              <a:t>Public accessibility and transparency of scientific communication.</a:t>
            </a:r>
          </a:p>
          <a:p>
            <a:r>
              <a:rPr lang="en-US" dirty="0">
                <a:latin typeface="Microsoft Sans Serif" pitchFamily="34" charset="0"/>
                <a:cs typeface="Microsoft Sans Serif" pitchFamily="34" charset="0"/>
              </a:rPr>
              <a:t>Using web-based tools to facilitate scientific collaboration.</a:t>
            </a:r>
          </a:p>
          <a:p>
            <a:endParaRPr lang="en-US" dirty="0"/>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1677742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Open Data</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	</a:t>
            </a:r>
            <a:r>
              <a:rPr lang="en-US" dirty="0" smtClean="0">
                <a:latin typeface="Microsoft Sans Serif" pitchFamily="34" charset="0"/>
                <a:cs typeface="Microsoft Sans Serif" pitchFamily="34" charset="0"/>
              </a:rPr>
              <a:t>“A piece of data or content is</a:t>
            </a:r>
            <a:r>
              <a:rPr lang="en-US" i="1" dirty="0" smtClean="0">
                <a:latin typeface="Microsoft Sans Serif" pitchFamily="34" charset="0"/>
                <a:cs typeface="Microsoft Sans Serif" pitchFamily="34" charset="0"/>
              </a:rPr>
              <a:t> open </a:t>
            </a:r>
            <a:r>
              <a:rPr lang="en-US" dirty="0" smtClean="0">
                <a:latin typeface="Microsoft Sans Serif" pitchFamily="34" charset="0"/>
                <a:cs typeface="Microsoft Sans Serif" pitchFamily="34" charset="0"/>
              </a:rPr>
              <a:t>if anyone is free to use, reuse, and redistribute it– subject only to the requirement to attribute and/or share-alike” (Open Knowledge Foundation).</a:t>
            </a:r>
            <a:r>
              <a:rPr lang="en-US" i="1" dirty="0" smtClean="0">
                <a:latin typeface="Microsoft Sans Serif" pitchFamily="34" charset="0"/>
                <a:cs typeface="Microsoft Sans Serif" pitchFamily="34" charset="0"/>
              </a:rPr>
              <a:t>  </a:t>
            </a:r>
            <a:endParaRPr lang="en-US" i="1" dirty="0">
              <a:latin typeface="Microsoft Sans Serif" pitchFamily="34" charset="0"/>
              <a:cs typeface="Microsoft Sans Serif" pitchFamily="34" charset="0"/>
            </a:endParaRPr>
          </a:p>
        </p:txBody>
      </p:sp>
    </p:spTree>
    <p:extLst>
      <p:ext uri="{BB962C8B-B14F-4D97-AF65-F5344CB8AC3E}">
        <p14:creationId xmlns:p14="http://schemas.microsoft.com/office/powerpoint/2010/main" val="1984973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Panton Principles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fontScale="77500" lnSpcReduction="20000"/>
          </a:bodyPr>
          <a:lstStyle/>
          <a:p>
            <a:pPr>
              <a:buNone/>
            </a:pPr>
            <a:r>
              <a:rPr lang="en-US" dirty="0" smtClean="0">
                <a:latin typeface="Microsoft Sans Serif" pitchFamily="34" charset="0"/>
                <a:cs typeface="Microsoft Sans Serif" pitchFamily="34" charset="0"/>
              </a:rPr>
              <a:t>1. When publishing your data, make an explicit and robust statement of your wishes.</a:t>
            </a:r>
          </a:p>
          <a:p>
            <a:pPr>
              <a:buNone/>
            </a:pPr>
            <a:r>
              <a:rPr lang="en-US" dirty="0" smtClean="0">
                <a:latin typeface="Microsoft Sans Serif" pitchFamily="34" charset="0"/>
                <a:cs typeface="Microsoft Sans Serif" pitchFamily="34" charset="0"/>
              </a:rPr>
              <a:t> </a:t>
            </a:r>
          </a:p>
          <a:p>
            <a:pPr>
              <a:buNone/>
            </a:pPr>
            <a:r>
              <a:rPr lang="en-US" dirty="0" smtClean="0">
                <a:latin typeface="Microsoft Sans Serif" pitchFamily="34" charset="0"/>
                <a:cs typeface="Microsoft Sans Serif" pitchFamily="34" charset="0"/>
              </a:rPr>
              <a:t>2. Use a recognized waiver or license that is appropriate for data.</a:t>
            </a:r>
          </a:p>
          <a:p>
            <a:pPr>
              <a:buNone/>
            </a:pPr>
            <a:r>
              <a:rPr lang="en-US" dirty="0" smtClean="0">
                <a:latin typeface="Microsoft Sans Serif" pitchFamily="34" charset="0"/>
                <a:cs typeface="Microsoft Sans Serif" pitchFamily="34" charset="0"/>
              </a:rPr>
              <a:t> </a:t>
            </a:r>
          </a:p>
          <a:p>
            <a:pPr>
              <a:buNone/>
            </a:pPr>
            <a:r>
              <a:rPr lang="en-US" dirty="0" smtClean="0">
                <a:latin typeface="Microsoft Sans Serif" pitchFamily="34" charset="0"/>
                <a:cs typeface="Microsoft Sans Serif" pitchFamily="34" charset="0"/>
              </a:rPr>
              <a:t>3. Non-commercial and other restrictive clauses should not be used.</a:t>
            </a:r>
          </a:p>
          <a:p>
            <a:pPr>
              <a:buNone/>
            </a:pPr>
            <a:endParaRPr lang="en-US" dirty="0" smtClean="0">
              <a:latin typeface="Microsoft Sans Serif" pitchFamily="34" charset="0"/>
              <a:cs typeface="Microsoft Sans Serif" pitchFamily="34" charset="0"/>
            </a:endParaRPr>
          </a:p>
          <a:p>
            <a:pPr>
              <a:buNone/>
            </a:pPr>
            <a:r>
              <a:rPr lang="en-US" dirty="0" smtClean="0">
                <a:latin typeface="Microsoft Sans Serif" pitchFamily="34" charset="0"/>
                <a:cs typeface="Microsoft Sans Serif" pitchFamily="34" charset="0"/>
              </a:rPr>
              <a:t>4. Explicit dedication of data underlying science into the public domain (</a:t>
            </a:r>
            <a:r>
              <a:rPr lang="en-US" dirty="0" err="1" smtClean="0">
                <a:latin typeface="Microsoft Sans Serif" pitchFamily="34" charset="0"/>
                <a:cs typeface="Microsoft Sans Serif" pitchFamily="34" charset="0"/>
              </a:rPr>
              <a:t>CCZero</a:t>
            </a:r>
            <a:r>
              <a:rPr lang="en-US" dirty="0" smtClean="0">
                <a:latin typeface="Microsoft Sans Serif" pitchFamily="34" charset="0"/>
                <a:cs typeface="Microsoft Sans Serif" pitchFamily="34" charset="0"/>
              </a:rPr>
              <a:t>) (Panton Principles 2010; SPARC)</a:t>
            </a:r>
          </a:p>
          <a:p>
            <a:pPr>
              <a:buNone/>
            </a:pPr>
            <a:endParaRPr lang="en-US" dirty="0"/>
          </a:p>
        </p:txBody>
      </p:sp>
    </p:spTree>
    <p:extLst>
      <p:ext uri="{BB962C8B-B14F-4D97-AF65-F5344CB8AC3E}">
        <p14:creationId xmlns:p14="http://schemas.microsoft.com/office/powerpoint/2010/main" val="329670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Sharing Data Within a Research Group</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lnSpcReduction="10000"/>
          </a:bodyPr>
          <a:lstStyle/>
          <a:p>
            <a:r>
              <a:rPr lang="en-US" dirty="0" smtClean="0">
                <a:latin typeface="Microsoft Sans Serif" pitchFamily="34" charset="0"/>
                <a:cs typeface="Microsoft Sans Serif" pitchFamily="34" charset="0"/>
              </a:rPr>
              <a:t>Location of data</a:t>
            </a:r>
          </a:p>
          <a:p>
            <a:r>
              <a:rPr lang="en-US" dirty="0" smtClean="0">
                <a:latin typeface="Microsoft Sans Serif" pitchFamily="34" charset="0"/>
                <a:cs typeface="Microsoft Sans Serif" pitchFamily="34" charset="0"/>
              </a:rPr>
              <a:t>Folder structuring</a:t>
            </a:r>
          </a:p>
          <a:p>
            <a:r>
              <a:rPr lang="en-US" dirty="0" smtClean="0">
                <a:latin typeface="Microsoft Sans Serif" pitchFamily="34" charset="0"/>
                <a:cs typeface="Microsoft Sans Serif" pitchFamily="34" charset="0"/>
              </a:rPr>
              <a:t>File naming standards</a:t>
            </a:r>
          </a:p>
          <a:p>
            <a:r>
              <a:rPr lang="en-US" dirty="0" smtClean="0">
                <a:latin typeface="Microsoft Sans Serif" pitchFamily="34" charset="0"/>
                <a:cs typeface="Microsoft Sans Serif" pitchFamily="34" charset="0"/>
              </a:rPr>
              <a:t>Versioning</a:t>
            </a:r>
          </a:p>
          <a:p>
            <a:r>
              <a:rPr lang="en-US" dirty="0" smtClean="0">
                <a:latin typeface="Microsoft Sans Serif" pitchFamily="34" charset="0"/>
                <a:cs typeface="Microsoft Sans Serif" pitchFamily="34" charset="0"/>
              </a:rPr>
              <a:t>Formats</a:t>
            </a:r>
          </a:p>
          <a:p>
            <a:r>
              <a:rPr lang="en-US" dirty="0" smtClean="0">
                <a:latin typeface="Microsoft Sans Serif" pitchFamily="34" charset="0"/>
                <a:cs typeface="Microsoft Sans Serif" pitchFamily="34" charset="0"/>
              </a:rPr>
              <a:t>Responsibility</a:t>
            </a:r>
          </a:p>
          <a:p>
            <a:r>
              <a:rPr lang="en-US" dirty="0" smtClean="0">
                <a:latin typeface="Microsoft Sans Serif" pitchFamily="34" charset="0"/>
                <a:cs typeface="Microsoft Sans Serif" pitchFamily="34" charset="0"/>
              </a:rPr>
              <a:t>Communication</a:t>
            </a:r>
          </a:p>
          <a:p>
            <a:r>
              <a:rPr lang="en-US" dirty="0" smtClean="0">
                <a:latin typeface="Microsoft Sans Serif" pitchFamily="34" charset="0"/>
                <a:cs typeface="Microsoft Sans Serif" pitchFamily="34" charset="0"/>
              </a:rPr>
              <a:t>Documentation and Back up</a:t>
            </a:r>
          </a:p>
          <a:p>
            <a:endParaRPr lang="en-US" dirty="0" smtClean="0"/>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Sharing Outside the Research Group</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lnSpcReduction="10000"/>
          </a:bodyPr>
          <a:lstStyle/>
          <a:p>
            <a:r>
              <a:rPr lang="en-US" dirty="0" smtClean="0">
                <a:latin typeface="Microsoft Sans Serif" pitchFamily="34" charset="0"/>
                <a:cs typeface="Microsoft Sans Serif" pitchFamily="34" charset="0"/>
              </a:rPr>
              <a:t>Consult your university data policy/intellectual property policy</a:t>
            </a:r>
          </a:p>
          <a:p>
            <a:pPr>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Consult funders’ policies</a:t>
            </a:r>
          </a:p>
          <a:p>
            <a:pPr>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Consult your PI</a:t>
            </a:r>
          </a:p>
          <a:p>
            <a:pPr>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Consult your IRB office</a:t>
            </a:r>
            <a:endParaRPr lang="en-US" dirty="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icrosoft Sans Serif" pitchFamily="34" charset="0"/>
                <a:cs typeface="Microsoft Sans Serif" pitchFamily="34" charset="0"/>
              </a:rPr>
              <a:t>Why is it Important to Cite Data?</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fontScale="85000" lnSpcReduction="20000"/>
          </a:bodyPr>
          <a:lstStyle/>
          <a:p>
            <a:pPr lvl="0"/>
            <a:r>
              <a:rPr lang="en-US" dirty="0">
                <a:latin typeface="Microsoft Sans Serif" pitchFamily="34" charset="0"/>
                <a:cs typeface="Microsoft Sans Serif" pitchFamily="34" charset="0"/>
              </a:rPr>
              <a:t>Provides appropriate </a:t>
            </a:r>
            <a:r>
              <a:rPr lang="en-US" dirty="0" smtClean="0">
                <a:latin typeface="Microsoft Sans Serif" pitchFamily="34" charset="0"/>
                <a:cs typeface="Microsoft Sans Serif" pitchFamily="34" charset="0"/>
              </a:rPr>
              <a:t>credit (avoids plagiarism)</a:t>
            </a:r>
          </a:p>
          <a:p>
            <a:pPr marL="0" lvl="0" indent="0">
              <a:buNone/>
            </a:pPr>
            <a:r>
              <a:rPr lang="en-US" dirty="0" smtClean="0">
                <a:latin typeface="Microsoft Sans Serif" pitchFamily="34" charset="0"/>
                <a:cs typeface="Microsoft Sans Serif" pitchFamily="34" charset="0"/>
              </a:rPr>
              <a:t> </a:t>
            </a:r>
          </a:p>
          <a:p>
            <a:r>
              <a:rPr lang="en-US" dirty="0" smtClean="0">
                <a:latin typeface="Microsoft Sans Serif" pitchFamily="34" charset="0"/>
                <a:cs typeface="Microsoft Sans Serif" pitchFamily="34" charset="0"/>
              </a:rPr>
              <a:t>Helps data producers know how their data is being utilized</a:t>
            </a:r>
          </a:p>
          <a:p>
            <a:pPr marL="0" indent="0">
              <a:buNone/>
            </a:pPr>
            <a:endParaRPr lang="en-US" dirty="0" smtClean="0">
              <a:latin typeface="Microsoft Sans Serif" pitchFamily="34" charset="0"/>
              <a:cs typeface="Microsoft Sans Serif" pitchFamily="34" charset="0"/>
            </a:endParaRPr>
          </a:p>
          <a:p>
            <a:pPr lvl="0"/>
            <a:r>
              <a:rPr lang="en-US" dirty="0" smtClean="0">
                <a:latin typeface="Microsoft Sans Serif" pitchFamily="34" charset="0"/>
                <a:cs typeface="Microsoft Sans Serif" pitchFamily="34" charset="0"/>
              </a:rPr>
              <a:t>Enables </a:t>
            </a:r>
            <a:r>
              <a:rPr lang="en-US" dirty="0">
                <a:latin typeface="Microsoft Sans Serif" pitchFamily="34" charset="0"/>
                <a:cs typeface="Microsoft Sans Serif" pitchFamily="34" charset="0"/>
              </a:rPr>
              <a:t>other researchers to </a:t>
            </a:r>
            <a:r>
              <a:rPr lang="en-US" dirty="0" smtClean="0">
                <a:latin typeface="Microsoft Sans Serif" pitchFamily="34" charset="0"/>
                <a:cs typeface="Microsoft Sans Serif" pitchFamily="34" charset="0"/>
              </a:rPr>
              <a:t>access data for </a:t>
            </a:r>
            <a:r>
              <a:rPr lang="en-US" dirty="0">
                <a:latin typeface="Microsoft Sans Serif" pitchFamily="34" charset="0"/>
                <a:cs typeface="Microsoft Sans Serif" pitchFamily="34" charset="0"/>
              </a:rPr>
              <a:t>their own use or to replicate research </a:t>
            </a:r>
            <a:r>
              <a:rPr lang="en-US" dirty="0" smtClean="0">
                <a:latin typeface="Microsoft Sans Serif" pitchFamily="34" charset="0"/>
                <a:cs typeface="Microsoft Sans Serif" pitchFamily="34" charset="0"/>
              </a:rPr>
              <a:t>findings</a:t>
            </a:r>
          </a:p>
          <a:p>
            <a:pPr marL="0" lvl="0" indent="0">
              <a:buNone/>
            </a:pPr>
            <a:endParaRPr lang="en-US" dirty="0">
              <a:latin typeface="Microsoft Sans Serif" pitchFamily="34" charset="0"/>
              <a:cs typeface="Microsoft Sans Serif" pitchFamily="34" charset="0"/>
            </a:endParaRPr>
          </a:p>
          <a:p>
            <a:pPr lvl="0"/>
            <a:r>
              <a:rPr lang="en-US" dirty="0">
                <a:latin typeface="Microsoft Sans Serif" pitchFamily="34" charset="0"/>
                <a:cs typeface="Microsoft Sans Serif" pitchFamily="34" charset="0"/>
              </a:rPr>
              <a:t>Assists in measuring the impact of a </a:t>
            </a:r>
            <a:r>
              <a:rPr lang="en-US" dirty="0" smtClean="0">
                <a:latin typeface="Microsoft Sans Serif" pitchFamily="34" charset="0"/>
                <a:cs typeface="Microsoft Sans Serif" pitchFamily="34" charset="0"/>
              </a:rPr>
              <a:t>data set </a:t>
            </a:r>
            <a:r>
              <a:rPr lang="en-US" dirty="0">
                <a:latin typeface="Microsoft Sans Serif" pitchFamily="34" charset="0"/>
                <a:cs typeface="Microsoft Sans Serif" pitchFamily="34" charset="0"/>
              </a:rPr>
              <a:t>by tracking references to it in the scientific </a:t>
            </a:r>
            <a:r>
              <a:rPr lang="en-US" dirty="0" smtClean="0">
                <a:latin typeface="Microsoft Sans Serif" pitchFamily="34" charset="0"/>
                <a:cs typeface="Microsoft Sans Serif" pitchFamily="34" charset="0"/>
              </a:rPr>
              <a:t>literature or in online conversations (“</a:t>
            </a:r>
            <a:r>
              <a:rPr lang="en-US" dirty="0" err="1" smtClean="0">
                <a:latin typeface="Microsoft Sans Serif" pitchFamily="34" charset="0"/>
                <a:cs typeface="Microsoft Sans Serif" pitchFamily="34" charset="0"/>
              </a:rPr>
              <a:t>altmetrics</a:t>
            </a:r>
            <a:r>
              <a:rPr lang="en-US" dirty="0" smtClean="0">
                <a:latin typeface="Microsoft Sans Serif" pitchFamily="34" charset="0"/>
                <a:cs typeface="Microsoft Sans Serif" pitchFamily="34" charset="0"/>
              </a:rPr>
              <a:t>”)</a:t>
            </a:r>
            <a:endParaRPr lang="en-US" dirty="0">
              <a:latin typeface="Microsoft Sans Serif" pitchFamily="34" charset="0"/>
              <a:cs typeface="Microsoft Sans Serif" pitchFamily="34" charset="0"/>
            </a:endParaRPr>
          </a:p>
          <a:p>
            <a:endParaRPr lang="en-US" dirty="0"/>
          </a:p>
          <a:p>
            <a:endParaRPr lang="en-US" dirty="0"/>
          </a:p>
        </p:txBody>
      </p:sp>
      <p:sp>
        <p:nvSpPr>
          <p:cNvPr id="4" name="Footer Placeholder 3"/>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832862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How to Cite </a:t>
            </a:r>
            <a:r>
              <a:rPr lang="en-US" dirty="0">
                <a:latin typeface="Microsoft Sans Serif" pitchFamily="34" charset="0"/>
                <a:cs typeface="Microsoft Sans Serif" pitchFamily="34" charset="0"/>
              </a:rPr>
              <a:t>D</a:t>
            </a:r>
            <a:r>
              <a:rPr lang="en-US" dirty="0" smtClean="0">
                <a:latin typeface="Microsoft Sans Serif" pitchFamily="34" charset="0"/>
                <a:cs typeface="Microsoft Sans Serif" pitchFamily="34" charset="0"/>
              </a:rPr>
              <a:t>ata?</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pPr lvl="0"/>
            <a:r>
              <a:rPr lang="en-US" dirty="0" smtClean="0">
                <a:latin typeface="Microsoft Sans Serif" pitchFamily="34" charset="0"/>
                <a:cs typeface="Microsoft Sans Serif" pitchFamily="34" charset="0"/>
              </a:rPr>
              <a:t>Author/Creator(s): the </a:t>
            </a:r>
            <a:r>
              <a:rPr lang="en-US" dirty="0">
                <a:latin typeface="Microsoft Sans Serif" pitchFamily="34" charset="0"/>
                <a:cs typeface="Microsoft Sans Serif" pitchFamily="34" charset="0"/>
              </a:rPr>
              <a:t>creators of the </a:t>
            </a:r>
            <a:r>
              <a:rPr lang="en-US" dirty="0" smtClean="0">
                <a:latin typeface="Microsoft Sans Serif" pitchFamily="34" charset="0"/>
                <a:cs typeface="Microsoft Sans Serif" pitchFamily="34" charset="0"/>
              </a:rPr>
              <a:t>data</a:t>
            </a:r>
          </a:p>
          <a:p>
            <a:pPr marL="0" lvl="0" indent="0">
              <a:buNone/>
            </a:pPr>
            <a:endParaRPr lang="en-US" dirty="0" smtClean="0">
              <a:latin typeface="Microsoft Sans Serif" pitchFamily="34" charset="0"/>
              <a:cs typeface="Microsoft Sans Serif" pitchFamily="34" charset="0"/>
            </a:endParaRPr>
          </a:p>
          <a:p>
            <a:pPr lvl="0"/>
            <a:r>
              <a:rPr lang="en-US" dirty="0" smtClean="0">
                <a:latin typeface="Microsoft Sans Serif" pitchFamily="34" charset="0"/>
                <a:cs typeface="Microsoft Sans Serif" pitchFamily="34" charset="0"/>
              </a:rPr>
              <a:t>Title: the </a:t>
            </a:r>
            <a:r>
              <a:rPr lang="en-US" dirty="0">
                <a:latin typeface="Microsoft Sans Serif" pitchFamily="34" charset="0"/>
                <a:cs typeface="Microsoft Sans Serif" pitchFamily="34" charset="0"/>
              </a:rPr>
              <a:t>title of the </a:t>
            </a:r>
            <a:r>
              <a:rPr lang="en-US" dirty="0" smtClean="0">
                <a:latin typeface="Microsoft Sans Serif" pitchFamily="34" charset="0"/>
                <a:cs typeface="Microsoft Sans Serif" pitchFamily="34" charset="0"/>
              </a:rPr>
              <a:t>dataset</a:t>
            </a:r>
          </a:p>
          <a:p>
            <a:pPr marL="0" lvl="0" indent="0">
              <a:buNone/>
            </a:pPr>
            <a:endParaRPr lang="en-US" dirty="0">
              <a:latin typeface="Microsoft Sans Serif" pitchFamily="34" charset="0"/>
              <a:cs typeface="Microsoft Sans Serif" pitchFamily="34" charset="0"/>
            </a:endParaRPr>
          </a:p>
          <a:p>
            <a:pPr lvl="0"/>
            <a:r>
              <a:rPr lang="en-US" dirty="0" smtClean="0">
                <a:latin typeface="Microsoft Sans Serif" pitchFamily="34" charset="0"/>
                <a:cs typeface="Microsoft Sans Serif" pitchFamily="34" charset="0"/>
              </a:rPr>
              <a:t>Version: the </a:t>
            </a:r>
            <a:r>
              <a:rPr lang="en-US" dirty="0">
                <a:latin typeface="Microsoft Sans Serif" pitchFamily="34" charset="0"/>
                <a:cs typeface="Microsoft Sans Serif" pitchFamily="34" charset="0"/>
              </a:rPr>
              <a:t>exact version or edition of the </a:t>
            </a:r>
            <a:r>
              <a:rPr lang="en-US" dirty="0" smtClean="0">
                <a:latin typeface="Microsoft Sans Serif" pitchFamily="34" charset="0"/>
                <a:cs typeface="Microsoft Sans Serif" pitchFamily="34" charset="0"/>
              </a:rPr>
              <a:t>data set</a:t>
            </a:r>
          </a:p>
          <a:p>
            <a:pPr marL="0" lvl="0" indent="0">
              <a:buNone/>
            </a:pPr>
            <a:endParaRPr lang="en-US" dirty="0" smtClean="0">
              <a:latin typeface="Microsoft Sans Serif" pitchFamily="34" charset="0"/>
              <a:cs typeface="Microsoft Sans Serif" pitchFamily="34" charset="0"/>
            </a:endParaRPr>
          </a:p>
          <a:p>
            <a:pPr lvl="0"/>
            <a:r>
              <a:rPr lang="en-US" dirty="0" smtClean="0">
                <a:latin typeface="Microsoft Sans Serif" pitchFamily="34" charset="0"/>
                <a:cs typeface="Microsoft Sans Serif" pitchFamily="34" charset="0"/>
              </a:rPr>
              <a:t>Publication Date: the </a:t>
            </a:r>
            <a:r>
              <a:rPr lang="en-US" dirty="0">
                <a:latin typeface="Microsoft Sans Serif" pitchFamily="34" charset="0"/>
                <a:cs typeface="Microsoft Sans Serif" pitchFamily="34" charset="0"/>
              </a:rPr>
              <a:t>date when the </a:t>
            </a:r>
            <a:r>
              <a:rPr lang="en-US" dirty="0" smtClean="0">
                <a:latin typeface="Microsoft Sans Serif" pitchFamily="34" charset="0"/>
                <a:cs typeface="Microsoft Sans Serif" pitchFamily="34" charset="0"/>
              </a:rPr>
              <a:t>data set </a:t>
            </a:r>
            <a:r>
              <a:rPr lang="en-US" dirty="0">
                <a:latin typeface="Microsoft Sans Serif" pitchFamily="34" charset="0"/>
                <a:cs typeface="Microsoft Sans Serif" pitchFamily="34" charset="0"/>
              </a:rPr>
              <a:t>was </a:t>
            </a:r>
            <a:r>
              <a:rPr lang="en-US" dirty="0" smtClean="0">
                <a:latin typeface="Microsoft Sans Serif" pitchFamily="34" charset="0"/>
                <a:cs typeface="Microsoft Sans Serif" pitchFamily="34" charset="0"/>
              </a:rPr>
              <a:t>published or released </a:t>
            </a:r>
          </a:p>
          <a:p>
            <a:pPr marL="0" lvl="0" indent="0">
              <a:buNone/>
            </a:pPr>
            <a:endParaRPr lang="en-US" dirty="0">
              <a:latin typeface="Microsoft Sans Serif" pitchFamily="34" charset="0"/>
              <a:cs typeface="Microsoft Sans Serif" pitchFamily="34" charset="0"/>
            </a:endParaRPr>
          </a:p>
          <a:p>
            <a:pPr lvl="0"/>
            <a:r>
              <a:rPr lang="en-US" dirty="0" smtClean="0">
                <a:latin typeface="Microsoft Sans Serif" pitchFamily="34" charset="0"/>
                <a:cs typeface="Microsoft Sans Serif" pitchFamily="34" charset="0"/>
              </a:rPr>
              <a:t>Publisher/Archive: the </a:t>
            </a:r>
            <a:r>
              <a:rPr lang="en-US" dirty="0">
                <a:latin typeface="Microsoft Sans Serif" pitchFamily="34" charset="0"/>
                <a:cs typeface="Microsoft Sans Serif" pitchFamily="34" charset="0"/>
              </a:rPr>
              <a:t>data center or repository that is archiving and distributing the </a:t>
            </a:r>
            <a:r>
              <a:rPr lang="en-US" dirty="0" smtClean="0">
                <a:latin typeface="Microsoft Sans Serif" pitchFamily="34" charset="0"/>
                <a:cs typeface="Microsoft Sans Serif" pitchFamily="34" charset="0"/>
              </a:rPr>
              <a:t>data</a:t>
            </a:r>
          </a:p>
          <a:p>
            <a:pPr marL="0" lvl="0" indent="0">
              <a:buNone/>
            </a:pPr>
            <a:endParaRPr lang="en-US" dirty="0">
              <a:latin typeface="Microsoft Sans Serif" pitchFamily="34" charset="0"/>
              <a:cs typeface="Microsoft Sans Serif" pitchFamily="34" charset="0"/>
            </a:endParaRPr>
          </a:p>
          <a:p>
            <a:pPr lvl="0"/>
            <a:r>
              <a:rPr lang="en-US" dirty="0" smtClean="0">
                <a:latin typeface="Microsoft Sans Serif" pitchFamily="34" charset="0"/>
                <a:cs typeface="Microsoft Sans Serif" pitchFamily="34" charset="0"/>
              </a:rPr>
              <a:t>Identifier/Locator: URL </a:t>
            </a:r>
            <a:r>
              <a:rPr lang="en-US" dirty="0">
                <a:latin typeface="Microsoft Sans Serif" pitchFamily="34" charset="0"/>
                <a:cs typeface="Microsoft Sans Serif" pitchFamily="34" charset="0"/>
              </a:rPr>
              <a:t>or other locator for the </a:t>
            </a:r>
            <a:r>
              <a:rPr lang="en-US" dirty="0" smtClean="0">
                <a:latin typeface="Microsoft Sans Serif" pitchFamily="34" charset="0"/>
                <a:cs typeface="Microsoft Sans Serif" pitchFamily="34" charset="0"/>
              </a:rPr>
              <a:t>data (e.g. a </a:t>
            </a:r>
            <a:r>
              <a:rPr lang="en-US" dirty="0">
                <a:latin typeface="Microsoft Sans Serif" pitchFamily="34" charset="0"/>
                <a:cs typeface="Microsoft Sans Serif" pitchFamily="34" charset="0"/>
              </a:rPr>
              <a:t>persistent URL such as a DOI or a </a:t>
            </a:r>
            <a:r>
              <a:rPr lang="en-US" dirty="0" smtClean="0">
                <a:latin typeface="Microsoft Sans Serif" pitchFamily="34" charset="0"/>
                <a:cs typeface="Microsoft Sans Serif" pitchFamily="34" charset="0"/>
              </a:rPr>
              <a:t>handle)</a:t>
            </a:r>
          </a:p>
          <a:p>
            <a:pPr marL="0" lvl="0" indent="0">
              <a:buNone/>
            </a:pPr>
            <a:endParaRPr lang="en-US"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565821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icrosoft Sans Serif" pitchFamily="34" charset="0"/>
                <a:cs typeface="Microsoft Sans Serif" pitchFamily="34" charset="0"/>
              </a:rPr>
              <a:t>Learner Objectives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a:xfrm>
            <a:off x="457200" y="1219200"/>
            <a:ext cx="8229600" cy="5181600"/>
          </a:xfrm>
        </p:spPr>
        <p:txBody>
          <a:bodyPr>
            <a:normAutofit fontScale="85000" lnSpcReduction="10000"/>
          </a:bodyPr>
          <a:lstStyle/>
          <a:p>
            <a:pPr marL="0" indent="0">
              <a:buNone/>
            </a:pPr>
            <a:endParaRPr lang="en-US" dirty="0" smtClean="0"/>
          </a:p>
          <a:p>
            <a:pPr lvl="0"/>
            <a:r>
              <a:rPr lang="en-US" dirty="0" smtClean="0"/>
              <a:t>Explain the benefits of sharing data</a:t>
            </a:r>
          </a:p>
          <a:p>
            <a:pPr lvl="0"/>
            <a:r>
              <a:rPr lang="en-US" dirty="0" smtClean="0"/>
              <a:t>Identify issues/obstacles related to reuse and sharing of data</a:t>
            </a:r>
          </a:p>
          <a:p>
            <a:pPr lvl="0"/>
            <a:r>
              <a:rPr lang="en-US" dirty="0" smtClean="0"/>
              <a:t>Understand open access/open science/open data  </a:t>
            </a:r>
          </a:p>
          <a:p>
            <a:pPr lvl="0"/>
            <a:r>
              <a:rPr lang="en-US" dirty="0" smtClean="0"/>
              <a:t>Understand data reuse/sharing/access policies from funding agencies, institutions and publishers </a:t>
            </a:r>
          </a:p>
          <a:p>
            <a:pPr lvl="0"/>
            <a:r>
              <a:rPr lang="en-US" dirty="0" smtClean="0"/>
              <a:t>Recognize the need to use standard data formats, consistent file naming conventions, etc. </a:t>
            </a:r>
          </a:p>
          <a:p>
            <a:r>
              <a:rPr lang="en-US" dirty="0" smtClean="0"/>
              <a:t>Contrast sharing data within and outside of a research team </a:t>
            </a:r>
            <a:endParaRPr lang="en-US" dirty="0" smtClean="0"/>
          </a:p>
          <a:p>
            <a:r>
              <a:rPr lang="en-US" dirty="0"/>
              <a:t>Understand the need for data attribution and citation</a:t>
            </a:r>
            <a:endParaRPr lang="en-US" dirty="0" smtClean="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2574681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Citing Repository Data </a:t>
            </a:r>
            <a:br>
              <a:rPr lang="en-US" dirty="0" smtClean="0">
                <a:latin typeface="Microsoft Sans Serif" pitchFamily="34" charset="0"/>
                <a:cs typeface="Microsoft Sans Serif" pitchFamily="34" charset="0"/>
              </a:rPr>
            </a:br>
            <a:endParaRPr lang="en-US" dirty="0">
              <a:latin typeface="Microsoft Sans Serif" pitchFamily="34" charset="0"/>
              <a:cs typeface="Microsoft Sans Serif" pitchFamily="34" charset="0"/>
            </a:endParaRP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80547" y="1066800"/>
            <a:ext cx="7382906" cy="4896937"/>
          </a:xfrm>
        </p:spPr>
      </p:pic>
      <p:sp>
        <p:nvSpPr>
          <p:cNvPr id="3" name="Footer Placeholder 2"/>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2344755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History of Sharing Data</a:t>
            </a:r>
            <a:endParaRPr lang="en-US" dirty="0">
              <a:latin typeface="Microsoft Sans Serif" pitchFamily="34" charset="0"/>
              <a:cs typeface="Microsoft Sans Serif" pitchFamily="34" charset="0"/>
            </a:endParaRPr>
          </a:p>
        </p:txBody>
      </p:sp>
      <p:sp>
        <p:nvSpPr>
          <p:cNvPr id="4" name="Content Placeholder 3"/>
          <p:cNvSpPr>
            <a:spLocks noGrp="1"/>
          </p:cNvSpPr>
          <p:nvPr>
            <p:ph sz="half" idx="1"/>
          </p:nvPr>
        </p:nvSpPr>
        <p:spPr/>
        <p:txBody>
          <a:bodyPr>
            <a:normAutofit fontScale="92500" lnSpcReduction="10000"/>
          </a:bodyPr>
          <a:lstStyle/>
          <a:p>
            <a:pPr algn="ctr">
              <a:buNone/>
            </a:pPr>
            <a:r>
              <a:rPr lang="en-US" b="1" dirty="0" smtClean="0">
                <a:latin typeface="Microsoft Sans Serif" pitchFamily="34" charset="0"/>
                <a:cs typeface="Microsoft Sans Serif" pitchFamily="34" charset="0"/>
              </a:rPr>
              <a:t>What’s Old</a:t>
            </a:r>
          </a:p>
          <a:p>
            <a:r>
              <a:rPr lang="en-US" dirty="0" smtClean="0">
                <a:latin typeface="Microsoft Sans Serif" pitchFamily="34" charset="0"/>
                <a:cs typeface="Microsoft Sans Serif" pitchFamily="34" charset="0"/>
              </a:rPr>
              <a:t>Sharing one on one</a:t>
            </a:r>
          </a:p>
          <a:p>
            <a:r>
              <a:rPr lang="en-US" dirty="0" smtClean="0">
                <a:latin typeface="Microsoft Sans Serif" pitchFamily="34" charset="0"/>
                <a:cs typeface="Microsoft Sans Serif" pitchFamily="34" charset="0"/>
              </a:rPr>
              <a:t>Sharing as part of a small lab team</a:t>
            </a:r>
          </a:p>
          <a:p>
            <a:r>
              <a:rPr lang="en-US" dirty="0" smtClean="0">
                <a:latin typeface="Microsoft Sans Serif" pitchFamily="34" charset="0"/>
                <a:cs typeface="Microsoft Sans Serif" pitchFamily="34" charset="0"/>
              </a:rPr>
              <a:t>Sharing between faculty and students</a:t>
            </a:r>
          </a:p>
          <a:p>
            <a:r>
              <a:rPr lang="en-US" dirty="0" smtClean="0">
                <a:latin typeface="Microsoft Sans Serif" pitchFamily="34" charset="0"/>
                <a:cs typeface="Microsoft Sans Serif" pitchFamily="34" charset="0"/>
              </a:rPr>
              <a:t>Sharing a few compiled results (tables, diagrams) within the context of a publication</a:t>
            </a:r>
            <a:endParaRPr lang="en-US" dirty="0">
              <a:latin typeface="Microsoft Sans Serif" pitchFamily="34" charset="0"/>
              <a:cs typeface="Microsoft Sans Serif" pitchFamily="34" charset="0"/>
            </a:endParaRPr>
          </a:p>
        </p:txBody>
      </p:sp>
      <p:sp>
        <p:nvSpPr>
          <p:cNvPr id="5" name="Content Placeholder 4"/>
          <p:cNvSpPr>
            <a:spLocks noGrp="1"/>
          </p:cNvSpPr>
          <p:nvPr>
            <p:ph sz="half" idx="2"/>
          </p:nvPr>
        </p:nvSpPr>
        <p:spPr/>
        <p:txBody>
          <a:bodyPr>
            <a:normAutofit fontScale="92500" lnSpcReduction="10000"/>
          </a:bodyPr>
          <a:lstStyle/>
          <a:p>
            <a:pPr algn="ctr">
              <a:buNone/>
            </a:pPr>
            <a:r>
              <a:rPr lang="en-US" b="1" dirty="0" smtClean="0">
                <a:latin typeface="Microsoft Sans Serif" pitchFamily="34" charset="0"/>
                <a:cs typeface="Microsoft Sans Serif" pitchFamily="34" charset="0"/>
              </a:rPr>
              <a:t>What’s New</a:t>
            </a:r>
          </a:p>
          <a:p>
            <a:r>
              <a:rPr lang="en-US" dirty="0" smtClean="0">
                <a:latin typeface="Microsoft Sans Serif" pitchFamily="34" charset="0"/>
                <a:cs typeface="Microsoft Sans Serif" pitchFamily="34" charset="0"/>
              </a:rPr>
              <a:t>Sharing with large numbers of researchers outside one’s research team</a:t>
            </a:r>
          </a:p>
          <a:p>
            <a:r>
              <a:rPr lang="en-US" dirty="0" smtClean="0">
                <a:latin typeface="Microsoft Sans Serif" pitchFamily="34" charset="0"/>
                <a:cs typeface="Microsoft Sans Serif" pitchFamily="34" charset="0"/>
              </a:rPr>
              <a:t>Sharing data as a distinct entity not as a supplement to paper</a:t>
            </a:r>
          </a:p>
          <a:p>
            <a:r>
              <a:rPr lang="en-US" dirty="0" smtClean="0">
                <a:latin typeface="Microsoft Sans Serif" pitchFamily="34" charset="0"/>
                <a:cs typeface="Microsoft Sans Serif" pitchFamily="34" charset="0"/>
              </a:rPr>
              <a:t>Broad dissemination via the internet </a:t>
            </a:r>
          </a:p>
          <a:p>
            <a:r>
              <a:rPr lang="en-US" dirty="0" smtClean="0">
                <a:latin typeface="Microsoft Sans Serif" pitchFamily="34" charset="0"/>
                <a:cs typeface="Microsoft Sans Serif" pitchFamily="34" charset="0"/>
              </a:rPr>
              <a:t>Sharing with the public</a:t>
            </a:r>
            <a:endParaRPr lang="en-US" dirty="0">
              <a:latin typeface="Microsoft Sans Serif" pitchFamily="34" charset="0"/>
              <a:cs typeface="Microsoft Sans Serif" pitchFamily="34" charset="0"/>
            </a:endParaRPr>
          </a:p>
        </p:txBody>
      </p:sp>
      <p:sp>
        <p:nvSpPr>
          <p:cNvPr id="3" name="Footer Placeholder 2"/>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1188424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Microsoft Sans Serif" pitchFamily="34" charset="0"/>
                <a:cs typeface="Microsoft Sans Serif" pitchFamily="34" charset="0"/>
              </a:rPr>
              <a:t>Why </a:t>
            </a:r>
            <a:r>
              <a:rPr lang="en-US" dirty="0" smtClean="0">
                <a:latin typeface="Microsoft Sans Serif" pitchFamily="34" charset="0"/>
                <a:cs typeface="Microsoft Sans Serif" pitchFamily="34" charset="0"/>
              </a:rPr>
              <a:t>Share Data</a:t>
            </a:r>
            <a:r>
              <a:rPr lang="en-US" dirty="0">
                <a:latin typeface="Microsoft Sans Serif" pitchFamily="34" charset="0"/>
                <a:cs typeface="Microsoft Sans Serif" pitchFamily="34" charset="0"/>
              </a:rPr>
              <a:t>?</a:t>
            </a:r>
            <a:br>
              <a:rPr lang="en-US" dirty="0">
                <a:latin typeface="Microsoft Sans Serif" pitchFamily="34" charset="0"/>
                <a:cs typeface="Microsoft Sans Serif" pitchFamily="34" charset="0"/>
              </a:rPr>
            </a:b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a:bodyPr>
          <a:lstStyle/>
          <a:p>
            <a:r>
              <a:rPr lang="en-US" dirty="0" smtClean="0">
                <a:latin typeface="Microsoft Sans Serif" pitchFamily="34" charset="0"/>
                <a:cs typeface="Microsoft Sans Serif" pitchFamily="34" charset="0"/>
              </a:rPr>
              <a:t>Data as a public investment</a:t>
            </a:r>
          </a:p>
          <a:p>
            <a:r>
              <a:rPr lang="en-US" dirty="0" smtClean="0">
                <a:latin typeface="Microsoft Sans Serif" pitchFamily="34" charset="0"/>
                <a:cs typeface="Microsoft Sans Serif" pitchFamily="34" charset="0"/>
              </a:rPr>
              <a:t>Required </a:t>
            </a:r>
            <a:r>
              <a:rPr lang="en-US" dirty="0">
                <a:latin typeface="Microsoft Sans Serif" pitchFamily="34" charset="0"/>
                <a:cs typeface="Microsoft Sans Serif" pitchFamily="34" charset="0"/>
              </a:rPr>
              <a:t>by </a:t>
            </a:r>
            <a:r>
              <a:rPr lang="en-US" dirty="0" smtClean="0">
                <a:latin typeface="Microsoft Sans Serif" pitchFamily="34" charset="0"/>
                <a:cs typeface="Microsoft Sans Serif" pitchFamily="34" charset="0"/>
              </a:rPr>
              <a:t>publishers</a:t>
            </a:r>
            <a:endParaRPr lang="en-US" dirty="0">
              <a:latin typeface="Microsoft Sans Serif" pitchFamily="34" charset="0"/>
              <a:cs typeface="Microsoft Sans Serif" pitchFamily="34" charset="0"/>
            </a:endParaRPr>
          </a:p>
          <a:p>
            <a:r>
              <a:rPr lang="en-US" dirty="0">
                <a:latin typeface="Microsoft Sans Serif" pitchFamily="34" charset="0"/>
                <a:cs typeface="Microsoft Sans Serif" pitchFamily="34" charset="0"/>
              </a:rPr>
              <a:t>Required by government funding agencies</a:t>
            </a:r>
          </a:p>
          <a:p>
            <a:r>
              <a:rPr lang="en-US" dirty="0" smtClean="0">
                <a:latin typeface="Microsoft Sans Serif" pitchFamily="34" charset="0"/>
                <a:cs typeface="Microsoft Sans Serif" pitchFamily="34" charset="0"/>
              </a:rPr>
              <a:t>Informs new research</a:t>
            </a:r>
            <a:endParaRPr lang="en-US" dirty="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Maximizes transparency, accountability and scrutiny of research findings</a:t>
            </a:r>
            <a:endParaRPr lang="en-US" dirty="0">
              <a:latin typeface="Microsoft Sans Serif" pitchFamily="34" charset="0"/>
              <a:cs typeface="Microsoft Sans Serif" pitchFamily="34" charset="0"/>
            </a:endParaRPr>
          </a:p>
          <a:p>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1304371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dirty="0">
                <a:latin typeface="Microsoft Sans Serif" pitchFamily="34" charset="0"/>
                <a:cs typeface="Microsoft Sans Serif" pitchFamily="34" charset="0"/>
              </a:rPr>
              <a:t>Why </a:t>
            </a:r>
            <a:r>
              <a:rPr lang="en-US" dirty="0" smtClean="0">
                <a:latin typeface="Microsoft Sans Serif" pitchFamily="34" charset="0"/>
                <a:cs typeface="Microsoft Sans Serif" pitchFamily="34" charset="0"/>
              </a:rPr>
              <a:t>Share Data</a:t>
            </a:r>
            <a:r>
              <a:rPr lang="en-US" dirty="0">
                <a:latin typeface="Microsoft Sans Serif" pitchFamily="34" charset="0"/>
                <a:cs typeface="Microsoft Sans Serif" pitchFamily="34" charset="0"/>
              </a:rPr>
              <a:t>?</a:t>
            </a:r>
          </a:p>
        </p:txBody>
      </p:sp>
      <p:sp>
        <p:nvSpPr>
          <p:cNvPr id="3" name="Content Placeholder 2"/>
          <p:cNvSpPr>
            <a:spLocks noGrp="1"/>
          </p:cNvSpPr>
          <p:nvPr>
            <p:ph idx="1"/>
          </p:nvPr>
        </p:nvSpPr>
        <p:spPr/>
        <p:txBody>
          <a:bodyPr>
            <a:normAutofit lnSpcReduction="10000"/>
          </a:bodyPr>
          <a:lstStyle/>
          <a:p>
            <a:r>
              <a:rPr lang="en-US" dirty="0" smtClean="0">
                <a:latin typeface="Microsoft Sans Serif" pitchFamily="34" charset="0"/>
                <a:cs typeface="Microsoft Sans Serif" pitchFamily="34" charset="0"/>
              </a:rPr>
              <a:t>Increases </a:t>
            </a:r>
            <a:r>
              <a:rPr lang="en-US" dirty="0">
                <a:latin typeface="Microsoft Sans Serif" pitchFamily="34" charset="0"/>
                <a:cs typeface="Microsoft Sans Serif" pitchFamily="34" charset="0"/>
              </a:rPr>
              <a:t>the impact and visibility of research</a:t>
            </a:r>
          </a:p>
          <a:p>
            <a:r>
              <a:rPr lang="en-US" dirty="0" smtClean="0">
                <a:latin typeface="Microsoft Sans Serif" pitchFamily="34" charset="0"/>
                <a:cs typeface="Microsoft Sans Serif" pitchFamily="34" charset="0"/>
              </a:rPr>
              <a:t>Provides </a:t>
            </a:r>
            <a:r>
              <a:rPr lang="en-US" dirty="0">
                <a:latin typeface="Microsoft Sans Serif" pitchFamily="34" charset="0"/>
                <a:cs typeface="Microsoft Sans Serif" pitchFamily="34" charset="0"/>
              </a:rPr>
              <a:t>credit to the researcher as a research output in its own </a:t>
            </a:r>
            <a:r>
              <a:rPr lang="en-US" dirty="0" smtClean="0">
                <a:latin typeface="Microsoft Sans Serif" pitchFamily="34" charset="0"/>
                <a:cs typeface="Microsoft Sans Serif" pitchFamily="34" charset="0"/>
              </a:rPr>
              <a:t>right</a:t>
            </a:r>
          </a:p>
          <a:p>
            <a:r>
              <a:rPr lang="en-US" dirty="0" smtClean="0">
                <a:latin typeface="Microsoft Sans Serif" pitchFamily="34" charset="0"/>
                <a:cs typeface="Microsoft Sans Serif" pitchFamily="34" charset="0"/>
              </a:rPr>
              <a:t>Critical to the success of collaborative research</a:t>
            </a:r>
            <a:endParaRPr lang="en-US" dirty="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Reduces duplication of effort</a:t>
            </a:r>
          </a:p>
          <a:p>
            <a:r>
              <a:rPr lang="en-US" dirty="0" smtClean="0">
                <a:latin typeface="Microsoft Sans Serif" pitchFamily="34" charset="0"/>
                <a:cs typeface="Microsoft Sans Serif" pitchFamily="34" charset="0"/>
              </a:rPr>
              <a:t>Provides </a:t>
            </a:r>
            <a:r>
              <a:rPr lang="en-US" dirty="0">
                <a:latin typeface="Microsoft Sans Serif" pitchFamily="34" charset="0"/>
                <a:cs typeface="Microsoft Sans Serif" pitchFamily="34" charset="0"/>
              </a:rPr>
              <a:t>great resources for education and training</a:t>
            </a:r>
          </a:p>
          <a:p>
            <a:endParaRPr lang="en-US" dirty="0"/>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2981104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dirty="0">
                <a:latin typeface="Microsoft Sans Serif" pitchFamily="34" charset="0"/>
                <a:cs typeface="Microsoft Sans Serif" pitchFamily="34" charset="0"/>
              </a:rPr>
              <a:t>Who </a:t>
            </a:r>
            <a:r>
              <a:rPr lang="en-US" dirty="0" smtClean="0">
                <a:latin typeface="Microsoft Sans Serif" pitchFamily="34" charset="0"/>
                <a:cs typeface="Microsoft Sans Serif" pitchFamily="34" charset="0"/>
              </a:rPr>
              <a:t>Benefits</a:t>
            </a:r>
            <a:r>
              <a:rPr lang="en-US" dirty="0">
                <a:latin typeface="Microsoft Sans Serif" pitchFamily="34" charset="0"/>
                <a:cs typeface="Microsoft Sans Serif" pitchFamily="34" charset="0"/>
              </a:rPr>
              <a:t>?</a:t>
            </a:r>
          </a:p>
        </p:txBody>
      </p:sp>
      <p:sp>
        <p:nvSpPr>
          <p:cNvPr id="3" name="Content Placeholder 2"/>
          <p:cNvSpPr>
            <a:spLocks noGrp="1"/>
          </p:cNvSpPr>
          <p:nvPr>
            <p:ph idx="1"/>
          </p:nvPr>
        </p:nvSpPr>
        <p:spPr/>
        <p:txBody>
          <a:bodyPr>
            <a:normAutofit fontScale="92500"/>
          </a:bodyPr>
          <a:lstStyle/>
          <a:p>
            <a:pPr lvl="1">
              <a:buFont typeface="Arial" pitchFamily="34" charset="0"/>
              <a:buChar char="•"/>
            </a:pPr>
            <a:r>
              <a:rPr lang="en-US" dirty="0" smtClean="0">
                <a:latin typeface="Microsoft Sans Serif" pitchFamily="34" charset="0"/>
                <a:cs typeface="Microsoft Sans Serif" pitchFamily="34" charset="0"/>
              </a:rPr>
              <a:t>Researcher and research team</a:t>
            </a:r>
          </a:p>
          <a:p>
            <a:pPr marL="457200" lvl="1" indent="0">
              <a:buNone/>
            </a:pPr>
            <a:endParaRPr lang="en-US" dirty="0" smtClean="0">
              <a:latin typeface="Microsoft Sans Serif" pitchFamily="34" charset="0"/>
              <a:cs typeface="Microsoft Sans Serif" pitchFamily="34" charset="0"/>
            </a:endParaRPr>
          </a:p>
          <a:p>
            <a:pPr lvl="1">
              <a:buFont typeface="Arial" pitchFamily="34" charset="0"/>
              <a:buChar char="•"/>
            </a:pPr>
            <a:r>
              <a:rPr lang="en-US" dirty="0" smtClean="0">
                <a:latin typeface="Microsoft Sans Serif" pitchFamily="34" charset="0"/>
                <a:cs typeface="Microsoft Sans Serif" pitchFamily="34" charset="0"/>
              </a:rPr>
              <a:t>Scientific communities (including citizen science)</a:t>
            </a:r>
          </a:p>
          <a:p>
            <a:pPr marL="457200" lvl="1" indent="0">
              <a:buNone/>
            </a:pPr>
            <a:endParaRPr lang="en-US" dirty="0" smtClean="0">
              <a:latin typeface="Microsoft Sans Serif" pitchFamily="34" charset="0"/>
              <a:cs typeface="Microsoft Sans Serif" pitchFamily="34" charset="0"/>
            </a:endParaRPr>
          </a:p>
          <a:p>
            <a:pPr lvl="1">
              <a:buFont typeface="Arial" pitchFamily="34" charset="0"/>
              <a:buChar char="•"/>
            </a:pPr>
            <a:r>
              <a:rPr lang="en-US" dirty="0" smtClean="0">
                <a:latin typeface="Microsoft Sans Serif" pitchFamily="34" charset="0"/>
                <a:cs typeface="Microsoft Sans Serif" pitchFamily="34" charset="0"/>
              </a:rPr>
              <a:t>Students</a:t>
            </a:r>
          </a:p>
          <a:p>
            <a:pPr marL="457200" lvl="1" indent="0">
              <a:buNone/>
            </a:pPr>
            <a:endParaRPr lang="en-US" dirty="0" smtClean="0">
              <a:latin typeface="Microsoft Sans Serif" pitchFamily="34" charset="0"/>
              <a:cs typeface="Microsoft Sans Serif" pitchFamily="34" charset="0"/>
            </a:endParaRPr>
          </a:p>
          <a:p>
            <a:pPr lvl="1">
              <a:buFont typeface="Arial" pitchFamily="34" charset="0"/>
              <a:buChar char="•"/>
            </a:pPr>
            <a:r>
              <a:rPr lang="en-US" dirty="0" smtClean="0">
                <a:latin typeface="Microsoft Sans Serif" pitchFamily="34" charset="0"/>
                <a:cs typeface="Microsoft Sans Serif" pitchFamily="34" charset="0"/>
              </a:rPr>
              <a:t>Public</a:t>
            </a:r>
          </a:p>
          <a:p>
            <a:pPr marL="457200" lvl="1" indent="0">
              <a:buNone/>
            </a:pPr>
            <a:endParaRPr lang="en-US" dirty="0" smtClean="0">
              <a:latin typeface="Microsoft Sans Serif" pitchFamily="34" charset="0"/>
              <a:cs typeface="Microsoft Sans Serif" pitchFamily="34" charset="0"/>
            </a:endParaRPr>
          </a:p>
          <a:p>
            <a:pPr lvl="1">
              <a:buFont typeface="Arial" pitchFamily="34" charset="0"/>
              <a:buChar char="•"/>
            </a:pPr>
            <a:r>
              <a:rPr lang="en-US" dirty="0" smtClean="0">
                <a:latin typeface="Microsoft Sans Serif" pitchFamily="34" charset="0"/>
                <a:cs typeface="Microsoft Sans Serif" pitchFamily="34" charset="0"/>
              </a:rPr>
              <a:t>Funding agencies</a:t>
            </a:r>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4191128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dirty="0" smtClean="0">
                <a:latin typeface="Microsoft Sans Serif" pitchFamily="34" charset="0"/>
                <a:cs typeface="Microsoft Sans Serif" pitchFamily="34" charset="0"/>
              </a:rPr>
              <a:t>Reuse </a:t>
            </a:r>
            <a:r>
              <a:rPr lang="en-US" dirty="0">
                <a:latin typeface="Microsoft Sans Serif" pitchFamily="34" charset="0"/>
                <a:cs typeface="Microsoft Sans Serif" pitchFamily="34" charset="0"/>
              </a:rPr>
              <a:t>and </a:t>
            </a:r>
            <a:r>
              <a:rPr lang="en-US" dirty="0" smtClean="0">
                <a:latin typeface="Microsoft Sans Serif" pitchFamily="34" charset="0"/>
                <a:cs typeface="Microsoft Sans Serif" pitchFamily="34" charset="0"/>
              </a:rPr>
              <a:t>Sharing Issues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a:bodyPr>
          <a:lstStyle/>
          <a:p>
            <a:pPr marL="0" lvl="1" indent="0">
              <a:buNone/>
            </a:pPr>
            <a:r>
              <a:rPr lang="en-US" dirty="0" smtClean="0">
                <a:latin typeface="Microsoft Sans Serif" pitchFamily="34" charset="0"/>
                <a:cs typeface="Microsoft Sans Serif" pitchFamily="34" charset="0"/>
              </a:rPr>
              <a:t>Faculty/Researchers Reluctant to Share Data</a:t>
            </a:r>
          </a:p>
          <a:p>
            <a:pPr lvl="1">
              <a:buFont typeface="Arial" pitchFamily="34" charset="0"/>
              <a:buChar char="•"/>
            </a:pPr>
            <a:r>
              <a:rPr lang="en-US" dirty="0" smtClean="0">
                <a:latin typeface="Microsoft Sans Serif" pitchFamily="34" charset="0"/>
                <a:cs typeface="Microsoft Sans Serif" pitchFamily="34" charset="0"/>
              </a:rPr>
              <a:t>Don’t understand the need or benefits to sharing data</a:t>
            </a:r>
          </a:p>
          <a:p>
            <a:pPr lvl="1">
              <a:buFont typeface="Arial" pitchFamily="34" charset="0"/>
              <a:buChar char="•"/>
            </a:pPr>
            <a:r>
              <a:rPr lang="en-US" dirty="0" smtClean="0">
                <a:latin typeface="Microsoft Sans Serif" pitchFamily="34" charset="0"/>
                <a:cs typeface="Microsoft Sans Serif" pitchFamily="34" charset="0"/>
              </a:rPr>
              <a:t>Poor quality data sets due to experimental design, mismanagement</a:t>
            </a:r>
          </a:p>
          <a:p>
            <a:pPr lvl="1">
              <a:buFont typeface="Arial" pitchFamily="34" charset="0"/>
              <a:buChar char="•"/>
            </a:pPr>
            <a:r>
              <a:rPr lang="en-US" dirty="0">
                <a:latin typeface="Microsoft Sans Serif" pitchFamily="34" charset="0"/>
                <a:cs typeface="Microsoft Sans Serif" pitchFamily="34" charset="0"/>
              </a:rPr>
              <a:t>D</a:t>
            </a:r>
            <a:r>
              <a:rPr lang="en-US" dirty="0" smtClean="0">
                <a:latin typeface="Microsoft Sans Serif" pitchFamily="34" charset="0"/>
                <a:cs typeface="Microsoft Sans Serif" pitchFamily="34" charset="0"/>
              </a:rPr>
              <a:t>on’t want to lose control of data</a:t>
            </a:r>
          </a:p>
          <a:p>
            <a:pPr lvl="1">
              <a:buFont typeface="Arial" pitchFamily="34" charset="0"/>
              <a:buChar char="•"/>
            </a:pPr>
            <a:r>
              <a:rPr lang="en-US" dirty="0">
                <a:latin typeface="Microsoft Sans Serif" pitchFamily="34" charset="0"/>
                <a:cs typeface="Microsoft Sans Serif" pitchFamily="34" charset="0"/>
              </a:rPr>
              <a:t>F</a:t>
            </a:r>
            <a:r>
              <a:rPr lang="en-US" dirty="0" smtClean="0">
                <a:latin typeface="Microsoft Sans Serif" pitchFamily="34" charset="0"/>
                <a:cs typeface="Microsoft Sans Serif" pitchFamily="34" charset="0"/>
              </a:rPr>
              <a:t>ear criticism</a:t>
            </a:r>
          </a:p>
          <a:p>
            <a:pPr lvl="1">
              <a:buFont typeface="Arial" pitchFamily="34" charset="0"/>
              <a:buChar char="•"/>
            </a:pPr>
            <a:r>
              <a:rPr lang="en-US" dirty="0" smtClean="0">
                <a:latin typeface="Microsoft Sans Serif" pitchFamily="34" charset="0"/>
                <a:cs typeface="Microsoft Sans Serif" pitchFamily="34" charset="0"/>
              </a:rPr>
              <a:t>Legal ramifications</a:t>
            </a:r>
          </a:p>
          <a:p>
            <a:endParaRPr lang="en-US" dirty="0"/>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3269729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dirty="0" smtClean="0">
                <a:latin typeface="Microsoft Sans Serif" pitchFamily="34" charset="0"/>
                <a:cs typeface="Microsoft Sans Serif" pitchFamily="34" charset="0"/>
              </a:rPr>
              <a:t>Reuse </a:t>
            </a:r>
            <a:r>
              <a:rPr lang="en-US" dirty="0">
                <a:latin typeface="Microsoft Sans Serif" pitchFamily="34" charset="0"/>
                <a:cs typeface="Microsoft Sans Serif" pitchFamily="34" charset="0"/>
              </a:rPr>
              <a:t>and </a:t>
            </a:r>
            <a:r>
              <a:rPr lang="en-US" dirty="0" smtClean="0">
                <a:latin typeface="Microsoft Sans Serif" pitchFamily="34" charset="0"/>
                <a:cs typeface="Microsoft Sans Serif" pitchFamily="34" charset="0"/>
              </a:rPr>
              <a:t>Sharing Issues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lstStyle/>
          <a:p>
            <a:pPr marL="0" indent="0">
              <a:buNone/>
            </a:pPr>
            <a:r>
              <a:rPr lang="en-US" dirty="0" smtClean="0">
                <a:latin typeface="Microsoft Sans Serif" pitchFamily="34" charset="0"/>
                <a:cs typeface="Microsoft Sans Serif" pitchFamily="34" charset="0"/>
              </a:rPr>
              <a:t>Students’ lack of awareness of value of data</a:t>
            </a:r>
          </a:p>
          <a:p>
            <a:pPr marL="857250" lvl="1" indent="-457200">
              <a:buFont typeface="Arial" pitchFamily="34" charset="0"/>
              <a:buChar char="•"/>
            </a:pPr>
            <a:r>
              <a:rPr lang="en-US" dirty="0" smtClean="0">
                <a:latin typeface="Microsoft Sans Serif" pitchFamily="34" charset="0"/>
                <a:cs typeface="Microsoft Sans Serif" pitchFamily="34" charset="0"/>
              </a:rPr>
              <a:t>Don’t understand that others might want their data or data could be useful in future project</a:t>
            </a:r>
          </a:p>
          <a:p>
            <a:pPr marL="857250" lvl="1" indent="-457200">
              <a:buFont typeface="Arial" pitchFamily="34" charset="0"/>
              <a:buChar char="•"/>
            </a:pPr>
            <a:r>
              <a:rPr lang="en-US" dirty="0" smtClean="0">
                <a:latin typeface="Microsoft Sans Serif" pitchFamily="34" charset="0"/>
                <a:cs typeface="Microsoft Sans Serif" pitchFamily="34" charset="0"/>
              </a:rPr>
              <a:t>Lack of data management training</a:t>
            </a:r>
          </a:p>
          <a:p>
            <a:pPr marL="857250" lvl="1" indent="-457200">
              <a:buFont typeface="Arial" pitchFamily="34" charset="0"/>
              <a:buChar char="•"/>
            </a:pPr>
            <a:r>
              <a:rPr lang="en-US" dirty="0" smtClean="0">
                <a:latin typeface="Microsoft Sans Serif" pitchFamily="34" charset="0"/>
                <a:cs typeface="Microsoft Sans Serif" pitchFamily="34" charset="0"/>
              </a:rPr>
              <a:t>Uneasy about sharing potentially confidential data</a:t>
            </a:r>
          </a:p>
          <a:p>
            <a:pPr marL="857250" lvl="1" indent="-457200">
              <a:buFont typeface="Arial" pitchFamily="34" charset="0"/>
              <a:buChar char="•"/>
            </a:pPr>
            <a:r>
              <a:rPr lang="en-US" dirty="0" smtClean="0">
                <a:latin typeface="Microsoft Sans Serif" pitchFamily="34" charset="0"/>
                <a:cs typeface="Microsoft Sans Serif" pitchFamily="34" charset="0"/>
              </a:rPr>
              <a:t>In group projects lack of clarity over who is responsible for data</a:t>
            </a:r>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1972574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indent="0"/>
            <a:r>
              <a:rPr lang="en-US" dirty="0">
                <a:latin typeface="Microsoft Sans Serif" pitchFamily="34" charset="0"/>
                <a:cs typeface="Microsoft Sans Serif" pitchFamily="34" charset="0"/>
              </a:rPr>
              <a:t>Potential Legal &amp; Ethical Restrictions on </a:t>
            </a:r>
            <a:r>
              <a:rPr lang="en-US" dirty="0" smtClean="0">
                <a:latin typeface="Microsoft Sans Serif" pitchFamily="34" charset="0"/>
                <a:cs typeface="Microsoft Sans Serif" pitchFamily="34" charset="0"/>
              </a:rPr>
              <a:t>Reuse </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lstStyle/>
          <a:p>
            <a:r>
              <a:rPr lang="en-US" dirty="0" smtClean="0">
                <a:latin typeface="Microsoft Sans Serif" pitchFamily="34" charset="0"/>
                <a:cs typeface="Microsoft Sans Serif" pitchFamily="34" charset="0"/>
              </a:rPr>
              <a:t>Licensing</a:t>
            </a:r>
          </a:p>
          <a:p>
            <a:r>
              <a:rPr lang="en-US" dirty="0" smtClean="0">
                <a:latin typeface="Microsoft Sans Serif" pitchFamily="34" charset="0"/>
                <a:cs typeface="Microsoft Sans Serif" pitchFamily="34" charset="0"/>
              </a:rPr>
              <a:t>Copyright: Representation of data (graphs, tables, models, etc.)</a:t>
            </a:r>
          </a:p>
          <a:p>
            <a:r>
              <a:rPr lang="en-US" dirty="0" smtClean="0">
                <a:latin typeface="Microsoft Sans Serif" pitchFamily="34" charset="0"/>
                <a:cs typeface="Microsoft Sans Serif" pitchFamily="34" charset="0"/>
              </a:rPr>
              <a:t>Institutional Data Policies</a:t>
            </a:r>
          </a:p>
          <a:p>
            <a:r>
              <a:rPr lang="en-US" dirty="0" smtClean="0">
                <a:latin typeface="Microsoft Sans Serif" pitchFamily="34" charset="0"/>
                <a:cs typeface="Microsoft Sans Serif" pitchFamily="34" charset="0"/>
              </a:rPr>
              <a:t>IRB (Institutional Review Board)</a:t>
            </a:r>
          </a:p>
          <a:p>
            <a:r>
              <a:rPr lang="en-US" dirty="0" smtClean="0">
                <a:latin typeface="Microsoft Sans Serif" pitchFamily="34" charset="0"/>
                <a:cs typeface="Microsoft Sans Serif" pitchFamily="34" charset="0"/>
              </a:rPr>
              <a:t>Funding Agency Policies (public/private)</a:t>
            </a:r>
          </a:p>
          <a:p>
            <a:endParaRPr lang="en-US" dirty="0"/>
          </a:p>
        </p:txBody>
      </p:sp>
      <p:sp>
        <p:nvSpPr>
          <p:cNvPr id="4" name="Footer Placeholder 3"/>
          <p:cNvSpPr>
            <a:spLocks noGrp="1"/>
          </p:cNvSpPr>
          <p:nvPr>
            <p:ph type="ftr" sz="quarter" idx="11"/>
          </p:nvPr>
        </p:nvSpPr>
        <p:spPr/>
        <p:txBody>
          <a:bodyPr/>
          <a:lstStyle/>
          <a:p>
            <a:r>
              <a:rPr lang="en-US" smtClean="0"/>
              <a:t>Module 6: Data Sharing &amp; Reuse Policies</a:t>
            </a:r>
            <a:endParaRPr lang="en-US"/>
          </a:p>
        </p:txBody>
      </p:sp>
    </p:spTree>
    <p:extLst>
      <p:ext uri="{BB962C8B-B14F-4D97-AF65-F5344CB8AC3E}">
        <p14:creationId xmlns:p14="http://schemas.microsoft.com/office/powerpoint/2010/main" val="4057091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2220</TotalTime>
  <Words>1745</Words>
  <Application>Microsoft Office PowerPoint</Application>
  <PresentationFormat>On-screen Show (4:3)</PresentationFormat>
  <Paragraphs>220</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Slides Template for Module 6 Data Sharing &amp; Reuse Policies </vt:lpstr>
      <vt:lpstr>Learner Objectives</vt:lpstr>
      <vt:lpstr>History of Sharing Data</vt:lpstr>
      <vt:lpstr>Why Share Data? </vt:lpstr>
      <vt:lpstr>Why Share Data?</vt:lpstr>
      <vt:lpstr>Who Benefits?</vt:lpstr>
      <vt:lpstr>Reuse and Sharing Issues</vt:lpstr>
      <vt:lpstr>Reuse and Sharing Issues</vt:lpstr>
      <vt:lpstr>Potential Legal &amp; Ethical Restrictions on Reuse </vt:lpstr>
      <vt:lpstr>Publisher Restrictions</vt:lpstr>
      <vt:lpstr>Data Sharing Policies</vt:lpstr>
      <vt:lpstr>Data Sharing Policies</vt:lpstr>
      <vt:lpstr>Open Science</vt:lpstr>
      <vt:lpstr>Open Data</vt:lpstr>
      <vt:lpstr>Panton Principles</vt:lpstr>
      <vt:lpstr>Sharing Data Within a Research Group</vt:lpstr>
      <vt:lpstr>Sharing Outside the Research Group</vt:lpstr>
      <vt:lpstr>Why is it Important to Cite Data?</vt:lpstr>
      <vt:lpstr>How to Cite Data?</vt:lpstr>
      <vt:lpstr>Citing Repository Data  </vt:lpstr>
    </vt:vector>
  </TitlesOfParts>
  <Company>Tufts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Creamer, Andrew T</dc:creator>
  <cp:lastModifiedBy>Creamer, Andrew</cp:lastModifiedBy>
  <cp:revision>54</cp:revision>
  <dcterms:created xsi:type="dcterms:W3CDTF">2013-11-06T19:10:24Z</dcterms:created>
  <dcterms:modified xsi:type="dcterms:W3CDTF">2014-01-24T21:22:18Z</dcterms:modified>
</cp:coreProperties>
</file>