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60" r:id="rId3"/>
    <p:sldId id="257" r:id="rId4"/>
    <p:sldId id="267" r:id="rId5"/>
    <p:sldId id="259" r:id="rId6"/>
    <p:sldId id="272" r:id="rId7"/>
    <p:sldId id="270" r:id="rId8"/>
    <p:sldId id="269" r:id="rId9"/>
    <p:sldId id="265" r:id="rId10"/>
    <p:sldId id="261" r:id="rId11"/>
    <p:sldId id="271"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9" d="100"/>
          <a:sy n="79" d="100"/>
        </p:scale>
        <p:origin x="-2544" y="-774"/>
      </p:cViewPr>
      <p:guideLst>
        <p:guide orient="horz" pos="2160"/>
        <p:guide pos="2880"/>
      </p:guideLst>
    </p:cSldViewPr>
  </p:slideViewPr>
  <p:notesTextViewPr>
    <p:cViewPr>
      <p:scale>
        <a:sx n="1" d="1"/>
        <a:sy n="1" d="1"/>
      </p:scale>
      <p:origin x="0" y="0"/>
    </p:cViewPr>
  </p:notesTextViewPr>
  <p:notesViewPr>
    <p:cSldViewPr>
      <p:cViewPr>
        <p:scale>
          <a:sx n="92" d="100"/>
          <a:sy n="92" d="100"/>
        </p:scale>
        <p:origin x="-3690" y="-6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A4E808C8-699B-4F6B-A1FB-A8D0873AA5D4}" type="datetimeFigureOut">
              <a:rPr lang="en-US" smtClean="0"/>
              <a:pPr/>
              <a:t>1/24/2014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2016AB0-0E54-4159-8642-501CEC8A4867}" type="slidenum">
              <a:rPr lang="en-US" smtClean="0"/>
              <a:pPr/>
              <a:t>‹#›</a:t>
            </a:fld>
            <a:endParaRPr lang="en-US"/>
          </a:p>
        </p:txBody>
      </p:sp>
    </p:spTree>
    <p:extLst>
      <p:ext uri="{BB962C8B-B14F-4D97-AF65-F5344CB8AC3E}">
        <p14:creationId xmlns:p14="http://schemas.microsoft.com/office/powerpoint/2010/main" val="805074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E341935-B198-4BC3-AB0C-1DD90B28B4B2}" type="datetimeFigureOut">
              <a:rPr lang="en-US" smtClean="0"/>
              <a:pPr/>
              <a:t>1/24/2014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5E9E029-00C6-4403-8383-FE9C228589B8}" type="slidenum">
              <a:rPr lang="en-US" smtClean="0"/>
              <a:pPr/>
              <a:t>‹#›</a:t>
            </a:fld>
            <a:endParaRPr lang="en-US"/>
          </a:p>
        </p:txBody>
      </p:sp>
    </p:spTree>
    <p:extLst>
      <p:ext uri="{BB962C8B-B14F-4D97-AF65-F5344CB8AC3E}">
        <p14:creationId xmlns:p14="http://schemas.microsoft.com/office/powerpoint/2010/main" val="2733236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iki.creativecommons.org/Before_Licensing"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E9E029-00C6-4403-8383-FE9C228589B8}" type="slidenum">
              <a:rPr lang="en-US" smtClean="0"/>
              <a:pPr/>
              <a:t>1</a:t>
            </a:fld>
            <a:endParaRPr lang="en-US"/>
          </a:p>
        </p:txBody>
      </p:sp>
    </p:spTree>
    <p:extLst>
      <p:ext uri="{BB962C8B-B14F-4D97-AF65-F5344CB8AC3E}">
        <p14:creationId xmlns:p14="http://schemas.microsoft.com/office/powerpoint/2010/main" val="11882511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only must consent</a:t>
            </a:r>
            <a:r>
              <a:rPr lang="en-US" baseline="0" dirty="0" smtClean="0"/>
              <a:t> be obtained from participants for data collection but also they must give explicit consent for the sharing of any of their data.  HIPAA requires the removal of 18 personal identifiers.  </a:t>
            </a:r>
            <a:endParaRPr lang="en-US" dirty="0"/>
          </a:p>
        </p:txBody>
      </p:sp>
      <p:sp>
        <p:nvSpPr>
          <p:cNvPr id="4" name="Slide Number Placeholder 3"/>
          <p:cNvSpPr>
            <a:spLocks noGrp="1"/>
          </p:cNvSpPr>
          <p:nvPr>
            <p:ph type="sldNum" sz="quarter" idx="10"/>
          </p:nvPr>
        </p:nvSpPr>
        <p:spPr/>
        <p:txBody>
          <a:bodyPr/>
          <a:lstStyle/>
          <a:p>
            <a:fld id="{25E9E029-00C6-4403-8383-FE9C228589B8}" type="slidenum">
              <a:rPr lang="en-US" smtClean="0"/>
              <a:pPr/>
              <a:t>10</a:t>
            </a:fld>
            <a:endParaRPr lang="en-US"/>
          </a:p>
        </p:txBody>
      </p:sp>
    </p:spTree>
    <p:extLst>
      <p:ext uri="{BB962C8B-B14F-4D97-AF65-F5344CB8AC3E}">
        <p14:creationId xmlns:p14="http://schemas.microsoft.com/office/powerpoint/2010/main" val="1342100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E9E029-00C6-4403-8383-FE9C228589B8}"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E9E029-00C6-4403-8383-FE9C228589B8}" type="slidenum">
              <a:rPr lang="en-US" smtClean="0"/>
              <a:pPr/>
              <a:t>2</a:t>
            </a:fld>
            <a:endParaRPr lang="en-US"/>
          </a:p>
        </p:txBody>
      </p:sp>
    </p:spTree>
    <p:extLst>
      <p:ext uri="{BB962C8B-B14F-4D97-AF65-F5344CB8AC3E}">
        <p14:creationId xmlns:p14="http://schemas.microsoft.com/office/powerpoint/2010/main" val="3196919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Data ownership is complex and depends on your unique situation.  Different funders and institutions have varying policies.  Please check with your institution for more information.  It pays to look into this early on.</a:t>
            </a:r>
            <a:endParaRPr lang="en-US" dirty="0">
              <a:solidFill>
                <a:schemeClr val="tx1"/>
              </a:solidFill>
            </a:endParaRPr>
          </a:p>
        </p:txBody>
      </p:sp>
      <p:sp>
        <p:nvSpPr>
          <p:cNvPr id="4" name="Slide Number Placeholder 3"/>
          <p:cNvSpPr>
            <a:spLocks noGrp="1"/>
          </p:cNvSpPr>
          <p:nvPr>
            <p:ph type="sldNum" sz="quarter" idx="10"/>
          </p:nvPr>
        </p:nvSpPr>
        <p:spPr/>
        <p:txBody>
          <a:bodyPr/>
          <a:lstStyle/>
          <a:p>
            <a:fld id="{25E9E029-00C6-4403-8383-FE9C228589B8}" type="slidenum">
              <a:rPr lang="en-US" smtClean="0"/>
              <a:pPr/>
              <a:t>3</a:t>
            </a:fld>
            <a:endParaRPr lang="en-US"/>
          </a:p>
        </p:txBody>
      </p:sp>
    </p:spTree>
    <p:extLst>
      <p:ext uri="{BB962C8B-B14F-4D97-AF65-F5344CB8AC3E}">
        <p14:creationId xmlns:p14="http://schemas.microsoft.com/office/powerpoint/2010/main" val="3981971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Credit: NYU</a:t>
            </a:r>
            <a:endParaRPr lang="en-US" dirty="0"/>
          </a:p>
        </p:txBody>
      </p:sp>
      <p:sp>
        <p:nvSpPr>
          <p:cNvPr id="4" name="Slide Number Placeholder 3"/>
          <p:cNvSpPr>
            <a:spLocks noGrp="1"/>
          </p:cNvSpPr>
          <p:nvPr>
            <p:ph type="sldNum" sz="quarter" idx="10"/>
          </p:nvPr>
        </p:nvSpPr>
        <p:spPr/>
        <p:txBody>
          <a:bodyPr/>
          <a:lstStyle/>
          <a:p>
            <a:fld id="{25E9E029-00C6-4403-8383-FE9C228589B8}" type="slidenum">
              <a:rPr lang="en-US" smtClean="0"/>
              <a:pPr/>
              <a:t>4</a:t>
            </a:fld>
            <a:endParaRPr lang="en-US"/>
          </a:p>
        </p:txBody>
      </p:sp>
    </p:spTree>
    <p:extLst>
      <p:ext uri="{BB962C8B-B14F-4D97-AF65-F5344CB8AC3E}">
        <p14:creationId xmlns:p14="http://schemas.microsoft.com/office/powerpoint/2010/main" val="1989619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will be explained further along</a:t>
            </a:r>
            <a:r>
              <a:rPr lang="en-US" baseline="0" dirty="0" smtClean="0"/>
              <a:t> in the lecture.</a:t>
            </a:r>
            <a:endParaRPr lang="en-US" dirty="0"/>
          </a:p>
        </p:txBody>
      </p:sp>
      <p:sp>
        <p:nvSpPr>
          <p:cNvPr id="4" name="Slide Number Placeholder 3"/>
          <p:cNvSpPr>
            <a:spLocks noGrp="1"/>
          </p:cNvSpPr>
          <p:nvPr>
            <p:ph type="sldNum" sz="quarter" idx="10"/>
          </p:nvPr>
        </p:nvSpPr>
        <p:spPr/>
        <p:txBody>
          <a:bodyPr/>
          <a:lstStyle/>
          <a:p>
            <a:fld id="{25E9E029-00C6-4403-8383-FE9C228589B8}" type="slidenum">
              <a:rPr lang="en-US" smtClean="0"/>
              <a:pPr/>
              <a:t>5</a:t>
            </a:fld>
            <a:endParaRPr lang="en-US"/>
          </a:p>
        </p:txBody>
      </p:sp>
    </p:spTree>
    <p:extLst>
      <p:ext uri="{BB962C8B-B14F-4D97-AF65-F5344CB8AC3E}">
        <p14:creationId xmlns:p14="http://schemas.microsoft.com/office/powerpoint/2010/main" val="26262478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Wingdings" charset="2"/>
              <a:buChar char="§"/>
            </a:pPr>
            <a:r>
              <a:rPr lang="en-US" dirty="0" smtClean="0">
                <a:latin typeface="Microsoft Sans Serif" pitchFamily="34" charset="0"/>
                <a:cs typeface="Microsoft Sans Serif" pitchFamily="34" charset="0"/>
              </a:rPr>
              <a:t>While data is often not copyrightable, derived data or compiled databases are</a:t>
            </a:r>
          </a:p>
          <a:p>
            <a:r>
              <a:rPr lang="en-US" dirty="0" smtClean="0">
                <a:latin typeface="Microsoft Sans Serif" pitchFamily="34" charset="0"/>
                <a:cs typeface="Microsoft Sans Serif" pitchFamily="34" charset="0"/>
              </a:rPr>
              <a:t>and can be licensed</a:t>
            </a:r>
          </a:p>
          <a:p>
            <a:endParaRPr lang="en-US" dirty="0" smtClean="0">
              <a:latin typeface="Microsoft Sans Serif" pitchFamily="34" charset="0"/>
              <a:cs typeface="Microsoft Sans Serif" pitchFamily="34" charset="0"/>
            </a:endParaRPr>
          </a:p>
          <a:p>
            <a:pPr marL="285750" indent="-285750">
              <a:buFont typeface="Wingdings" charset="2"/>
              <a:buChar char="§"/>
            </a:pPr>
            <a:r>
              <a:rPr lang="en-US" dirty="0" smtClean="0">
                <a:latin typeface="Microsoft Sans Serif" pitchFamily="34" charset="0"/>
                <a:cs typeface="Microsoft Sans Serif" pitchFamily="34" charset="0"/>
              </a:rPr>
              <a:t>Creative Commons licenses provide data creators options in which they can choose provisions for their data while enabling dissemination and reuse</a:t>
            </a:r>
          </a:p>
          <a:p>
            <a:pPr marL="285750" indent="-285750">
              <a:buFont typeface="Wingdings" charset="2"/>
              <a:buChar char="§"/>
            </a:pPr>
            <a:endParaRPr lang="en-US" dirty="0" smtClean="0">
              <a:latin typeface="Microsoft Sans Serif" pitchFamily="34" charset="0"/>
              <a:cs typeface="Microsoft Sans Serif" pitchFamily="34" charset="0"/>
            </a:endParaRPr>
          </a:p>
          <a:p>
            <a:pPr marL="285750" indent="-285750">
              <a:buFont typeface="Wingdings" charset="2"/>
              <a:buChar char="§"/>
            </a:pPr>
            <a:r>
              <a:rPr lang="en-US" dirty="0" smtClean="0">
                <a:latin typeface="Microsoft Sans Serif" pitchFamily="34" charset="0"/>
                <a:cs typeface="Microsoft Sans Serif" pitchFamily="34" charset="0"/>
              </a:rPr>
              <a:t>CC0 (Creative Commons Zero) license is often recommended for scientific data</a:t>
            </a:r>
          </a:p>
          <a:p>
            <a:pPr marL="285750" indent="-285750">
              <a:buFont typeface="Wingdings" charset="2"/>
              <a:buChar char="§"/>
            </a:pPr>
            <a:endParaRPr lang="en-US" dirty="0" smtClean="0">
              <a:latin typeface="Microsoft Sans Serif" pitchFamily="34" charset="0"/>
              <a:cs typeface="Microsoft Sans Serif" pitchFamily="34" charset="0"/>
            </a:endParaRPr>
          </a:p>
          <a:p>
            <a:pPr marL="285750" indent="-285750">
              <a:buFont typeface="Wingdings" charset="2"/>
              <a:buChar char="§"/>
            </a:pPr>
            <a:r>
              <a:rPr lang="en-US" dirty="0" smtClean="0">
                <a:latin typeface="Microsoft Sans Serif" pitchFamily="34" charset="0"/>
                <a:cs typeface="Microsoft Sans Serif" pitchFamily="34" charset="0"/>
              </a:rPr>
              <a:t>Is my data copyrightable? :  </a:t>
            </a:r>
            <a:r>
              <a:rPr lang="en-US" dirty="0" smtClean="0">
                <a:latin typeface="Microsoft Sans Serif" pitchFamily="34" charset="0"/>
                <a:cs typeface="Microsoft Sans Serif" pitchFamily="34" charset="0"/>
                <a:hlinkClick r:id="rId3"/>
              </a:rPr>
              <a:t>http://wiki.creativecommons.org/Before_Licensing</a:t>
            </a:r>
            <a:endParaRPr lang="en-US" dirty="0" smtClean="0">
              <a:latin typeface="Microsoft Sans Serif" pitchFamily="34" charset="0"/>
              <a:cs typeface="Microsoft Sans Serif" pitchFamily="34" charset="0"/>
            </a:endParaRPr>
          </a:p>
          <a:p>
            <a:pPr marL="285750" indent="-285750">
              <a:buFont typeface="Wingdings" charset="2"/>
              <a:buChar char="§"/>
            </a:pPr>
            <a:endParaRPr lang="en-US" dirty="0" smtClean="0">
              <a:latin typeface="Microsoft Sans Serif" pitchFamily="34" charset="0"/>
              <a:cs typeface="Microsoft Sans Serif" pitchFamily="34" charset="0"/>
            </a:endParaRPr>
          </a:p>
          <a:p>
            <a:pPr marL="285750" indent="-285750">
              <a:buFont typeface="Wingdings" charset="2"/>
              <a:buChar char="§"/>
            </a:pPr>
            <a:r>
              <a:rPr lang="en-US" dirty="0" smtClean="0">
                <a:latin typeface="Microsoft Sans Serif" pitchFamily="34" charset="0"/>
                <a:cs typeface="Microsoft Sans Serif" pitchFamily="34" charset="0"/>
              </a:rPr>
              <a:t>If you want to use someone else’s data—you need to know if it’s licensed, and what the terms of the license are</a:t>
            </a:r>
          </a:p>
          <a:p>
            <a:endParaRPr lang="en-US" dirty="0"/>
          </a:p>
        </p:txBody>
      </p:sp>
      <p:sp>
        <p:nvSpPr>
          <p:cNvPr id="4" name="Slide Number Placeholder 3"/>
          <p:cNvSpPr>
            <a:spLocks noGrp="1"/>
          </p:cNvSpPr>
          <p:nvPr>
            <p:ph type="sldNum" sz="quarter" idx="10"/>
          </p:nvPr>
        </p:nvSpPr>
        <p:spPr/>
        <p:txBody>
          <a:bodyPr/>
          <a:lstStyle/>
          <a:p>
            <a:fld id="{25E9E029-00C6-4403-8383-FE9C228589B8}" type="slidenum">
              <a:rPr lang="en-US" smtClean="0"/>
              <a:pPr/>
              <a:t>6</a:t>
            </a:fld>
            <a:endParaRPr lang="en-US"/>
          </a:p>
        </p:txBody>
      </p:sp>
    </p:spTree>
    <p:extLst>
      <p:ext uri="{BB962C8B-B14F-4D97-AF65-F5344CB8AC3E}">
        <p14:creationId xmlns:p14="http://schemas.microsoft.com/office/powerpoint/2010/main" val="23388624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Credit: Creative</a:t>
            </a:r>
            <a:r>
              <a:rPr lang="en-US" baseline="0" dirty="0" smtClean="0"/>
              <a:t> Commons</a:t>
            </a:r>
            <a:endParaRPr lang="en-US" dirty="0"/>
          </a:p>
        </p:txBody>
      </p:sp>
      <p:sp>
        <p:nvSpPr>
          <p:cNvPr id="4" name="Slide Number Placeholder 3"/>
          <p:cNvSpPr>
            <a:spLocks noGrp="1"/>
          </p:cNvSpPr>
          <p:nvPr>
            <p:ph type="sldNum" sz="quarter" idx="10"/>
          </p:nvPr>
        </p:nvSpPr>
        <p:spPr/>
        <p:txBody>
          <a:bodyPr/>
          <a:lstStyle/>
          <a:p>
            <a:fld id="{25E9E029-00C6-4403-8383-FE9C228589B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5E9E029-00C6-4403-8383-FE9C228589B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aseline="0" dirty="0" smtClean="0"/>
              <a:t>This should not be construed as legal advice. Please seek legal counsel for specific legal advice on intellectual property; What do we mean when we say “data are ineligible for copyright?” </a:t>
            </a:r>
            <a:r>
              <a:rPr lang="en-US" dirty="0"/>
              <a:t>Copyright does not protect facts, data, or ideas though it does protect databases</a:t>
            </a:r>
            <a:r>
              <a:rPr lang="en-US" dirty="0" smtClean="0"/>
              <a:t>”; however, trademark, patent, licensing may be applicable.  NB</a:t>
            </a:r>
            <a:r>
              <a:rPr lang="en-US" baseline="0" dirty="0" smtClean="0"/>
              <a:t> in some countries data are copyrightable and be sure to check the relevant laws and jurisdiction.</a:t>
            </a:r>
            <a:endParaRPr lang="en-US" dirty="0" smtClean="0"/>
          </a:p>
          <a:p>
            <a:endParaRPr lang="en-US" dirty="0"/>
          </a:p>
        </p:txBody>
      </p:sp>
      <p:sp>
        <p:nvSpPr>
          <p:cNvPr id="4" name="Slide Number Placeholder 3"/>
          <p:cNvSpPr>
            <a:spLocks noGrp="1"/>
          </p:cNvSpPr>
          <p:nvPr>
            <p:ph type="sldNum" sz="quarter" idx="10"/>
          </p:nvPr>
        </p:nvSpPr>
        <p:spPr/>
        <p:txBody>
          <a:bodyPr/>
          <a:lstStyle/>
          <a:p>
            <a:fld id="{25E9E029-00C6-4403-8383-FE9C228589B8}" type="slidenum">
              <a:rPr lang="en-US" smtClean="0"/>
              <a:pPr/>
              <a:t>9</a:t>
            </a:fld>
            <a:endParaRPr lang="en-US"/>
          </a:p>
        </p:txBody>
      </p:sp>
    </p:spTree>
    <p:extLst>
      <p:ext uri="{BB962C8B-B14F-4D97-AF65-F5344CB8AC3E}">
        <p14:creationId xmlns:p14="http://schemas.microsoft.com/office/powerpoint/2010/main" val="1971359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60FF04-5439-4F2D-99E2-4BE97350CE1D}" type="datetime1">
              <a:rPr lang="en-US" smtClean="0"/>
              <a:pPr/>
              <a:t>1/24/2014</a:t>
            </a:fld>
            <a:endParaRPr lang="en-US"/>
          </a:p>
        </p:txBody>
      </p:sp>
      <p:sp>
        <p:nvSpPr>
          <p:cNvPr id="5" name="Footer Placeholder 4"/>
          <p:cNvSpPr>
            <a:spLocks noGrp="1"/>
          </p:cNvSpPr>
          <p:nvPr>
            <p:ph type="ftr" sz="quarter" idx="11"/>
          </p:nvPr>
        </p:nvSpPr>
        <p:spPr/>
        <p:txBody>
          <a:bodyPr/>
          <a:lstStyle/>
          <a:p>
            <a:r>
              <a:rPr lang="en-US" smtClean="0"/>
              <a:t>Module 5: Legal &amp; Ethical Considerations</a:t>
            </a:r>
            <a:endParaRPr lang="en-US"/>
          </a:p>
        </p:txBody>
      </p:sp>
      <p:sp>
        <p:nvSpPr>
          <p:cNvPr id="6" name="Slide Number Placeholder 5"/>
          <p:cNvSpPr>
            <a:spLocks noGrp="1"/>
          </p:cNvSpPr>
          <p:nvPr>
            <p:ph type="sldNum" sz="quarter" idx="12"/>
          </p:nvPr>
        </p:nvSpPr>
        <p:spPr/>
        <p:txBody>
          <a:bodyPr/>
          <a:lstStyle/>
          <a:p>
            <a:fld id="{B6E90731-1C0F-425B-8394-F0A871A0D5CD}" type="slidenum">
              <a:rPr lang="en-US" smtClean="0"/>
              <a:pPr/>
              <a:t>‹#›</a:t>
            </a:fld>
            <a:endParaRPr lang="en-US"/>
          </a:p>
        </p:txBody>
      </p:sp>
    </p:spTree>
    <p:extLst>
      <p:ext uri="{BB962C8B-B14F-4D97-AF65-F5344CB8AC3E}">
        <p14:creationId xmlns:p14="http://schemas.microsoft.com/office/powerpoint/2010/main" val="1312337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0CD5B2-99A1-4846-98A1-E4B17F881072}" type="datetime1">
              <a:rPr lang="en-US" smtClean="0"/>
              <a:pPr/>
              <a:t>1/24/2014</a:t>
            </a:fld>
            <a:endParaRPr lang="en-US"/>
          </a:p>
        </p:txBody>
      </p:sp>
      <p:sp>
        <p:nvSpPr>
          <p:cNvPr id="5" name="Footer Placeholder 4"/>
          <p:cNvSpPr>
            <a:spLocks noGrp="1"/>
          </p:cNvSpPr>
          <p:nvPr>
            <p:ph type="ftr" sz="quarter" idx="11"/>
          </p:nvPr>
        </p:nvSpPr>
        <p:spPr/>
        <p:txBody>
          <a:bodyPr/>
          <a:lstStyle/>
          <a:p>
            <a:r>
              <a:rPr lang="en-US" smtClean="0"/>
              <a:t>Module 5: Legal &amp; Ethical Considerations</a:t>
            </a:r>
            <a:endParaRPr lang="en-US"/>
          </a:p>
        </p:txBody>
      </p:sp>
      <p:sp>
        <p:nvSpPr>
          <p:cNvPr id="6" name="Slide Number Placeholder 5"/>
          <p:cNvSpPr>
            <a:spLocks noGrp="1"/>
          </p:cNvSpPr>
          <p:nvPr>
            <p:ph type="sldNum" sz="quarter" idx="12"/>
          </p:nvPr>
        </p:nvSpPr>
        <p:spPr/>
        <p:txBody>
          <a:bodyPr/>
          <a:lstStyle/>
          <a:p>
            <a:fld id="{B6E90731-1C0F-425B-8394-F0A871A0D5CD}" type="slidenum">
              <a:rPr lang="en-US" smtClean="0"/>
              <a:pPr/>
              <a:t>‹#›</a:t>
            </a:fld>
            <a:endParaRPr lang="en-US"/>
          </a:p>
        </p:txBody>
      </p:sp>
    </p:spTree>
    <p:extLst>
      <p:ext uri="{BB962C8B-B14F-4D97-AF65-F5344CB8AC3E}">
        <p14:creationId xmlns:p14="http://schemas.microsoft.com/office/powerpoint/2010/main" val="836026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4AAF66-CBF4-4EB1-BF61-7F81A3A085BB}" type="datetime1">
              <a:rPr lang="en-US" smtClean="0"/>
              <a:pPr/>
              <a:t>1/24/2014</a:t>
            </a:fld>
            <a:endParaRPr lang="en-US"/>
          </a:p>
        </p:txBody>
      </p:sp>
      <p:sp>
        <p:nvSpPr>
          <p:cNvPr id="5" name="Footer Placeholder 4"/>
          <p:cNvSpPr>
            <a:spLocks noGrp="1"/>
          </p:cNvSpPr>
          <p:nvPr>
            <p:ph type="ftr" sz="quarter" idx="11"/>
          </p:nvPr>
        </p:nvSpPr>
        <p:spPr/>
        <p:txBody>
          <a:bodyPr/>
          <a:lstStyle/>
          <a:p>
            <a:r>
              <a:rPr lang="en-US" smtClean="0"/>
              <a:t>Module 5: Legal &amp; Ethical Considerations</a:t>
            </a:r>
            <a:endParaRPr lang="en-US"/>
          </a:p>
        </p:txBody>
      </p:sp>
      <p:sp>
        <p:nvSpPr>
          <p:cNvPr id="6" name="Slide Number Placeholder 5"/>
          <p:cNvSpPr>
            <a:spLocks noGrp="1"/>
          </p:cNvSpPr>
          <p:nvPr>
            <p:ph type="sldNum" sz="quarter" idx="12"/>
          </p:nvPr>
        </p:nvSpPr>
        <p:spPr/>
        <p:txBody>
          <a:bodyPr/>
          <a:lstStyle/>
          <a:p>
            <a:fld id="{B6E90731-1C0F-425B-8394-F0A871A0D5CD}" type="slidenum">
              <a:rPr lang="en-US" smtClean="0"/>
              <a:pPr/>
              <a:t>‹#›</a:t>
            </a:fld>
            <a:endParaRPr lang="en-US"/>
          </a:p>
        </p:txBody>
      </p:sp>
    </p:spTree>
    <p:extLst>
      <p:ext uri="{BB962C8B-B14F-4D97-AF65-F5344CB8AC3E}">
        <p14:creationId xmlns:p14="http://schemas.microsoft.com/office/powerpoint/2010/main" val="2101024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1A1B90-C09E-4014-A57E-8945C1E9D309}" type="datetime1">
              <a:rPr lang="en-US" smtClean="0"/>
              <a:pPr/>
              <a:t>1/24/2014</a:t>
            </a:fld>
            <a:endParaRPr lang="en-US"/>
          </a:p>
        </p:txBody>
      </p:sp>
      <p:sp>
        <p:nvSpPr>
          <p:cNvPr id="5" name="Footer Placeholder 4"/>
          <p:cNvSpPr>
            <a:spLocks noGrp="1"/>
          </p:cNvSpPr>
          <p:nvPr>
            <p:ph type="ftr" sz="quarter" idx="11"/>
          </p:nvPr>
        </p:nvSpPr>
        <p:spPr/>
        <p:txBody>
          <a:bodyPr/>
          <a:lstStyle/>
          <a:p>
            <a:r>
              <a:rPr lang="en-US" smtClean="0"/>
              <a:t>Module 5: Legal &amp; Ethical Considerations</a:t>
            </a:r>
            <a:endParaRPr lang="en-US"/>
          </a:p>
        </p:txBody>
      </p:sp>
      <p:sp>
        <p:nvSpPr>
          <p:cNvPr id="6" name="Slide Number Placeholder 5"/>
          <p:cNvSpPr>
            <a:spLocks noGrp="1"/>
          </p:cNvSpPr>
          <p:nvPr>
            <p:ph type="sldNum" sz="quarter" idx="12"/>
          </p:nvPr>
        </p:nvSpPr>
        <p:spPr/>
        <p:txBody>
          <a:bodyPr/>
          <a:lstStyle/>
          <a:p>
            <a:fld id="{B6E90731-1C0F-425B-8394-F0A871A0D5CD}" type="slidenum">
              <a:rPr lang="en-US" smtClean="0"/>
              <a:pPr/>
              <a:t>‹#›</a:t>
            </a:fld>
            <a:endParaRPr lang="en-US"/>
          </a:p>
        </p:txBody>
      </p:sp>
    </p:spTree>
    <p:extLst>
      <p:ext uri="{BB962C8B-B14F-4D97-AF65-F5344CB8AC3E}">
        <p14:creationId xmlns:p14="http://schemas.microsoft.com/office/powerpoint/2010/main" val="27192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7ABF62-5BBD-4314-8FC9-AAF2A4BC5459}" type="datetime1">
              <a:rPr lang="en-US" smtClean="0"/>
              <a:pPr/>
              <a:t>1/24/2014</a:t>
            </a:fld>
            <a:endParaRPr lang="en-US"/>
          </a:p>
        </p:txBody>
      </p:sp>
      <p:sp>
        <p:nvSpPr>
          <p:cNvPr id="5" name="Footer Placeholder 4"/>
          <p:cNvSpPr>
            <a:spLocks noGrp="1"/>
          </p:cNvSpPr>
          <p:nvPr>
            <p:ph type="ftr" sz="quarter" idx="11"/>
          </p:nvPr>
        </p:nvSpPr>
        <p:spPr/>
        <p:txBody>
          <a:bodyPr/>
          <a:lstStyle/>
          <a:p>
            <a:r>
              <a:rPr lang="en-US" smtClean="0"/>
              <a:t>Module 5: Legal &amp; Ethical Considerations</a:t>
            </a:r>
            <a:endParaRPr lang="en-US"/>
          </a:p>
        </p:txBody>
      </p:sp>
      <p:sp>
        <p:nvSpPr>
          <p:cNvPr id="6" name="Slide Number Placeholder 5"/>
          <p:cNvSpPr>
            <a:spLocks noGrp="1"/>
          </p:cNvSpPr>
          <p:nvPr>
            <p:ph type="sldNum" sz="quarter" idx="12"/>
          </p:nvPr>
        </p:nvSpPr>
        <p:spPr/>
        <p:txBody>
          <a:bodyPr/>
          <a:lstStyle/>
          <a:p>
            <a:fld id="{B6E90731-1C0F-425B-8394-F0A871A0D5CD}" type="slidenum">
              <a:rPr lang="en-US" smtClean="0"/>
              <a:pPr/>
              <a:t>‹#›</a:t>
            </a:fld>
            <a:endParaRPr lang="en-US"/>
          </a:p>
        </p:txBody>
      </p:sp>
    </p:spTree>
    <p:extLst>
      <p:ext uri="{BB962C8B-B14F-4D97-AF65-F5344CB8AC3E}">
        <p14:creationId xmlns:p14="http://schemas.microsoft.com/office/powerpoint/2010/main" val="2987298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016F94-66D6-4EE1-B2D6-55B2DDA2759F}" type="datetime1">
              <a:rPr lang="en-US" smtClean="0"/>
              <a:pPr/>
              <a:t>1/24/2014</a:t>
            </a:fld>
            <a:endParaRPr lang="en-US"/>
          </a:p>
        </p:txBody>
      </p:sp>
      <p:sp>
        <p:nvSpPr>
          <p:cNvPr id="6" name="Footer Placeholder 5"/>
          <p:cNvSpPr>
            <a:spLocks noGrp="1"/>
          </p:cNvSpPr>
          <p:nvPr>
            <p:ph type="ftr" sz="quarter" idx="11"/>
          </p:nvPr>
        </p:nvSpPr>
        <p:spPr/>
        <p:txBody>
          <a:bodyPr/>
          <a:lstStyle/>
          <a:p>
            <a:r>
              <a:rPr lang="en-US" smtClean="0"/>
              <a:t>Module 5: Legal &amp; Ethical Considerations</a:t>
            </a:r>
            <a:endParaRPr lang="en-US"/>
          </a:p>
        </p:txBody>
      </p:sp>
      <p:sp>
        <p:nvSpPr>
          <p:cNvPr id="7" name="Slide Number Placeholder 6"/>
          <p:cNvSpPr>
            <a:spLocks noGrp="1"/>
          </p:cNvSpPr>
          <p:nvPr>
            <p:ph type="sldNum" sz="quarter" idx="12"/>
          </p:nvPr>
        </p:nvSpPr>
        <p:spPr/>
        <p:txBody>
          <a:bodyPr/>
          <a:lstStyle/>
          <a:p>
            <a:fld id="{B6E90731-1C0F-425B-8394-F0A871A0D5CD}" type="slidenum">
              <a:rPr lang="en-US" smtClean="0"/>
              <a:pPr/>
              <a:t>‹#›</a:t>
            </a:fld>
            <a:endParaRPr lang="en-US"/>
          </a:p>
        </p:txBody>
      </p:sp>
    </p:spTree>
    <p:extLst>
      <p:ext uri="{BB962C8B-B14F-4D97-AF65-F5344CB8AC3E}">
        <p14:creationId xmlns:p14="http://schemas.microsoft.com/office/powerpoint/2010/main" val="3976854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57904D-741B-425C-A291-E6D871D6485B}" type="datetime1">
              <a:rPr lang="en-US" smtClean="0"/>
              <a:pPr/>
              <a:t>1/24/2014</a:t>
            </a:fld>
            <a:endParaRPr lang="en-US"/>
          </a:p>
        </p:txBody>
      </p:sp>
      <p:sp>
        <p:nvSpPr>
          <p:cNvPr id="8" name="Footer Placeholder 7"/>
          <p:cNvSpPr>
            <a:spLocks noGrp="1"/>
          </p:cNvSpPr>
          <p:nvPr>
            <p:ph type="ftr" sz="quarter" idx="11"/>
          </p:nvPr>
        </p:nvSpPr>
        <p:spPr/>
        <p:txBody>
          <a:bodyPr/>
          <a:lstStyle/>
          <a:p>
            <a:r>
              <a:rPr lang="en-US" smtClean="0"/>
              <a:t>Module 5: Legal &amp; Ethical Considerations</a:t>
            </a:r>
            <a:endParaRPr lang="en-US"/>
          </a:p>
        </p:txBody>
      </p:sp>
      <p:sp>
        <p:nvSpPr>
          <p:cNvPr id="9" name="Slide Number Placeholder 8"/>
          <p:cNvSpPr>
            <a:spLocks noGrp="1"/>
          </p:cNvSpPr>
          <p:nvPr>
            <p:ph type="sldNum" sz="quarter" idx="12"/>
          </p:nvPr>
        </p:nvSpPr>
        <p:spPr/>
        <p:txBody>
          <a:bodyPr/>
          <a:lstStyle/>
          <a:p>
            <a:fld id="{B6E90731-1C0F-425B-8394-F0A871A0D5CD}" type="slidenum">
              <a:rPr lang="en-US" smtClean="0"/>
              <a:pPr/>
              <a:t>‹#›</a:t>
            </a:fld>
            <a:endParaRPr lang="en-US"/>
          </a:p>
        </p:txBody>
      </p:sp>
    </p:spTree>
    <p:extLst>
      <p:ext uri="{BB962C8B-B14F-4D97-AF65-F5344CB8AC3E}">
        <p14:creationId xmlns:p14="http://schemas.microsoft.com/office/powerpoint/2010/main" val="79218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8D069F-84CD-4DB3-A7AA-4876696035BA}" type="datetime1">
              <a:rPr lang="en-US" smtClean="0"/>
              <a:pPr/>
              <a:t>1/24/2014</a:t>
            </a:fld>
            <a:endParaRPr lang="en-US"/>
          </a:p>
        </p:txBody>
      </p:sp>
      <p:sp>
        <p:nvSpPr>
          <p:cNvPr id="4" name="Footer Placeholder 3"/>
          <p:cNvSpPr>
            <a:spLocks noGrp="1"/>
          </p:cNvSpPr>
          <p:nvPr>
            <p:ph type="ftr" sz="quarter" idx="11"/>
          </p:nvPr>
        </p:nvSpPr>
        <p:spPr/>
        <p:txBody>
          <a:bodyPr/>
          <a:lstStyle/>
          <a:p>
            <a:r>
              <a:rPr lang="en-US" smtClean="0"/>
              <a:t>Module 5: Legal &amp; Ethical Considerations</a:t>
            </a:r>
            <a:endParaRPr lang="en-US"/>
          </a:p>
        </p:txBody>
      </p:sp>
      <p:sp>
        <p:nvSpPr>
          <p:cNvPr id="5" name="Slide Number Placeholder 4"/>
          <p:cNvSpPr>
            <a:spLocks noGrp="1"/>
          </p:cNvSpPr>
          <p:nvPr>
            <p:ph type="sldNum" sz="quarter" idx="12"/>
          </p:nvPr>
        </p:nvSpPr>
        <p:spPr/>
        <p:txBody>
          <a:bodyPr/>
          <a:lstStyle/>
          <a:p>
            <a:fld id="{B6E90731-1C0F-425B-8394-F0A871A0D5CD}" type="slidenum">
              <a:rPr lang="en-US" smtClean="0"/>
              <a:pPr/>
              <a:t>‹#›</a:t>
            </a:fld>
            <a:endParaRPr lang="en-US"/>
          </a:p>
        </p:txBody>
      </p:sp>
    </p:spTree>
    <p:extLst>
      <p:ext uri="{BB962C8B-B14F-4D97-AF65-F5344CB8AC3E}">
        <p14:creationId xmlns:p14="http://schemas.microsoft.com/office/powerpoint/2010/main" val="2565911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FFD9A2-ED85-4BB6-80F4-2638398CD929}" type="datetime1">
              <a:rPr lang="en-US" smtClean="0"/>
              <a:pPr/>
              <a:t>1/24/2014</a:t>
            </a:fld>
            <a:endParaRPr lang="en-US"/>
          </a:p>
        </p:txBody>
      </p:sp>
      <p:sp>
        <p:nvSpPr>
          <p:cNvPr id="3" name="Footer Placeholder 2"/>
          <p:cNvSpPr>
            <a:spLocks noGrp="1"/>
          </p:cNvSpPr>
          <p:nvPr>
            <p:ph type="ftr" sz="quarter" idx="11"/>
          </p:nvPr>
        </p:nvSpPr>
        <p:spPr/>
        <p:txBody>
          <a:bodyPr/>
          <a:lstStyle/>
          <a:p>
            <a:r>
              <a:rPr lang="en-US" smtClean="0"/>
              <a:t>Module 5: Legal &amp; Ethical Considerations</a:t>
            </a:r>
            <a:endParaRPr lang="en-US"/>
          </a:p>
        </p:txBody>
      </p:sp>
      <p:sp>
        <p:nvSpPr>
          <p:cNvPr id="4" name="Slide Number Placeholder 3"/>
          <p:cNvSpPr>
            <a:spLocks noGrp="1"/>
          </p:cNvSpPr>
          <p:nvPr>
            <p:ph type="sldNum" sz="quarter" idx="12"/>
          </p:nvPr>
        </p:nvSpPr>
        <p:spPr/>
        <p:txBody>
          <a:bodyPr/>
          <a:lstStyle/>
          <a:p>
            <a:fld id="{B6E90731-1C0F-425B-8394-F0A871A0D5CD}" type="slidenum">
              <a:rPr lang="en-US" smtClean="0"/>
              <a:pPr/>
              <a:t>‹#›</a:t>
            </a:fld>
            <a:endParaRPr lang="en-US"/>
          </a:p>
        </p:txBody>
      </p:sp>
    </p:spTree>
    <p:extLst>
      <p:ext uri="{BB962C8B-B14F-4D97-AF65-F5344CB8AC3E}">
        <p14:creationId xmlns:p14="http://schemas.microsoft.com/office/powerpoint/2010/main" val="1706708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F0B67E-7AF5-4491-93BB-6E470BF557A5}" type="datetime1">
              <a:rPr lang="en-US" smtClean="0"/>
              <a:pPr/>
              <a:t>1/24/2014</a:t>
            </a:fld>
            <a:endParaRPr lang="en-US"/>
          </a:p>
        </p:txBody>
      </p:sp>
      <p:sp>
        <p:nvSpPr>
          <p:cNvPr id="6" name="Footer Placeholder 5"/>
          <p:cNvSpPr>
            <a:spLocks noGrp="1"/>
          </p:cNvSpPr>
          <p:nvPr>
            <p:ph type="ftr" sz="quarter" idx="11"/>
          </p:nvPr>
        </p:nvSpPr>
        <p:spPr/>
        <p:txBody>
          <a:bodyPr/>
          <a:lstStyle/>
          <a:p>
            <a:r>
              <a:rPr lang="en-US" smtClean="0"/>
              <a:t>Module 5: Legal &amp; Ethical Considerations</a:t>
            </a:r>
            <a:endParaRPr lang="en-US"/>
          </a:p>
        </p:txBody>
      </p:sp>
      <p:sp>
        <p:nvSpPr>
          <p:cNvPr id="7" name="Slide Number Placeholder 6"/>
          <p:cNvSpPr>
            <a:spLocks noGrp="1"/>
          </p:cNvSpPr>
          <p:nvPr>
            <p:ph type="sldNum" sz="quarter" idx="12"/>
          </p:nvPr>
        </p:nvSpPr>
        <p:spPr/>
        <p:txBody>
          <a:bodyPr/>
          <a:lstStyle/>
          <a:p>
            <a:fld id="{B6E90731-1C0F-425B-8394-F0A871A0D5CD}" type="slidenum">
              <a:rPr lang="en-US" smtClean="0"/>
              <a:pPr/>
              <a:t>‹#›</a:t>
            </a:fld>
            <a:endParaRPr lang="en-US"/>
          </a:p>
        </p:txBody>
      </p:sp>
    </p:spTree>
    <p:extLst>
      <p:ext uri="{BB962C8B-B14F-4D97-AF65-F5344CB8AC3E}">
        <p14:creationId xmlns:p14="http://schemas.microsoft.com/office/powerpoint/2010/main" val="2044926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69F136-49D9-4B11-B501-C5684E2248F8}" type="datetime1">
              <a:rPr lang="en-US" smtClean="0"/>
              <a:pPr/>
              <a:t>1/24/2014</a:t>
            </a:fld>
            <a:endParaRPr lang="en-US"/>
          </a:p>
        </p:txBody>
      </p:sp>
      <p:sp>
        <p:nvSpPr>
          <p:cNvPr id="6" name="Footer Placeholder 5"/>
          <p:cNvSpPr>
            <a:spLocks noGrp="1"/>
          </p:cNvSpPr>
          <p:nvPr>
            <p:ph type="ftr" sz="quarter" idx="11"/>
          </p:nvPr>
        </p:nvSpPr>
        <p:spPr/>
        <p:txBody>
          <a:bodyPr/>
          <a:lstStyle/>
          <a:p>
            <a:r>
              <a:rPr lang="en-US" smtClean="0"/>
              <a:t>Module 5: Legal &amp; Ethical Considerations</a:t>
            </a:r>
            <a:endParaRPr lang="en-US"/>
          </a:p>
        </p:txBody>
      </p:sp>
      <p:sp>
        <p:nvSpPr>
          <p:cNvPr id="7" name="Slide Number Placeholder 6"/>
          <p:cNvSpPr>
            <a:spLocks noGrp="1"/>
          </p:cNvSpPr>
          <p:nvPr>
            <p:ph type="sldNum" sz="quarter" idx="12"/>
          </p:nvPr>
        </p:nvSpPr>
        <p:spPr/>
        <p:txBody>
          <a:bodyPr/>
          <a:lstStyle/>
          <a:p>
            <a:fld id="{B6E90731-1C0F-425B-8394-F0A871A0D5CD}" type="slidenum">
              <a:rPr lang="en-US" smtClean="0"/>
              <a:pPr/>
              <a:t>‹#›</a:t>
            </a:fld>
            <a:endParaRPr lang="en-US"/>
          </a:p>
        </p:txBody>
      </p:sp>
    </p:spTree>
    <p:extLst>
      <p:ext uri="{BB962C8B-B14F-4D97-AF65-F5344CB8AC3E}">
        <p14:creationId xmlns:p14="http://schemas.microsoft.com/office/powerpoint/2010/main" val="1387507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F1BA40-CE6E-4BF7-ABBE-A8A5158B9EFF}" type="datetime1">
              <a:rPr lang="en-US" smtClean="0"/>
              <a:pPr/>
              <a:t>1/24/2014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Module 5: Legal &amp; Ethical Considerations</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E90731-1C0F-425B-8394-F0A871A0D5CD}" type="slidenum">
              <a:rPr lang="en-US" smtClean="0"/>
              <a:pPr/>
              <a:t>‹#›</a:t>
            </a:fld>
            <a:endParaRPr lang="en-US"/>
          </a:p>
        </p:txBody>
      </p:sp>
    </p:spTree>
    <p:extLst>
      <p:ext uri="{BB962C8B-B14F-4D97-AF65-F5344CB8AC3E}">
        <p14:creationId xmlns:p14="http://schemas.microsoft.com/office/powerpoint/2010/main" val="1412478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nyu.edu/its/policies/datamgmt.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irb.ufl.edu/irb01/data.html" TargetMode="External"/><Relationship Id="rId5" Type="http://schemas.openxmlformats.org/officeDocument/2006/relationships/hyperlink" Target="http://creativecommons.org/licenses/" TargetMode="External"/><Relationship Id="rId4" Type="http://schemas.openxmlformats.org/officeDocument/2006/relationships/hyperlink" Target="http://www.datadryad.org/pages/faq"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latin typeface="Microsoft Sans Serif" pitchFamily="34" charset="0"/>
                <a:cs typeface="Microsoft Sans Serif" pitchFamily="34" charset="0"/>
              </a:rPr>
              <a:t>Slides Template for Module 5</a:t>
            </a:r>
            <a:br>
              <a:rPr lang="en-US" dirty="0" smtClean="0">
                <a:latin typeface="Microsoft Sans Serif" pitchFamily="34" charset="0"/>
                <a:cs typeface="Microsoft Sans Serif" pitchFamily="34" charset="0"/>
              </a:rPr>
            </a:br>
            <a:endParaRPr lang="en-US" dirty="0">
              <a:latin typeface="Microsoft Sans Serif" pitchFamily="34" charset="0"/>
              <a:cs typeface="Microsoft Sans Serif" pitchFamily="34" charset="0"/>
            </a:endParaRPr>
          </a:p>
        </p:txBody>
      </p:sp>
      <p:sp>
        <p:nvSpPr>
          <p:cNvPr id="3" name="Subtitle 2"/>
          <p:cNvSpPr>
            <a:spLocks noGrp="1"/>
          </p:cNvSpPr>
          <p:nvPr>
            <p:ph type="subTitle" idx="1"/>
          </p:nvPr>
        </p:nvSpPr>
        <p:spPr>
          <a:xfrm>
            <a:off x="762000" y="3505200"/>
            <a:ext cx="8153400" cy="2514600"/>
          </a:xfrm>
        </p:spPr>
        <p:txBody>
          <a:bodyPr/>
          <a:lstStyle/>
          <a:p>
            <a:r>
              <a:rPr lang="en-US" dirty="0" smtClean="0">
                <a:solidFill>
                  <a:schemeClr val="tx1"/>
                </a:solidFill>
                <a:latin typeface="Arial" pitchFamily="34" charset="0"/>
                <a:cs typeface="Arial" pitchFamily="34" charset="0"/>
              </a:rPr>
              <a:t>Legal and Ethical Considerations </a:t>
            </a:r>
          </a:p>
          <a:p>
            <a:r>
              <a:rPr lang="en-US" dirty="0" smtClean="0">
                <a:solidFill>
                  <a:schemeClr val="tx1"/>
                </a:solidFill>
                <a:latin typeface="Arial" pitchFamily="34" charset="0"/>
                <a:cs typeface="Arial" pitchFamily="34" charset="0"/>
              </a:rPr>
              <a:t>for Research Data</a:t>
            </a:r>
          </a:p>
        </p:txBody>
      </p:sp>
      <p:sp>
        <p:nvSpPr>
          <p:cNvPr id="4" name="Footer Placeholder 3"/>
          <p:cNvSpPr>
            <a:spLocks noGrp="1"/>
          </p:cNvSpPr>
          <p:nvPr>
            <p:ph type="ftr" sz="quarter" idx="11"/>
          </p:nvPr>
        </p:nvSpPr>
        <p:spPr>
          <a:xfrm>
            <a:off x="3124200" y="6019800"/>
            <a:ext cx="2895600" cy="701675"/>
          </a:xfrm>
        </p:spPr>
        <p:txBody>
          <a:bodyPr/>
          <a:lstStyle/>
          <a:p>
            <a:r>
              <a:rPr lang="en-US" dirty="0" smtClean="0">
                <a:solidFill>
                  <a:schemeClr val="tx1"/>
                </a:solidFill>
              </a:rPr>
              <a:t>CC BY-NC</a:t>
            </a:r>
            <a:endParaRPr lang="en-US" dirty="0">
              <a:solidFill>
                <a:schemeClr val="tx1"/>
              </a:solidFill>
            </a:endParaRPr>
          </a:p>
        </p:txBody>
      </p:sp>
    </p:spTree>
    <p:extLst>
      <p:ext uri="{BB962C8B-B14F-4D97-AF65-F5344CB8AC3E}">
        <p14:creationId xmlns:p14="http://schemas.microsoft.com/office/powerpoint/2010/main" val="2263971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icrosoft Sans Serif" pitchFamily="34" charset="0"/>
                <a:cs typeface="Microsoft Sans Serif" pitchFamily="34" charset="0"/>
              </a:rPr>
              <a:t>Ethical Considerations for Sharing</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lnSpcReduction="10000"/>
          </a:bodyPr>
          <a:lstStyle/>
          <a:p>
            <a:r>
              <a:rPr lang="en-US" dirty="0" smtClean="0">
                <a:latin typeface="Microsoft Sans Serif" pitchFamily="34" charset="0"/>
                <a:cs typeface="Microsoft Sans Serif" pitchFamily="34" charset="0"/>
              </a:rPr>
              <a:t>Has your IRB approved this (or given you a waiver)?</a:t>
            </a:r>
          </a:p>
          <a:p>
            <a:r>
              <a:rPr lang="en-US" dirty="0" smtClean="0">
                <a:latin typeface="Microsoft Sans Serif" pitchFamily="34" charset="0"/>
                <a:cs typeface="Microsoft Sans Serif" pitchFamily="34" charset="0"/>
              </a:rPr>
              <a:t>Has the appropriate consent from subject been obtained?</a:t>
            </a:r>
          </a:p>
          <a:p>
            <a:r>
              <a:rPr lang="en-US" dirty="0" smtClean="0">
                <a:latin typeface="Microsoft Sans Serif" pitchFamily="34" charset="0"/>
                <a:cs typeface="Microsoft Sans Serif" pitchFamily="34" charset="0"/>
              </a:rPr>
              <a:t>Has the data set had all personal identifiers removed?</a:t>
            </a:r>
          </a:p>
          <a:p>
            <a:r>
              <a:rPr lang="en-US" dirty="0" smtClean="0">
                <a:latin typeface="Microsoft Sans Serif" pitchFamily="34" charset="0"/>
                <a:cs typeface="Microsoft Sans Serif" pitchFamily="34" charset="0"/>
              </a:rPr>
              <a:t>Are you using someone else’s data?</a:t>
            </a:r>
          </a:p>
          <a:p>
            <a:pPr lvl="2" indent="-342900"/>
            <a:r>
              <a:rPr lang="en-US" dirty="0" smtClean="0">
                <a:latin typeface="Microsoft Sans Serif" pitchFamily="34" charset="0"/>
                <a:cs typeface="Microsoft Sans Serif" pitchFamily="34" charset="0"/>
              </a:rPr>
              <a:t>Have you obtained appropriate permissions?</a:t>
            </a:r>
          </a:p>
          <a:p>
            <a:pPr lvl="2" indent="-342900"/>
            <a:r>
              <a:rPr lang="en-US" dirty="0" smtClean="0">
                <a:latin typeface="Microsoft Sans Serif" pitchFamily="34" charset="0"/>
                <a:cs typeface="Microsoft Sans Serif" pitchFamily="34" charset="0"/>
              </a:rPr>
              <a:t>Are you responsibly using and citing others’ data?</a:t>
            </a:r>
          </a:p>
          <a:p>
            <a:pPr marL="0" indent="0">
              <a:buNone/>
            </a:pPr>
            <a:endParaRPr lang="en-US" dirty="0" smtClean="0"/>
          </a:p>
          <a:p>
            <a:pPr marL="0" indent="0">
              <a:buNone/>
            </a:pPr>
            <a:endParaRPr lang="en-US" dirty="0"/>
          </a:p>
        </p:txBody>
      </p:sp>
      <p:sp>
        <p:nvSpPr>
          <p:cNvPr id="4" name="Footer Placeholder 3"/>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3420800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Works Cited</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a:xfrm>
            <a:off x="152400" y="1752600"/>
            <a:ext cx="8915400" cy="4373563"/>
          </a:xfrm>
        </p:spPr>
        <p:txBody>
          <a:bodyPr>
            <a:normAutofit fontScale="85000" lnSpcReduction="20000"/>
          </a:bodyPr>
          <a:lstStyle/>
          <a:p>
            <a:pPr marL="0" indent="0">
              <a:buNone/>
            </a:pPr>
            <a:r>
              <a:rPr lang="en-US" dirty="0" smtClean="0">
                <a:latin typeface="Microsoft Sans Serif" pitchFamily="34" charset="0"/>
                <a:cs typeface="Microsoft Sans Serif" pitchFamily="34" charset="0"/>
              </a:rPr>
              <a:t>New York University, Data </a:t>
            </a:r>
            <a:r>
              <a:rPr lang="en-US" dirty="0">
                <a:latin typeface="Microsoft Sans Serif" pitchFamily="34" charset="0"/>
                <a:cs typeface="Microsoft Sans Serif" pitchFamily="34" charset="0"/>
              </a:rPr>
              <a:t>Management </a:t>
            </a:r>
            <a:r>
              <a:rPr lang="en-US" dirty="0" smtClean="0">
                <a:latin typeface="Microsoft Sans Serif" pitchFamily="34" charset="0"/>
                <a:cs typeface="Microsoft Sans Serif" pitchFamily="34" charset="0"/>
              </a:rPr>
              <a:t>Policy </a:t>
            </a:r>
            <a:r>
              <a:rPr lang="en-US" dirty="0">
                <a:latin typeface="Microsoft Sans Serif" pitchFamily="34" charset="0"/>
                <a:cs typeface="Microsoft Sans Serif" pitchFamily="34" charset="0"/>
                <a:hlinkClick r:id="rId3"/>
              </a:rPr>
              <a:t>http://</a:t>
            </a:r>
            <a:r>
              <a:rPr lang="en-US" dirty="0" smtClean="0">
                <a:latin typeface="Microsoft Sans Serif" pitchFamily="34" charset="0"/>
                <a:cs typeface="Microsoft Sans Serif" pitchFamily="34" charset="0"/>
                <a:hlinkClick r:id="rId3"/>
              </a:rPr>
              <a:t>www.nyu.edu/its/policies/datamgmt.html</a:t>
            </a:r>
            <a:endParaRPr lang="en-US" dirty="0">
              <a:latin typeface="Microsoft Sans Serif" pitchFamily="34" charset="0"/>
              <a:cs typeface="Microsoft Sans Serif" pitchFamily="34" charset="0"/>
            </a:endParaRPr>
          </a:p>
          <a:p>
            <a:pPr marL="0" indent="0">
              <a:buNone/>
            </a:pPr>
            <a:endParaRPr lang="en-US" dirty="0" smtClean="0">
              <a:latin typeface="Microsoft Sans Serif" pitchFamily="34" charset="0"/>
              <a:cs typeface="Microsoft Sans Serif" pitchFamily="34" charset="0"/>
            </a:endParaRPr>
          </a:p>
          <a:p>
            <a:pPr marL="0" indent="0">
              <a:buNone/>
            </a:pPr>
            <a:r>
              <a:rPr lang="en-US" dirty="0" smtClean="0">
                <a:latin typeface="Microsoft Sans Serif" pitchFamily="34" charset="0"/>
                <a:cs typeface="Microsoft Sans Serif" pitchFamily="34" charset="0"/>
              </a:rPr>
              <a:t>Dryad, How </a:t>
            </a:r>
            <a:r>
              <a:rPr lang="en-US" dirty="0">
                <a:latin typeface="Microsoft Sans Serif" pitchFamily="34" charset="0"/>
                <a:cs typeface="Microsoft Sans Serif" pitchFamily="34" charset="0"/>
              </a:rPr>
              <a:t>do I </a:t>
            </a:r>
            <a:r>
              <a:rPr lang="en-US" dirty="0" smtClean="0">
                <a:latin typeface="Microsoft Sans Serif" pitchFamily="34" charset="0"/>
                <a:cs typeface="Microsoft Sans Serif" pitchFamily="34" charset="0"/>
              </a:rPr>
              <a:t>Cite </a:t>
            </a:r>
            <a:r>
              <a:rPr lang="en-US" dirty="0">
                <a:latin typeface="Microsoft Sans Serif" pitchFamily="34" charset="0"/>
                <a:cs typeface="Microsoft Sans Serif" pitchFamily="34" charset="0"/>
              </a:rPr>
              <a:t>the </a:t>
            </a:r>
            <a:r>
              <a:rPr lang="en-US" dirty="0" smtClean="0">
                <a:latin typeface="Microsoft Sans Serif" pitchFamily="34" charset="0"/>
                <a:cs typeface="Microsoft Sans Serif" pitchFamily="34" charset="0"/>
              </a:rPr>
              <a:t>Data </a:t>
            </a:r>
            <a:r>
              <a:rPr lang="en-US" dirty="0">
                <a:latin typeface="Microsoft Sans Serif" pitchFamily="34" charset="0"/>
                <a:cs typeface="Microsoft Sans Serif" pitchFamily="34" charset="0"/>
              </a:rPr>
              <a:t>in my </a:t>
            </a:r>
            <a:r>
              <a:rPr lang="en-US" dirty="0" smtClean="0">
                <a:latin typeface="Microsoft Sans Serif" pitchFamily="34" charset="0"/>
                <a:cs typeface="Microsoft Sans Serif" pitchFamily="34" charset="0"/>
              </a:rPr>
              <a:t>Manuscript?</a:t>
            </a:r>
            <a:r>
              <a:rPr lang="en-US" dirty="0">
                <a:latin typeface="Microsoft Sans Serif" pitchFamily="34" charset="0"/>
                <a:cs typeface="Microsoft Sans Serif" pitchFamily="34" charset="0"/>
                <a:hlinkClick r:id="rId4"/>
              </a:rPr>
              <a:t> http://www.datadryad.org/pages/faq#using</a:t>
            </a:r>
            <a:endParaRPr lang="en-US" dirty="0" smtClean="0">
              <a:latin typeface="Microsoft Sans Serif" pitchFamily="34" charset="0"/>
              <a:cs typeface="Microsoft Sans Serif" pitchFamily="34" charset="0"/>
            </a:endParaRPr>
          </a:p>
          <a:p>
            <a:pPr marL="0" indent="0">
              <a:buNone/>
            </a:pPr>
            <a:endParaRPr lang="en-US" dirty="0">
              <a:latin typeface="Microsoft Sans Serif" pitchFamily="34" charset="0"/>
              <a:cs typeface="Microsoft Sans Serif" pitchFamily="34" charset="0"/>
            </a:endParaRPr>
          </a:p>
          <a:p>
            <a:pPr marL="0" indent="0">
              <a:buNone/>
            </a:pPr>
            <a:r>
              <a:rPr lang="en-US" dirty="0" smtClean="0">
                <a:latin typeface="Microsoft Sans Serif" pitchFamily="34" charset="0"/>
                <a:cs typeface="Microsoft Sans Serif" pitchFamily="34" charset="0"/>
              </a:rPr>
              <a:t>Creative Commons, Licenses </a:t>
            </a:r>
            <a:r>
              <a:rPr lang="en-US" dirty="0">
                <a:latin typeface="Microsoft Sans Serif" pitchFamily="34" charset="0"/>
                <a:cs typeface="Microsoft Sans Serif" pitchFamily="34" charset="0"/>
                <a:hlinkClick r:id="rId5"/>
              </a:rPr>
              <a:t>http://creativecommons.org/licenses</a:t>
            </a:r>
            <a:r>
              <a:rPr lang="en-US" dirty="0" smtClean="0">
                <a:latin typeface="Microsoft Sans Serif" pitchFamily="34" charset="0"/>
                <a:cs typeface="Microsoft Sans Serif" pitchFamily="34" charset="0"/>
                <a:hlinkClick r:id="rId5"/>
              </a:rPr>
              <a:t>/</a:t>
            </a:r>
            <a:endParaRPr lang="en-US" dirty="0" smtClean="0">
              <a:latin typeface="Microsoft Sans Serif" pitchFamily="34" charset="0"/>
              <a:cs typeface="Microsoft Sans Serif" pitchFamily="34" charset="0"/>
            </a:endParaRPr>
          </a:p>
          <a:p>
            <a:pPr marL="0" indent="0">
              <a:buNone/>
            </a:pPr>
            <a:endParaRPr lang="en-US" dirty="0" smtClean="0">
              <a:latin typeface="Microsoft Sans Serif" pitchFamily="34" charset="0"/>
              <a:cs typeface="Microsoft Sans Serif" pitchFamily="34" charset="0"/>
            </a:endParaRPr>
          </a:p>
          <a:p>
            <a:pPr marL="0" indent="0">
              <a:buNone/>
            </a:pPr>
            <a:r>
              <a:rPr lang="en-US" dirty="0" smtClean="0">
                <a:latin typeface="Microsoft Sans Serif" pitchFamily="34" charset="0"/>
                <a:cs typeface="Microsoft Sans Serif" pitchFamily="34" charset="0"/>
              </a:rPr>
              <a:t>Investigator </a:t>
            </a:r>
            <a:r>
              <a:rPr lang="en-US" dirty="0">
                <a:latin typeface="Microsoft Sans Serif" pitchFamily="34" charset="0"/>
                <a:cs typeface="Microsoft Sans Serif" pitchFamily="34" charset="0"/>
              </a:rPr>
              <a:t>Requirements for Retaining Research Data</a:t>
            </a:r>
          </a:p>
          <a:p>
            <a:pPr marL="0" indent="0">
              <a:buNone/>
            </a:pPr>
            <a:r>
              <a:rPr lang="en-US" dirty="0">
                <a:latin typeface="Microsoft Sans Serif" pitchFamily="34" charset="0"/>
                <a:cs typeface="Microsoft Sans Serif" pitchFamily="34" charset="0"/>
                <a:hlinkClick r:id="rId6"/>
              </a:rPr>
              <a:t>http://irb.ufl.edu/irb01/data.html</a:t>
            </a:r>
            <a:endParaRPr lang="en-US" dirty="0" smtClean="0">
              <a:latin typeface="Microsoft Sans Serif" pitchFamily="34" charset="0"/>
              <a:cs typeface="Microsoft Sans Serif" pitchFamily="34" charset="0"/>
            </a:endParaRPr>
          </a:p>
          <a:p>
            <a:endParaRPr lang="en-US" dirty="0"/>
          </a:p>
          <a:p>
            <a:endParaRPr lang="en-US" dirty="0"/>
          </a:p>
        </p:txBody>
      </p:sp>
      <p:sp>
        <p:nvSpPr>
          <p:cNvPr id="4" name="Footer Placeholder 3"/>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3090350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Learning Objectives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a:xfrm>
            <a:off x="457200" y="1219200"/>
            <a:ext cx="8229600" cy="5638800"/>
          </a:xfrm>
        </p:spPr>
        <p:txBody>
          <a:bodyPr>
            <a:normAutofit fontScale="85000" lnSpcReduction="20000"/>
          </a:bodyPr>
          <a:lstStyle/>
          <a:p>
            <a:pPr marL="0" indent="0">
              <a:buNone/>
            </a:pPr>
            <a:r>
              <a:rPr lang="en-US" dirty="0" smtClean="0">
                <a:latin typeface="Microsoft Sans Serif" pitchFamily="34" charset="0"/>
                <a:cs typeface="Microsoft Sans Serif" pitchFamily="34" charset="0"/>
              </a:rPr>
              <a:t>1. Explain </a:t>
            </a:r>
            <a:r>
              <a:rPr lang="en-US" dirty="0">
                <a:latin typeface="Microsoft Sans Serif" pitchFamily="34" charset="0"/>
                <a:cs typeface="Microsoft Sans Serif" pitchFamily="34" charset="0"/>
              </a:rPr>
              <a:t>ownership considerations related to data </a:t>
            </a:r>
            <a:r>
              <a:rPr lang="en-US" dirty="0" smtClean="0">
                <a:latin typeface="Microsoft Sans Serif" pitchFamily="34" charset="0"/>
                <a:cs typeface="Microsoft Sans Serif" pitchFamily="34" charset="0"/>
              </a:rPr>
              <a:t>sharing</a:t>
            </a:r>
          </a:p>
          <a:p>
            <a:pPr marL="0" indent="0">
              <a:buNone/>
            </a:pPr>
            <a:endParaRPr lang="en-US" dirty="0">
              <a:latin typeface="Microsoft Sans Serif" pitchFamily="34" charset="0"/>
              <a:cs typeface="Microsoft Sans Serif" pitchFamily="34" charset="0"/>
            </a:endParaRPr>
          </a:p>
          <a:p>
            <a:pPr marL="0" indent="0">
              <a:buNone/>
            </a:pPr>
            <a:r>
              <a:rPr lang="en-US" dirty="0" smtClean="0">
                <a:latin typeface="Microsoft Sans Serif" pitchFamily="34" charset="0"/>
                <a:cs typeface="Microsoft Sans Serif" pitchFamily="34" charset="0"/>
              </a:rPr>
              <a:t>2. Explain </a:t>
            </a:r>
            <a:r>
              <a:rPr lang="en-US" dirty="0">
                <a:latin typeface="Microsoft Sans Serif" pitchFamily="34" charset="0"/>
                <a:cs typeface="Microsoft Sans Serif" pitchFamily="34" charset="0"/>
              </a:rPr>
              <a:t>and evaluate potential legal issues connected to your </a:t>
            </a:r>
            <a:r>
              <a:rPr lang="en-US" dirty="0" smtClean="0">
                <a:latin typeface="Microsoft Sans Serif" pitchFamily="34" charset="0"/>
                <a:cs typeface="Microsoft Sans Serif" pitchFamily="34" charset="0"/>
              </a:rPr>
              <a:t>data</a:t>
            </a:r>
          </a:p>
          <a:p>
            <a:pPr marL="0" indent="0">
              <a:buNone/>
            </a:pPr>
            <a:endParaRPr lang="en-US" dirty="0" smtClean="0">
              <a:latin typeface="Microsoft Sans Serif" pitchFamily="34" charset="0"/>
              <a:cs typeface="Microsoft Sans Serif" pitchFamily="34" charset="0"/>
            </a:endParaRPr>
          </a:p>
          <a:p>
            <a:pPr marL="0" indent="0">
              <a:buNone/>
            </a:pPr>
            <a:r>
              <a:rPr lang="en-US" dirty="0" smtClean="0">
                <a:latin typeface="Microsoft Sans Serif" pitchFamily="34" charset="0"/>
                <a:cs typeface="Microsoft Sans Serif" pitchFamily="34" charset="0"/>
              </a:rPr>
              <a:t>3. Explain </a:t>
            </a:r>
            <a:r>
              <a:rPr lang="en-US" dirty="0">
                <a:latin typeface="Microsoft Sans Serif" pitchFamily="34" charset="0"/>
                <a:cs typeface="Microsoft Sans Serif" pitchFamily="34" charset="0"/>
              </a:rPr>
              <a:t>ethical and legal considerations related to data sharing and retention </a:t>
            </a:r>
          </a:p>
          <a:p>
            <a:pPr marL="0" indent="0">
              <a:buNone/>
            </a:pPr>
            <a:endParaRPr lang="en-US" dirty="0">
              <a:latin typeface="Microsoft Sans Serif" pitchFamily="34" charset="0"/>
              <a:cs typeface="Microsoft Sans Serif" pitchFamily="34" charset="0"/>
            </a:endParaRPr>
          </a:p>
          <a:p>
            <a:pPr marL="0" indent="0">
              <a:buNone/>
            </a:pPr>
            <a:r>
              <a:rPr lang="en-US" dirty="0" smtClean="0">
                <a:latin typeface="Microsoft Sans Serif" pitchFamily="34" charset="0"/>
                <a:cs typeface="Microsoft Sans Serif" pitchFamily="34" charset="0"/>
              </a:rPr>
              <a:t>5. Recognize </a:t>
            </a:r>
            <a:r>
              <a:rPr lang="en-US" dirty="0">
                <a:latin typeface="Microsoft Sans Serif" pitchFamily="34" charset="0"/>
                <a:cs typeface="Microsoft Sans Serif" pitchFamily="34" charset="0"/>
              </a:rPr>
              <a:t>the importance of privacy with some forms of research data </a:t>
            </a:r>
          </a:p>
          <a:p>
            <a:pPr marL="0" indent="0">
              <a:buNone/>
            </a:pPr>
            <a:endParaRPr lang="en-US" dirty="0">
              <a:latin typeface="Microsoft Sans Serif" pitchFamily="34" charset="0"/>
              <a:cs typeface="Microsoft Sans Serif" pitchFamily="34" charset="0"/>
            </a:endParaRPr>
          </a:p>
          <a:p>
            <a:pPr marL="0" indent="0">
              <a:buNone/>
            </a:pPr>
            <a:r>
              <a:rPr lang="en-US" dirty="0" smtClean="0">
                <a:latin typeface="Microsoft Sans Serif" pitchFamily="34" charset="0"/>
                <a:cs typeface="Microsoft Sans Serif" pitchFamily="34" charset="0"/>
              </a:rPr>
              <a:t>6. Understand </a:t>
            </a:r>
            <a:r>
              <a:rPr lang="en-US" dirty="0">
                <a:latin typeface="Microsoft Sans Serif" pitchFamily="34" charset="0"/>
                <a:cs typeface="Microsoft Sans Serif" pitchFamily="34" charset="0"/>
              </a:rPr>
              <a:t>the importance of removing key personal identifiers to facilitate </a:t>
            </a:r>
            <a:r>
              <a:rPr lang="en-US" dirty="0" smtClean="0">
                <a:latin typeface="Microsoft Sans Serif" pitchFamily="34" charset="0"/>
                <a:cs typeface="Microsoft Sans Serif" pitchFamily="34" charset="0"/>
              </a:rPr>
              <a:t>confidentiality</a:t>
            </a:r>
          </a:p>
          <a:p>
            <a:pPr marL="0" indent="0">
              <a:buNone/>
            </a:pPr>
            <a:endParaRPr lang="en-US" dirty="0">
              <a:latin typeface="Microsoft Sans Serif" pitchFamily="34" charset="0"/>
              <a:cs typeface="Microsoft Sans Serif" pitchFamily="34" charset="0"/>
            </a:endParaRPr>
          </a:p>
          <a:p>
            <a:pPr marL="0" indent="0">
              <a:buNone/>
            </a:pPr>
            <a:endParaRPr lang="en-US" dirty="0">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2983760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Who Owns Data?</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latin typeface="Microsoft Sans Serif" pitchFamily="34" charset="0"/>
                <a:cs typeface="Microsoft Sans Serif" pitchFamily="34" charset="0"/>
              </a:rPr>
              <a:t>It depends…</a:t>
            </a:r>
          </a:p>
          <a:p>
            <a:pPr marL="0" indent="0">
              <a:buNone/>
            </a:pPr>
            <a:endParaRPr lang="en-US" dirty="0" smtClean="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Who is funding your research?</a:t>
            </a:r>
          </a:p>
          <a:p>
            <a:pPr marL="0" indent="0">
              <a:buNone/>
            </a:pPr>
            <a:endParaRPr lang="en-US" dirty="0" smtClean="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What is your institution’s data ownership policy?</a:t>
            </a:r>
          </a:p>
          <a:p>
            <a:pPr marL="0" indent="0">
              <a:buNone/>
            </a:pPr>
            <a:endParaRPr lang="en-US" dirty="0" smtClean="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Are you working under a grant or contract?</a:t>
            </a:r>
          </a:p>
          <a:p>
            <a:pPr marL="0" indent="0">
              <a:buNone/>
            </a:pPr>
            <a:endParaRPr lang="en-US" dirty="0" smtClean="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Are you the PI or student working under a PI in a lab? </a:t>
            </a:r>
            <a:endParaRPr lang="en-US" dirty="0">
              <a:latin typeface="Microsoft Sans Serif" pitchFamily="34" charset="0"/>
              <a:cs typeface="Microsoft Sans Serif" pitchFamily="34" charset="0"/>
            </a:endParaRPr>
          </a:p>
        </p:txBody>
      </p:sp>
      <p:sp>
        <p:nvSpPr>
          <p:cNvPr id="4" name="Footer Placeholder 3"/>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259600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icrosoft Sans Serif" pitchFamily="34" charset="0"/>
                <a:cs typeface="Microsoft Sans Serif" pitchFamily="34" charset="0"/>
              </a:rPr>
              <a:t>Example Institutional Data Policy</a:t>
            </a:r>
            <a:endParaRPr lang="en-US" dirty="0">
              <a:latin typeface="Microsoft Sans Serif" pitchFamily="34" charset="0"/>
              <a:cs typeface="Microsoft Sans Serif" pitchFamily="34" charset="0"/>
            </a:endParaRP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680494" y="1600200"/>
            <a:ext cx="7783012" cy="4419600"/>
          </a:xfrm>
        </p:spPr>
      </p:pic>
      <p:sp>
        <p:nvSpPr>
          <p:cNvPr id="3" name="Footer Placeholder 2"/>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110297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icrosoft Sans Serif" pitchFamily="34" charset="0"/>
                <a:cs typeface="Microsoft Sans Serif" pitchFamily="34" charset="0"/>
              </a:rPr>
              <a:t>Legal Concerns Related to Data</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Microsoft Sans Serif" pitchFamily="34" charset="0"/>
                <a:cs typeface="Microsoft Sans Serif" pitchFamily="34" charset="0"/>
              </a:rPr>
              <a:t>Intellectual property rights</a:t>
            </a:r>
          </a:p>
          <a:p>
            <a:r>
              <a:rPr lang="en-US" dirty="0" smtClean="0">
                <a:latin typeface="Microsoft Sans Serif" pitchFamily="34" charset="0"/>
                <a:cs typeface="Microsoft Sans Serif" pitchFamily="34" charset="0"/>
              </a:rPr>
              <a:t>Copyright</a:t>
            </a:r>
          </a:p>
          <a:p>
            <a:r>
              <a:rPr lang="en-US" dirty="0" smtClean="0">
                <a:latin typeface="Microsoft Sans Serif" pitchFamily="34" charset="0"/>
                <a:cs typeface="Microsoft Sans Serif" pitchFamily="34" charset="0"/>
              </a:rPr>
              <a:t>Patents</a:t>
            </a:r>
          </a:p>
          <a:p>
            <a:r>
              <a:rPr lang="en-US" dirty="0" smtClean="0">
                <a:latin typeface="Microsoft Sans Serif" pitchFamily="34" charset="0"/>
                <a:cs typeface="Microsoft Sans Serif" pitchFamily="34" charset="0"/>
              </a:rPr>
              <a:t>Trade secrets</a:t>
            </a:r>
          </a:p>
          <a:p>
            <a:r>
              <a:rPr lang="en-US" dirty="0" smtClean="0">
                <a:latin typeface="Microsoft Sans Serif" pitchFamily="34" charset="0"/>
                <a:cs typeface="Microsoft Sans Serif" pitchFamily="34" charset="0"/>
              </a:rPr>
              <a:t>Licensing</a:t>
            </a:r>
          </a:p>
          <a:p>
            <a:pPr lvl="2"/>
            <a:r>
              <a:rPr lang="en-US" dirty="0" smtClean="0">
                <a:latin typeface="Microsoft Sans Serif" pitchFamily="34" charset="0"/>
                <a:cs typeface="Microsoft Sans Serif" pitchFamily="34" charset="0"/>
              </a:rPr>
              <a:t>Creative Commons</a:t>
            </a:r>
          </a:p>
          <a:p>
            <a:r>
              <a:rPr lang="en-US" dirty="0" smtClean="0">
                <a:latin typeface="Microsoft Sans Serif" pitchFamily="34" charset="0"/>
                <a:cs typeface="Microsoft Sans Serif" pitchFamily="34" charset="0"/>
              </a:rPr>
              <a:t>Monetary charges for data usage</a:t>
            </a:r>
          </a:p>
          <a:p>
            <a:r>
              <a:rPr lang="en-US" dirty="0" smtClean="0">
                <a:latin typeface="Microsoft Sans Serif" pitchFamily="34" charset="0"/>
                <a:cs typeface="Microsoft Sans Serif" pitchFamily="34" charset="0"/>
              </a:rPr>
              <a:t>Open source versus proprietary software</a:t>
            </a:r>
          </a:p>
          <a:p>
            <a:r>
              <a:rPr lang="en-US" dirty="0" smtClean="0">
                <a:latin typeface="Microsoft Sans Serif" pitchFamily="34" charset="0"/>
                <a:cs typeface="Microsoft Sans Serif" pitchFamily="34" charset="0"/>
              </a:rPr>
              <a:t>Data retention</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440590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Microsoft Sans Serif" pitchFamily="34" charset="0"/>
                <a:cs typeface="Microsoft Sans Serif" pitchFamily="34" charset="0"/>
              </a:rPr>
              <a:t>Licensing Data</a:t>
            </a:r>
            <a:endParaRPr lang="en-US" dirty="0">
              <a:latin typeface="Microsoft Sans Serif" pitchFamily="34" charset="0"/>
              <a:cs typeface="Microsoft Sans Serif" pitchFamily="34" charset="0"/>
            </a:endParaRPr>
          </a:p>
        </p:txBody>
      </p:sp>
      <p:sp>
        <p:nvSpPr>
          <p:cNvPr id="5" name="TextBox 4"/>
          <p:cNvSpPr txBox="1"/>
          <p:nvPr/>
        </p:nvSpPr>
        <p:spPr>
          <a:xfrm>
            <a:off x="580074" y="1630710"/>
            <a:ext cx="8262131" cy="2862322"/>
          </a:xfrm>
          <a:prstGeom prst="rect">
            <a:avLst/>
          </a:prstGeom>
          <a:noFill/>
        </p:spPr>
        <p:txBody>
          <a:bodyPr wrap="square" rtlCol="0">
            <a:spAutoFit/>
          </a:bodyPr>
          <a:lstStyle/>
          <a:p>
            <a:pPr marL="285750" indent="-285750">
              <a:buFont typeface="Arial" pitchFamily="34" charset="0"/>
              <a:buChar char="•"/>
            </a:pPr>
            <a:r>
              <a:rPr lang="en-US" dirty="0">
                <a:latin typeface="Microsoft Sans Serif" pitchFamily="34" charset="0"/>
                <a:cs typeface="Microsoft Sans Serif" pitchFamily="34" charset="0"/>
              </a:rPr>
              <a:t>D</a:t>
            </a:r>
            <a:r>
              <a:rPr lang="en-US" dirty="0" smtClean="0">
                <a:latin typeface="Microsoft Sans Serif" pitchFamily="34" charset="0"/>
                <a:cs typeface="Microsoft Sans Serif" pitchFamily="34" charset="0"/>
              </a:rPr>
              <a:t>erived data or compiled databases can be licensed</a:t>
            </a:r>
          </a:p>
          <a:p>
            <a:endParaRPr lang="en-US" dirty="0">
              <a:latin typeface="Microsoft Sans Serif" pitchFamily="34" charset="0"/>
              <a:cs typeface="Microsoft Sans Serif" pitchFamily="34" charset="0"/>
            </a:endParaRPr>
          </a:p>
          <a:p>
            <a:pPr marL="285750" indent="-285750">
              <a:buFont typeface="Arial" pitchFamily="34" charset="0"/>
              <a:buChar char="•"/>
            </a:pPr>
            <a:r>
              <a:rPr lang="en-US" dirty="0" smtClean="0">
                <a:latin typeface="Microsoft Sans Serif" pitchFamily="34" charset="0"/>
                <a:cs typeface="Microsoft Sans Serif" pitchFamily="34" charset="0"/>
              </a:rPr>
              <a:t>Creative Commons licenses provide data creators options in which they can choose provisions for their data while enabling dissemination and reuse</a:t>
            </a:r>
          </a:p>
          <a:p>
            <a:pPr marL="285750" indent="-285750">
              <a:buFont typeface="Wingdings" charset="2"/>
              <a:buChar char="§"/>
            </a:pPr>
            <a:endParaRPr lang="en-US" dirty="0">
              <a:latin typeface="Microsoft Sans Serif" pitchFamily="34" charset="0"/>
              <a:cs typeface="Microsoft Sans Serif" pitchFamily="34" charset="0"/>
            </a:endParaRPr>
          </a:p>
          <a:p>
            <a:pPr marL="285750" indent="-285750">
              <a:buFont typeface="Arial" pitchFamily="34" charset="0"/>
              <a:buChar char="•"/>
            </a:pPr>
            <a:r>
              <a:rPr lang="en-US" dirty="0" smtClean="0">
                <a:latin typeface="Microsoft Sans Serif" pitchFamily="34" charset="0"/>
                <a:cs typeface="Microsoft Sans Serif" pitchFamily="34" charset="0"/>
              </a:rPr>
              <a:t>CC0 (Creative Commons Zero) license is often recommended for scientific data</a:t>
            </a:r>
          </a:p>
          <a:p>
            <a:endParaRPr lang="en-US" dirty="0">
              <a:latin typeface="Microsoft Sans Serif" pitchFamily="34" charset="0"/>
              <a:cs typeface="Microsoft Sans Serif" pitchFamily="34" charset="0"/>
            </a:endParaRPr>
          </a:p>
          <a:p>
            <a:pPr marL="285750" indent="-285750">
              <a:buFont typeface="Arial" pitchFamily="34" charset="0"/>
              <a:buChar char="•"/>
            </a:pPr>
            <a:r>
              <a:rPr lang="en-US" dirty="0" smtClean="0">
                <a:latin typeface="Microsoft Sans Serif" pitchFamily="34" charset="0"/>
                <a:cs typeface="Microsoft Sans Serif" pitchFamily="34" charset="0"/>
              </a:rPr>
              <a:t>If you want to use someone else’s data—you need to know if it’s licensed, and what the terms of the license are</a:t>
            </a:r>
            <a:endParaRPr lang="en-US" dirty="0">
              <a:latin typeface="Microsoft Sans Serif" pitchFamily="34" charset="0"/>
              <a:cs typeface="Microsoft Sans Serif" pitchFamily="34" charset="0"/>
            </a:endParaRPr>
          </a:p>
        </p:txBody>
      </p:sp>
      <p:pic>
        <p:nvPicPr>
          <p:cNvPr id="7" name="Picture 6" descr="CC 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7400" y="4648200"/>
            <a:ext cx="4743259" cy="956475"/>
          </a:xfrm>
          <a:prstGeom prst="rect">
            <a:avLst/>
          </a:prstGeom>
        </p:spPr>
      </p:pic>
      <p:sp>
        <p:nvSpPr>
          <p:cNvPr id="2" name="Footer Placeholder 1"/>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3144618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icrosoft Sans Serif" pitchFamily="34" charset="0"/>
                <a:cs typeface="Microsoft Sans Serif" pitchFamily="34" charset="0"/>
              </a:rPr>
              <a:t>Creative Commons Licensing</a:t>
            </a:r>
            <a:endParaRPr lang="en-US" dirty="0">
              <a:latin typeface="Microsoft Sans Serif" pitchFamily="34" charset="0"/>
              <a:cs typeface="Microsoft Sans Serif" pitchFamily="34" charset="0"/>
            </a:endParaRP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57200" y="1447800"/>
            <a:ext cx="8229600" cy="5257800"/>
          </a:xfrm>
        </p:spPr>
      </p:pic>
      <p:sp>
        <p:nvSpPr>
          <p:cNvPr id="3" name="Footer Placeholder 2"/>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1158515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icrosoft Sans Serif" pitchFamily="34" charset="0"/>
                <a:cs typeface="Microsoft Sans Serif" pitchFamily="34" charset="0"/>
              </a:rPr>
              <a:t>Creative Commons Public Domain</a:t>
            </a:r>
            <a:endParaRPr lang="en-US" dirty="0">
              <a:latin typeface="Microsoft Sans Serif" pitchFamily="34" charset="0"/>
              <a:cs typeface="Microsoft Sans Serif" pitchFamily="34" charset="0"/>
            </a:endParaRP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042494" y="1829310"/>
            <a:ext cx="7059011" cy="4067743"/>
          </a:xfrm>
        </p:spPr>
      </p:pic>
      <p:sp>
        <p:nvSpPr>
          <p:cNvPr id="3" name="Footer Placeholder 2"/>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988612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Legal Considerations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Microsoft Sans Serif" pitchFamily="34" charset="0"/>
                <a:cs typeface="Microsoft Sans Serif" pitchFamily="34" charset="0"/>
              </a:rPr>
              <a:t>Check with your institution’s intellectual property office regarding the ownership of research data.</a:t>
            </a:r>
          </a:p>
          <a:p>
            <a:pPr marL="0" indent="0">
              <a:buNone/>
            </a:pPr>
            <a:endParaRPr lang="en-US" dirty="0" smtClean="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Many policies impact retention of data and related documentation for audits and investigations (IRB, institution, funder, state and federal laws).</a:t>
            </a:r>
          </a:p>
          <a:p>
            <a:pPr marL="0" indent="0">
              <a:buNone/>
            </a:pPr>
            <a:endParaRPr lang="en-US" dirty="0" smtClean="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“Copyright </a:t>
            </a:r>
            <a:r>
              <a:rPr lang="en-US" dirty="0">
                <a:latin typeface="Microsoft Sans Serif" pitchFamily="34" charset="0"/>
                <a:cs typeface="Microsoft Sans Serif" pitchFamily="34" charset="0"/>
              </a:rPr>
              <a:t>does not protect facts, ideas, systems, or methods of operation, although it may protect the way these things </a:t>
            </a:r>
            <a:r>
              <a:rPr lang="en-US" dirty="0" smtClean="0">
                <a:latin typeface="Microsoft Sans Serif" pitchFamily="34" charset="0"/>
                <a:cs typeface="Microsoft Sans Serif" pitchFamily="34" charset="0"/>
              </a:rPr>
              <a:t>are expressed” (U.S. Copyright Office, 2012).</a:t>
            </a:r>
            <a:endParaRPr lang="en-US" dirty="0">
              <a:latin typeface="Microsoft Sans Serif" pitchFamily="34" charset="0"/>
              <a:cs typeface="Microsoft Sans Serif" pitchFamily="34" charset="0"/>
            </a:endParaRPr>
          </a:p>
        </p:txBody>
      </p:sp>
      <p:sp>
        <p:nvSpPr>
          <p:cNvPr id="4" name="Footer Placeholder 3"/>
          <p:cNvSpPr>
            <a:spLocks noGrp="1"/>
          </p:cNvSpPr>
          <p:nvPr>
            <p:ph type="ftr" sz="quarter" idx="11"/>
          </p:nvPr>
        </p:nvSpPr>
        <p:spPr/>
        <p:txBody>
          <a:bodyPr/>
          <a:lstStyle/>
          <a:p>
            <a:r>
              <a:rPr lang="en-US" smtClean="0"/>
              <a:t>Module 5: Legal &amp; Ethical Considerations</a:t>
            </a:r>
            <a:endParaRPr lang="en-US"/>
          </a:p>
        </p:txBody>
      </p:sp>
    </p:spTree>
    <p:extLst>
      <p:ext uri="{BB962C8B-B14F-4D97-AF65-F5344CB8AC3E}">
        <p14:creationId xmlns:p14="http://schemas.microsoft.com/office/powerpoint/2010/main" val="639100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TotalTime>
  <Words>737</Words>
  <Application>Microsoft Office PowerPoint</Application>
  <PresentationFormat>On-screen Show (4:3)</PresentationFormat>
  <Paragraphs>104</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Slides Template for Module 5 </vt:lpstr>
      <vt:lpstr>Learning Objectives</vt:lpstr>
      <vt:lpstr>Who Owns Data?</vt:lpstr>
      <vt:lpstr>Example Institutional Data Policy</vt:lpstr>
      <vt:lpstr>Legal Concerns Related to Data</vt:lpstr>
      <vt:lpstr>Licensing Data</vt:lpstr>
      <vt:lpstr>Creative Commons Licensing</vt:lpstr>
      <vt:lpstr>Creative Commons Public Domain</vt:lpstr>
      <vt:lpstr>Legal Considerations</vt:lpstr>
      <vt:lpstr>Ethical Considerations for Sharing</vt:lpstr>
      <vt:lpstr>Works Cited</vt:lpstr>
    </vt:vector>
  </TitlesOfParts>
  <Company>UMASS Medical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5 Lecture Slides to Accompany Online Curriculum</dc:title>
  <dc:creator>Creamer, Andrew</dc:creator>
  <cp:lastModifiedBy>Creamer, Andrew</cp:lastModifiedBy>
  <cp:revision>45</cp:revision>
  <cp:lastPrinted>2013-06-18T18:54:03Z</cp:lastPrinted>
  <dcterms:created xsi:type="dcterms:W3CDTF">2013-11-06T17:32:39Z</dcterms:created>
  <dcterms:modified xsi:type="dcterms:W3CDTF">2014-01-24T21:20:34Z</dcterms:modified>
</cp:coreProperties>
</file>