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71" r:id="rId12"/>
    <p:sldId id="266" r:id="rId13"/>
    <p:sldId id="268" r:id="rId14"/>
    <p:sldId id="269" r:id="rId15"/>
    <p:sldId id="270"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954184-D57F-4CCA-A7F2-C5B268ECB86F}" type="datetimeFigureOut">
              <a:rPr lang="en-US" smtClean="0"/>
              <a:pPr/>
              <a:t>1/13/2014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3CEC49-EB1F-4C6C-8AA8-BABA68516B12}" type="slidenum">
              <a:rPr lang="en-US" smtClean="0"/>
              <a:pPr/>
              <a:t>‹#›</a:t>
            </a:fld>
            <a:endParaRPr lang="en-US"/>
          </a:p>
        </p:txBody>
      </p:sp>
    </p:spTree>
    <p:extLst>
      <p:ext uri="{BB962C8B-B14F-4D97-AF65-F5344CB8AC3E}">
        <p14:creationId xmlns:p14="http://schemas.microsoft.com/office/powerpoint/2010/main" val="1620411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eric.ed.gov/ERICWebPortal/resources/html/thesaurus/about_thesaurus.html"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www.cabi.org/cabthesaurus/mtwdk.exe?yi=home" TargetMode="External"/><Relationship Id="rId4" Type="http://schemas.openxmlformats.org/officeDocument/2006/relationships/hyperlink" Target="http://www.theiet.org/resources/inspec/products/aids/index.cfm"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fontAlgn="base"/>
            <a:r>
              <a:rPr lang="en-US" b="1" dirty="0" smtClean="0">
                <a:latin typeface="Microsoft Sans Serif" pitchFamily="34" charset="0"/>
                <a:cs typeface="Microsoft Sans Serif" pitchFamily="34" charset="0"/>
              </a:rPr>
              <a:t>Descriptive metadata </a:t>
            </a:r>
            <a:r>
              <a:rPr lang="en-US" dirty="0" smtClean="0">
                <a:latin typeface="Microsoft Sans Serif" pitchFamily="34" charset="0"/>
                <a:cs typeface="Microsoft Sans Serif" pitchFamily="34" charset="0"/>
              </a:rPr>
              <a:t>describes the object or data and gives the basic facts: who created it (i.e. authorship), title, keywords, and abstract. </a:t>
            </a:r>
          </a:p>
          <a:p>
            <a:pPr lvl="0" fontAlgn="base"/>
            <a:r>
              <a:rPr lang="en-US" b="1" dirty="0" smtClean="0">
                <a:latin typeface="Microsoft Sans Serif" pitchFamily="34" charset="0"/>
                <a:cs typeface="Microsoft Sans Serif" pitchFamily="34" charset="0"/>
              </a:rPr>
              <a:t>Structural metadata </a:t>
            </a:r>
            <a:r>
              <a:rPr lang="en-US" dirty="0" smtClean="0">
                <a:latin typeface="Microsoft Sans Serif" pitchFamily="34" charset="0"/>
                <a:cs typeface="Microsoft Sans Serif" pitchFamily="34" charset="0"/>
              </a:rPr>
              <a:t>describes the structure of an object including its components and how they are related.  It also describes the format, process, and inter-relatedness of objects. It can be used to facilitate navigation, or define the format or sequence of complex objects.</a:t>
            </a:r>
          </a:p>
          <a:p>
            <a:r>
              <a:rPr lang="en-US" b="1" dirty="0" smtClean="0">
                <a:latin typeface="Microsoft Sans Serif" pitchFamily="34" charset="0"/>
                <a:cs typeface="Microsoft Sans Serif" pitchFamily="34" charset="0"/>
              </a:rPr>
              <a:t>Administrative metadata </a:t>
            </a:r>
            <a:r>
              <a:rPr lang="en-US" dirty="0" smtClean="0">
                <a:latin typeface="Microsoft Sans Serif" pitchFamily="34" charset="0"/>
                <a:cs typeface="Microsoft Sans Serif" pitchFamily="34" charset="0"/>
              </a:rPr>
              <a:t>includes information about the management of the object and may include information about: preservation and rights management, creation date, copyright permissions, required software, provenance (history), and file integrity checks</a:t>
            </a:r>
          </a:p>
          <a:p>
            <a:endParaRPr lang="en-US" dirty="0"/>
          </a:p>
        </p:txBody>
      </p:sp>
      <p:sp>
        <p:nvSpPr>
          <p:cNvPr id="4" name="Slide Number Placeholder 3"/>
          <p:cNvSpPr>
            <a:spLocks noGrp="1"/>
          </p:cNvSpPr>
          <p:nvPr>
            <p:ph type="sldNum" sz="quarter" idx="10"/>
          </p:nvPr>
        </p:nvSpPr>
        <p:spPr/>
        <p:txBody>
          <a:bodyPr/>
          <a:lstStyle/>
          <a:p>
            <a:fld id="{A53CEC49-EB1F-4C6C-8AA8-BABA68516B12}" type="slidenum">
              <a:rPr lang="en-US" smtClean="0"/>
              <a:pPr/>
              <a:t>5</a:t>
            </a:fld>
            <a:endParaRPr lang="en-US"/>
          </a:p>
        </p:txBody>
      </p:sp>
    </p:spTree>
    <p:extLst>
      <p:ext uri="{BB962C8B-B14F-4D97-AF65-F5344CB8AC3E}">
        <p14:creationId xmlns:p14="http://schemas.microsoft.com/office/powerpoint/2010/main" val="1057070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Accessibility and discoverability will also depend on the existence of high-quality metadata.  The more you have, and the more organized it is, the easier it will be to search for an object.  Users query databases for information, and objects, based on the metadata that exists for an object.  Searching by </a:t>
            </a:r>
            <a:r>
              <a:rPr lang="en-US" i="1" dirty="0" smtClean="0"/>
              <a:t>author</a:t>
            </a:r>
            <a:r>
              <a:rPr lang="en-US" dirty="0" smtClean="0"/>
              <a:t>, </a:t>
            </a:r>
            <a:r>
              <a:rPr lang="en-US" i="1" dirty="0" smtClean="0"/>
              <a:t>title</a:t>
            </a:r>
            <a:r>
              <a:rPr lang="en-US" dirty="0" smtClean="0"/>
              <a:t>, </a:t>
            </a:r>
            <a:r>
              <a:rPr lang="en-US" i="1" dirty="0" smtClean="0"/>
              <a:t>format</a:t>
            </a:r>
            <a:r>
              <a:rPr lang="en-US" dirty="0" smtClean="0"/>
              <a:t>, or a phrase in the </a:t>
            </a:r>
            <a:r>
              <a:rPr lang="en-US" i="1" dirty="0" smtClean="0"/>
              <a:t>description</a:t>
            </a:r>
            <a:r>
              <a:rPr lang="en-US" dirty="0" smtClean="0"/>
              <a:t> requires that information of those kinds exist (a value for each of those fields in a metadata record).  </a:t>
            </a:r>
          </a:p>
          <a:p>
            <a:endParaRPr lang="en-US" dirty="0"/>
          </a:p>
        </p:txBody>
      </p:sp>
      <p:sp>
        <p:nvSpPr>
          <p:cNvPr id="4" name="Slide Number Placeholder 3"/>
          <p:cNvSpPr>
            <a:spLocks noGrp="1"/>
          </p:cNvSpPr>
          <p:nvPr>
            <p:ph type="sldNum" sz="quarter" idx="10"/>
          </p:nvPr>
        </p:nvSpPr>
        <p:spPr/>
        <p:txBody>
          <a:bodyPr/>
          <a:lstStyle/>
          <a:p>
            <a:fld id="{A53CEC49-EB1F-4C6C-8AA8-BABA68516B12}" type="slidenum">
              <a:rPr lang="en-US" smtClean="0"/>
              <a:pPr/>
              <a:t>6</a:t>
            </a:fld>
            <a:endParaRPr lang="en-US"/>
          </a:p>
        </p:txBody>
      </p:sp>
    </p:spTree>
    <p:extLst>
      <p:ext uri="{BB962C8B-B14F-4D97-AF65-F5344CB8AC3E}">
        <p14:creationId xmlns:p14="http://schemas.microsoft.com/office/powerpoint/2010/main" val="1109781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Darwin Core:  Intended to facilitate the sharing of information about biological data</a:t>
            </a:r>
          </a:p>
          <a:p>
            <a:r>
              <a:rPr lang="en-US" dirty="0" smtClean="0"/>
              <a:t>Ecological Metadata Language (EML): Particularly developed for the ecological discipline</a:t>
            </a:r>
          </a:p>
          <a:p>
            <a:r>
              <a:rPr lang="en-US" dirty="0" smtClean="0"/>
              <a:t>CF (Climate and Forecast) Metadata Conventions: A standard for climate and forecast that distinguishes quantities and time</a:t>
            </a:r>
          </a:p>
          <a:p>
            <a:endParaRPr lang="en-US" dirty="0"/>
          </a:p>
        </p:txBody>
      </p:sp>
      <p:sp>
        <p:nvSpPr>
          <p:cNvPr id="4" name="Slide Number Placeholder 3"/>
          <p:cNvSpPr>
            <a:spLocks noGrp="1"/>
          </p:cNvSpPr>
          <p:nvPr>
            <p:ph type="sldNum" sz="quarter" idx="10"/>
          </p:nvPr>
        </p:nvSpPr>
        <p:spPr/>
        <p:txBody>
          <a:bodyPr/>
          <a:lstStyle/>
          <a:p>
            <a:fld id="{A53CEC49-EB1F-4C6C-8AA8-BABA68516B12}" type="slidenum">
              <a:rPr lang="en-US" smtClean="0"/>
              <a:pPr/>
              <a:t>7</a:t>
            </a:fld>
            <a:endParaRPr lang="en-US"/>
          </a:p>
        </p:txBody>
      </p:sp>
    </p:spTree>
    <p:extLst>
      <p:ext uri="{BB962C8B-B14F-4D97-AF65-F5344CB8AC3E}">
        <p14:creationId xmlns:p14="http://schemas.microsoft.com/office/powerpoint/2010/main" val="1089865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Controlled vocabularies  &amp; Technical Standards ensure interoperability—the ability to share data across systems and with people</a:t>
            </a:r>
          </a:p>
          <a:p>
            <a:r>
              <a:rPr lang="en-US" b="1" dirty="0" smtClean="0"/>
              <a:t>Controlled vocabularies </a:t>
            </a:r>
            <a:r>
              <a:rPr lang="en-US" dirty="0" smtClean="0"/>
              <a:t>are simply lists of predefined terms that ensure consistency of use, and help to disambiguate similar concepts.</a:t>
            </a:r>
          </a:p>
          <a:p>
            <a:r>
              <a:rPr lang="en-US" b="1" dirty="0" smtClean="0"/>
              <a:t>Technical standards </a:t>
            </a:r>
            <a:r>
              <a:rPr lang="en-US" dirty="0" smtClean="0"/>
              <a:t>ensure that the units such as date and time, format, etc… are entered consistently amongst different researchers.</a:t>
            </a:r>
          </a:p>
          <a:p>
            <a:endParaRPr lang="en-US" dirty="0"/>
          </a:p>
        </p:txBody>
      </p:sp>
      <p:sp>
        <p:nvSpPr>
          <p:cNvPr id="4" name="Slide Number Placeholder 3"/>
          <p:cNvSpPr>
            <a:spLocks noGrp="1"/>
          </p:cNvSpPr>
          <p:nvPr>
            <p:ph type="sldNum" sz="quarter" idx="10"/>
          </p:nvPr>
        </p:nvSpPr>
        <p:spPr/>
        <p:txBody>
          <a:bodyPr/>
          <a:lstStyle/>
          <a:p>
            <a:fld id="{A53CEC49-EB1F-4C6C-8AA8-BABA68516B12}" type="slidenum">
              <a:rPr lang="en-US" smtClean="0"/>
              <a:pPr/>
              <a:t>8</a:t>
            </a:fld>
            <a:endParaRPr lang="en-US"/>
          </a:p>
        </p:txBody>
      </p:sp>
    </p:spTree>
    <p:extLst>
      <p:ext uri="{BB962C8B-B14F-4D97-AF65-F5344CB8AC3E}">
        <p14:creationId xmlns:p14="http://schemas.microsoft.com/office/powerpoint/2010/main" val="20955878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Some other examples of controlled vocabularies include the ERIC Thesaurus for education terms (</a:t>
            </a:r>
            <a:r>
              <a:rPr lang="en-US" u="sng" dirty="0" smtClean="0">
                <a:hlinkClick r:id="rId3"/>
              </a:rPr>
              <a:t>http://www.eric.ed.gov/ERICWebPortal/resources/html/thesaurus/about_thesaurus.html</a:t>
            </a:r>
            <a:r>
              <a:rPr lang="en-US" dirty="0" smtClean="0"/>
              <a:t>), the IEE INSPEC Thesaurus of the Scientific and Technical terms (</a:t>
            </a:r>
            <a:r>
              <a:rPr lang="en-US" u="sng" dirty="0" smtClean="0">
                <a:hlinkClick r:id="rId4"/>
              </a:rPr>
              <a:t>http://www.theiet.org/resources/inspec/products/aids/index.cfm</a:t>
            </a:r>
            <a:r>
              <a:rPr lang="en-US" dirty="0" smtClean="0"/>
              <a:t>), and the Centre for Agricultural Bioscience international’s CAB Thesaurus (</a:t>
            </a:r>
            <a:r>
              <a:rPr lang="en-US" u="sng" dirty="0" smtClean="0">
                <a:hlinkClick r:id="rId5"/>
              </a:rPr>
              <a:t>http://www.cabi.org/cabthesaurus/mtwdk.exe?yi=home</a:t>
            </a:r>
            <a:r>
              <a:rPr lang="en-US" dirty="0" smtClean="0"/>
              <a:t>). </a:t>
            </a:r>
          </a:p>
          <a:p>
            <a:endParaRPr lang="en-US" dirty="0"/>
          </a:p>
        </p:txBody>
      </p:sp>
      <p:sp>
        <p:nvSpPr>
          <p:cNvPr id="4" name="Slide Number Placeholder 3"/>
          <p:cNvSpPr>
            <a:spLocks noGrp="1"/>
          </p:cNvSpPr>
          <p:nvPr>
            <p:ph type="sldNum" sz="quarter" idx="10"/>
          </p:nvPr>
        </p:nvSpPr>
        <p:spPr/>
        <p:txBody>
          <a:bodyPr/>
          <a:lstStyle/>
          <a:p>
            <a:fld id="{A53CEC49-EB1F-4C6C-8AA8-BABA68516B12}" type="slidenum">
              <a:rPr lang="en-US" smtClean="0"/>
              <a:pPr/>
              <a:t>9</a:t>
            </a:fld>
            <a:endParaRPr lang="en-US"/>
          </a:p>
        </p:txBody>
      </p:sp>
    </p:spTree>
    <p:extLst>
      <p:ext uri="{BB962C8B-B14F-4D97-AF65-F5344CB8AC3E}">
        <p14:creationId xmlns:p14="http://schemas.microsoft.com/office/powerpoint/2010/main" val="211523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Date and time is a particularly troublesome element to enter consistently because of different types of notation.</a:t>
            </a:r>
          </a:p>
          <a:p>
            <a:endParaRPr lang="en-US" dirty="0"/>
          </a:p>
        </p:txBody>
      </p:sp>
      <p:sp>
        <p:nvSpPr>
          <p:cNvPr id="4" name="Slide Number Placeholder 3"/>
          <p:cNvSpPr>
            <a:spLocks noGrp="1"/>
          </p:cNvSpPr>
          <p:nvPr>
            <p:ph type="sldNum" sz="quarter" idx="10"/>
          </p:nvPr>
        </p:nvSpPr>
        <p:spPr/>
        <p:txBody>
          <a:bodyPr/>
          <a:lstStyle/>
          <a:p>
            <a:fld id="{A53CEC49-EB1F-4C6C-8AA8-BABA68516B12}" type="slidenum">
              <a:rPr lang="en-US" smtClean="0"/>
              <a:pPr/>
              <a:t>10</a:t>
            </a:fld>
            <a:endParaRPr lang="en-US"/>
          </a:p>
        </p:txBody>
      </p:sp>
    </p:spTree>
    <p:extLst>
      <p:ext uri="{BB962C8B-B14F-4D97-AF65-F5344CB8AC3E}">
        <p14:creationId xmlns:p14="http://schemas.microsoft.com/office/powerpoint/2010/main" val="25990612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Generally comes about by a combination of manual and automatic extraction</a:t>
            </a:r>
          </a:p>
          <a:p>
            <a:r>
              <a:rPr lang="en-US" dirty="0" smtClean="0"/>
              <a:t>Manual metadata is generally descriptive in nature</a:t>
            </a:r>
          </a:p>
          <a:p>
            <a:pPr lvl="1"/>
            <a:r>
              <a:rPr lang="en-US" dirty="0" smtClean="0"/>
              <a:t>You will be entering it into a form, a spreadsheet, etc..</a:t>
            </a:r>
          </a:p>
          <a:p>
            <a:r>
              <a:rPr lang="en-US" dirty="0" smtClean="0"/>
              <a:t>Automatic extraction is generally technical in nature</a:t>
            </a:r>
          </a:p>
          <a:p>
            <a:pPr lvl="1"/>
            <a:r>
              <a:rPr lang="en-US" dirty="0" smtClean="0"/>
              <a:t>Generally will occur via software</a:t>
            </a:r>
          </a:p>
          <a:p>
            <a:endParaRPr lang="en-US" dirty="0"/>
          </a:p>
        </p:txBody>
      </p:sp>
      <p:sp>
        <p:nvSpPr>
          <p:cNvPr id="4" name="Slide Number Placeholder 3"/>
          <p:cNvSpPr>
            <a:spLocks noGrp="1"/>
          </p:cNvSpPr>
          <p:nvPr>
            <p:ph type="sldNum" sz="quarter" idx="10"/>
          </p:nvPr>
        </p:nvSpPr>
        <p:spPr/>
        <p:txBody>
          <a:bodyPr/>
          <a:lstStyle/>
          <a:p>
            <a:fld id="{A53CEC49-EB1F-4C6C-8AA8-BABA68516B12}" type="slidenum">
              <a:rPr lang="en-US" smtClean="0"/>
              <a:pPr/>
              <a:t>12</a:t>
            </a:fld>
            <a:endParaRPr lang="en-US"/>
          </a:p>
        </p:txBody>
      </p:sp>
    </p:spTree>
    <p:extLst>
      <p:ext uri="{BB962C8B-B14F-4D97-AF65-F5344CB8AC3E}">
        <p14:creationId xmlns:p14="http://schemas.microsoft.com/office/powerpoint/2010/main" val="30457475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Microsoft Sans Serif" pitchFamily="34" charset="0"/>
                <a:cs typeface="Microsoft Sans Serif" pitchFamily="34" charset="0"/>
              </a:rPr>
              <a:t>Consult a metadata librarian!</a:t>
            </a:r>
          </a:p>
          <a:p>
            <a:pPr lvl="0"/>
            <a:r>
              <a:rPr lang="en-US" dirty="0" smtClean="0">
                <a:latin typeface="Microsoft Sans Serif" pitchFamily="34" charset="0"/>
                <a:cs typeface="Microsoft Sans Serif" pitchFamily="34" charset="0"/>
              </a:rPr>
              <a:t>Consistent data entry is important.  Review your metadata for typos, extraneous punctuation, and any inconsistencies in fielded entry, such as putting an author into a title field.</a:t>
            </a:r>
          </a:p>
          <a:p>
            <a:pPr lvl="0"/>
            <a:r>
              <a:rPr lang="en-US" dirty="0" smtClean="0">
                <a:latin typeface="Microsoft Sans Serif" pitchFamily="34" charset="0"/>
                <a:cs typeface="Microsoft Sans Serif" pitchFamily="34" charset="0"/>
              </a:rPr>
              <a:t>Avoid extraneous punctuation as it can create retrieval issues. </a:t>
            </a:r>
          </a:p>
          <a:p>
            <a:pPr lvl="0"/>
            <a:r>
              <a:rPr lang="en-US" dirty="0" smtClean="0">
                <a:latin typeface="Microsoft Sans Serif" pitchFamily="34" charset="0"/>
                <a:cs typeface="Microsoft Sans Serif" pitchFamily="34" charset="0"/>
              </a:rPr>
              <a:t>Avoid most abbreviations</a:t>
            </a:r>
          </a:p>
          <a:p>
            <a:pPr lvl="0"/>
            <a:r>
              <a:rPr lang="en-US" dirty="0" smtClean="0">
                <a:latin typeface="Microsoft Sans Serif" pitchFamily="34" charset="0"/>
                <a:cs typeface="Microsoft Sans Serif" pitchFamily="34" charset="0"/>
              </a:rPr>
              <a:t>Use templates and macros when possible</a:t>
            </a:r>
          </a:p>
          <a:p>
            <a:pPr lvl="0"/>
            <a:r>
              <a:rPr lang="en-US" dirty="0" smtClean="0">
                <a:latin typeface="Microsoft Sans Serif" pitchFamily="34" charset="0"/>
                <a:cs typeface="Microsoft Sans Serif" pitchFamily="34" charset="0"/>
              </a:rPr>
              <a:t>Extract pre-existing metadata from your sources whenever possible</a:t>
            </a:r>
          </a:p>
          <a:p>
            <a:pPr lvl="0"/>
            <a:r>
              <a:rPr lang="en-US" dirty="0" smtClean="0">
                <a:latin typeface="Microsoft Sans Serif" pitchFamily="34" charset="0"/>
                <a:cs typeface="Microsoft Sans Serif" pitchFamily="34" charset="0"/>
              </a:rPr>
              <a:t>Keep a data dictionary of the elements, technical standards, and controlled vocabularies you use in your project.</a:t>
            </a:r>
          </a:p>
          <a:p>
            <a:pPr lvl="0"/>
            <a:r>
              <a:rPr lang="en-US" dirty="0" smtClean="0">
                <a:latin typeface="Microsoft Sans Serif" pitchFamily="34" charset="0"/>
                <a:cs typeface="Microsoft Sans Serif" pitchFamily="34" charset="0"/>
              </a:rPr>
              <a:t>Always use an established metadata standard.  Your discipline probably already has a best practices metadata standard specific to your research needs.  </a:t>
            </a:r>
          </a:p>
          <a:p>
            <a:endParaRPr lang="en-US" dirty="0"/>
          </a:p>
        </p:txBody>
      </p:sp>
      <p:sp>
        <p:nvSpPr>
          <p:cNvPr id="4" name="Slide Number Placeholder 3"/>
          <p:cNvSpPr>
            <a:spLocks noGrp="1"/>
          </p:cNvSpPr>
          <p:nvPr>
            <p:ph type="sldNum" sz="quarter" idx="10"/>
          </p:nvPr>
        </p:nvSpPr>
        <p:spPr/>
        <p:txBody>
          <a:bodyPr/>
          <a:lstStyle/>
          <a:p>
            <a:fld id="{A53CEC49-EB1F-4C6C-8AA8-BABA68516B12}" type="slidenum">
              <a:rPr lang="en-US" smtClean="0"/>
              <a:pPr/>
              <a:t>13</a:t>
            </a:fld>
            <a:endParaRPr lang="en-US"/>
          </a:p>
        </p:txBody>
      </p:sp>
    </p:spTree>
    <p:extLst>
      <p:ext uri="{BB962C8B-B14F-4D97-AF65-F5344CB8AC3E}">
        <p14:creationId xmlns:p14="http://schemas.microsoft.com/office/powerpoint/2010/main" val="1514838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C6AA66-0D89-4059-B56B-40309D161C28}" type="datetime1">
              <a:rPr lang="en-US" smtClean="0"/>
              <a:pPr/>
              <a:t>1/13/2014</a:t>
            </a:fld>
            <a:endParaRPr lang="en-US"/>
          </a:p>
        </p:txBody>
      </p:sp>
      <p:sp>
        <p:nvSpPr>
          <p:cNvPr id="5" name="Footer Placeholder 4"/>
          <p:cNvSpPr>
            <a:spLocks noGrp="1"/>
          </p:cNvSpPr>
          <p:nvPr>
            <p:ph type="ftr" sz="quarter" idx="11"/>
          </p:nvPr>
        </p:nvSpPr>
        <p:spPr/>
        <p:txBody>
          <a:bodyPr/>
          <a:lstStyle/>
          <a:p>
            <a:r>
              <a:rPr lang="en-US" smtClean="0"/>
              <a:t>Module 3: Metadata</a:t>
            </a:r>
            <a:endParaRPr lang="en-US"/>
          </a:p>
        </p:txBody>
      </p:sp>
      <p:sp>
        <p:nvSpPr>
          <p:cNvPr id="6" name="Slide Number Placeholder 5"/>
          <p:cNvSpPr>
            <a:spLocks noGrp="1"/>
          </p:cNvSpPr>
          <p:nvPr>
            <p:ph type="sldNum" sz="quarter" idx="12"/>
          </p:nvPr>
        </p:nvSpPr>
        <p:spPr/>
        <p:txBody>
          <a:bodyPr/>
          <a:lstStyle/>
          <a:p>
            <a:fld id="{CD399EDB-6F74-4CB2-9D96-844D2ABDB3BB}" type="slidenum">
              <a:rPr lang="en-US" smtClean="0"/>
              <a:pPr/>
              <a:t>‹#›</a:t>
            </a:fld>
            <a:endParaRPr lang="en-US"/>
          </a:p>
        </p:txBody>
      </p:sp>
    </p:spTree>
    <p:extLst>
      <p:ext uri="{BB962C8B-B14F-4D97-AF65-F5344CB8AC3E}">
        <p14:creationId xmlns:p14="http://schemas.microsoft.com/office/powerpoint/2010/main" val="888740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04EE74-CFA9-4F9F-96B1-CCA6C5D4E4EC}" type="datetime1">
              <a:rPr lang="en-US" smtClean="0"/>
              <a:pPr/>
              <a:t>1/13/2014</a:t>
            </a:fld>
            <a:endParaRPr lang="en-US"/>
          </a:p>
        </p:txBody>
      </p:sp>
      <p:sp>
        <p:nvSpPr>
          <p:cNvPr id="5" name="Footer Placeholder 4"/>
          <p:cNvSpPr>
            <a:spLocks noGrp="1"/>
          </p:cNvSpPr>
          <p:nvPr>
            <p:ph type="ftr" sz="quarter" idx="11"/>
          </p:nvPr>
        </p:nvSpPr>
        <p:spPr/>
        <p:txBody>
          <a:bodyPr/>
          <a:lstStyle/>
          <a:p>
            <a:r>
              <a:rPr lang="en-US" smtClean="0"/>
              <a:t>Module 3: Metadata</a:t>
            </a:r>
            <a:endParaRPr lang="en-US"/>
          </a:p>
        </p:txBody>
      </p:sp>
      <p:sp>
        <p:nvSpPr>
          <p:cNvPr id="6" name="Slide Number Placeholder 5"/>
          <p:cNvSpPr>
            <a:spLocks noGrp="1"/>
          </p:cNvSpPr>
          <p:nvPr>
            <p:ph type="sldNum" sz="quarter" idx="12"/>
          </p:nvPr>
        </p:nvSpPr>
        <p:spPr/>
        <p:txBody>
          <a:bodyPr/>
          <a:lstStyle/>
          <a:p>
            <a:fld id="{CD399EDB-6F74-4CB2-9D96-844D2ABDB3BB}" type="slidenum">
              <a:rPr lang="en-US" smtClean="0"/>
              <a:pPr/>
              <a:t>‹#›</a:t>
            </a:fld>
            <a:endParaRPr lang="en-US"/>
          </a:p>
        </p:txBody>
      </p:sp>
    </p:spTree>
    <p:extLst>
      <p:ext uri="{BB962C8B-B14F-4D97-AF65-F5344CB8AC3E}">
        <p14:creationId xmlns:p14="http://schemas.microsoft.com/office/powerpoint/2010/main" val="1557267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61128F-5AD4-4950-B29D-53F7266EAEA0}" type="datetime1">
              <a:rPr lang="en-US" smtClean="0"/>
              <a:pPr/>
              <a:t>1/13/2014</a:t>
            </a:fld>
            <a:endParaRPr lang="en-US"/>
          </a:p>
        </p:txBody>
      </p:sp>
      <p:sp>
        <p:nvSpPr>
          <p:cNvPr id="5" name="Footer Placeholder 4"/>
          <p:cNvSpPr>
            <a:spLocks noGrp="1"/>
          </p:cNvSpPr>
          <p:nvPr>
            <p:ph type="ftr" sz="quarter" idx="11"/>
          </p:nvPr>
        </p:nvSpPr>
        <p:spPr/>
        <p:txBody>
          <a:bodyPr/>
          <a:lstStyle/>
          <a:p>
            <a:r>
              <a:rPr lang="en-US" smtClean="0"/>
              <a:t>Module 3: Metadata</a:t>
            </a:r>
            <a:endParaRPr lang="en-US"/>
          </a:p>
        </p:txBody>
      </p:sp>
      <p:sp>
        <p:nvSpPr>
          <p:cNvPr id="6" name="Slide Number Placeholder 5"/>
          <p:cNvSpPr>
            <a:spLocks noGrp="1"/>
          </p:cNvSpPr>
          <p:nvPr>
            <p:ph type="sldNum" sz="quarter" idx="12"/>
          </p:nvPr>
        </p:nvSpPr>
        <p:spPr/>
        <p:txBody>
          <a:bodyPr/>
          <a:lstStyle/>
          <a:p>
            <a:fld id="{CD399EDB-6F74-4CB2-9D96-844D2ABDB3BB}" type="slidenum">
              <a:rPr lang="en-US" smtClean="0"/>
              <a:pPr/>
              <a:t>‹#›</a:t>
            </a:fld>
            <a:endParaRPr lang="en-US"/>
          </a:p>
        </p:txBody>
      </p:sp>
    </p:spTree>
    <p:extLst>
      <p:ext uri="{BB962C8B-B14F-4D97-AF65-F5344CB8AC3E}">
        <p14:creationId xmlns:p14="http://schemas.microsoft.com/office/powerpoint/2010/main" val="2074166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2147457-1968-4458-9788-232FB2D7204E}" type="datetime1">
              <a:rPr lang="en-US" smtClean="0"/>
              <a:pPr/>
              <a:t>1/13/2014</a:t>
            </a:fld>
            <a:endParaRPr lang="en-US"/>
          </a:p>
        </p:txBody>
      </p:sp>
      <p:sp>
        <p:nvSpPr>
          <p:cNvPr id="5" name="Footer Placeholder 4"/>
          <p:cNvSpPr>
            <a:spLocks noGrp="1"/>
          </p:cNvSpPr>
          <p:nvPr>
            <p:ph type="ftr" sz="quarter" idx="11"/>
          </p:nvPr>
        </p:nvSpPr>
        <p:spPr/>
        <p:txBody>
          <a:bodyPr/>
          <a:lstStyle/>
          <a:p>
            <a:r>
              <a:rPr lang="en-US" smtClean="0"/>
              <a:t>Module 3: Metadata</a:t>
            </a:r>
            <a:endParaRPr lang="en-US"/>
          </a:p>
        </p:txBody>
      </p:sp>
      <p:sp>
        <p:nvSpPr>
          <p:cNvPr id="6" name="Slide Number Placeholder 5"/>
          <p:cNvSpPr>
            <a:spLocks noGrp="1"/>
          </p:cNvSpPr>
          <p:nvPr>
            <p:ph type="sldNum" sz="quarter" idx="12"/>
          </p:nvPr>
        </p:nvSpPr>
        <p:spPr/>
        <p:txBody>
          <a:bodyPr/>
          <a:lstStyle/>
          <a:p>
            <a:fld id="{CD399EDB-6F74-4CB2-9D96-844D2ABDB3BB}" type="slidenum">
              <a:rPr lang="en-US" smtClean="0"/>
              <a:pPr/>
              <a:t>‹#›</a:t>
            </a:fld>
            <a:endParaRPr lang="en-US"/>
          </a:p>
        </p:txBody>
      </p:sp>
    </p:spTree>
    <p:extLst>
      <p:ext uri="{BB962C8B-B14F-4D97-AF65-F5344CB8AC3E}">
        <p14:creationId xmlns:p14="http://schemas.microsoft.com/office/powerpoint/2010/main" val="2058598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18AB35-5C5A-4611-8FFE-311CA69020F0}" type="datetime1">
              <a:rPr lang="en-US" smtClean="0"/>
              <a:pPr/>
              <a:t>1/13/2014</a:t>
            </a:fld>
            <a:endParaRPr lang="en-US"/>
          </a:p>
        </p:txBody>
      </p:sp>
      <p:sp>
        <p:nvSpPr>
          <p:cNvPr id="5" name="Footer Placeholder 4"/>
          <p:cNvSpPr>
            <a:spLocks noGrp="1"/>
          </p:cNvSpPr>
          <p:nvPr>
            <p:ph type="ftr" sz="quarter" idx="11"/>
          </p:nvPr>
        </p:nvSpPr>
        <p:spPr/>
        <p:txBody>
          <a:bodyPr/>
          <a:lstStyle/>
          <a:p>
            <a:r>
              <a:rPr lang="en-US" smtClean="0"/>
              <a:t>Module 3: Metadata</a:t>
            </a:r>
            <a:endParaRPr lang="en-US"/>
          </a:p>
        </p:txBody>
      </p:sp>
      <p:sp>
        <p:nvSpPr>
          <p:cNvPr id="6" name="Slide Number Placeholder 5"/>
          <p:cNvSpPr>
            <a:spLocks noGrp="1"/>
          </p:cNvSpPr>
          <p:nvPr>
            <p:ph type="sldNum" sz="quarter" idx="12"/>
          </p:nvPr>
        </p:nvSpPr>
        <p:spPr/>
        <p:txBody>
          <a:bodyPr/>
          <a:lstStyle/>
          <a:p>
            <a:fld id="{CD399EDB-6F74-4CB2-9D96-844D2ABDB3BB}" type="slidenum">
              <a:rPr lang="en-US" smtClean="0"/>
              <a:pPr/>
              <a:t>‹#›</a:t>
            </a:fld>
            <a:endParaRPr lang="en-US"/>
          </a:p>
        </p:txBody>
      </p:sp>
    </p:spTree>
    <p:extLst>
      <p:ext uri="{BB962C8B-B14F-4D97-AF65-F5344CB8AC3E}">
        <p14:creationId xmlns:p14="http://schemas.microsoft.com/office/powerpoint/2010/main" val="35655196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406BA7-5778-49C0-AE50-10F207860BB5}" type="datetime1">
              <a:rPr lang="en-US" smtClean="0"/>
              <a:pPr/>
              <a:t>1/13/2014</a:t>
            </a:fld>
            <a:endParaRPr lang="en-US"/>
          </a:p>
        </p:txBody>
      </p:sp>
      <p:sp>
        <p:nvSpPr>
          <p:cNvPr id="6" name="Footer Placeholder 5"/>
          <p:cNvSpPr>
            <a:spLocks noGrp="1"/>
          </p:cNvSpPr>
          <p:nvPr>
            <p:ph type="ftr" sz="quarter" idx="11"/>
          </p:nvPr>
        </p:nvSpPr>
        <p:spPr/>
        <p:txBody>
          <a:bodyPr/>
          <a:lstStyle/>
          <a:p>
            <a:r>
              <a:rPr lang="en-US" smtClean="0"/>
              <a:t>Module 3: Metadata</a:t>
            </a:r>
            <a:endParaRPr lang="en-US"/>
          </a:p>
        </p:txBody>
      </p:sp>
      <p:sp>
        <p:nvSpPr>
          <p:cNvPr id="7" name="Slide Number Placeholder 6"/>
          <p:cNvSpPr>
            <a:spLocks noGrp="1"/>
          </p:cNvSpPr>
          <p:nvPr>
            <p:ph type="sldNum" sz="quarter" idx="12"/>
          </p:nvPr>
        </p:nvSpPr>
        <p:spPr/>
        <p:txBody>
          <a:bodyPr/>
          <a:lstStyle/>
          <a:p>
            <a:fld id="{CD399EDB-6F74-4CB2-9D96-844D2ABDB3BB}" type="slidenum">
              <a:rPr lang="en-US" smtClean="0"/>
              <a:pPr/>
              <a:t>‹#›</a:t>
            </a:fld>
            <a:endParaRPr lang="en-US"/>
          </a:p>
        </p:txBody>
      </p:sp>
    </p:spTree>
    <p:extLst>
      <p:ext uri="{BB962C8B-B14F-4D97-AF65-F5344CB8AC3E}">
        <p14:creationId xmlns:p14="http://schemas.microsoft.com/office/powerpoint/2010/main" val="2946873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19239E-7523-4CC7-BE47-2F6D169E3255}" type="datetime1">
              <a:rPr lang="en-US" smtClean="0"/>
              <a:pPr/>
              <a:t>1/13/2014</a:t>
            </a:fld>
            <a:endParaRPr lang="en-US"/>
          </a:p>
        </p:txBody>
      </p:sp>
      <p:sp>
        <p:nvSpPr>
          <p:cNvPr id="8" name="Footer Placeholder 7"/>
          <p:cNvSpPr>
            <a:spLocks noGrp="1"/>
          </p:cNvSpPr>
          <p:nvPr>
            <p:ph type="ftr" sz="quarter" idx="11"/>
          </p:nvPr>
        </p:nvSpPr>
        <p:spPr/>
        <p:txBody>
          <a:bodyPr/>
          <a:lstStyle/>
          <a:p>
            <a:r>
              <a:rPr lang="en-US" smtClean="0"/>
              <a:t>Module 3: Metadata</a:t>
            </a:r>
            <a:endParaRPr lang="en-US"/>
          </a:p>
        </p:txBody>
      </p:sp>
      <p:sp>
        <p:nvSpPr>
          <p:cNvPr id="9" name="Slide Number Placeholder 8"/>
          <p:cNvSpPr>
            <a:spLocks noGrp="1"/>
          </p:cNvSpPr>
          <p:nvPr>
            <p:ph type="sldNum" sz="quarter" idx="12"/>
          </p:nvPr>
        </p:nvSpPr>
        <p:spPr/>
        <p:txBody>
          <a:bodyPr/>
          <a:lstStyle/>
          <a:p>
            <a:fld id="{CD399EDB-6F74-4CB2-9D96-844D2ABDB3BB}" type="slidenum">
              <a:rPr lang="en-US" smtClean="0"/>
              <a:pPr/>
              <a:t>‹#›</a:t>
            </a:fld>
            <a:endParaRPr lang="en-US"/>
          </a:p>
        </p:txBody>
      </p:sp>
    </p:spTree>
    <p:extLst>
      <p:ext uri="{BB962C8B-B14F-4D97-AF65-F5344CB8AC3E}">
        <p14:creationId xmlns:p14="http://schemas.microsoft.com/office/powerpoint/2010/main" val="704299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79C1B55-7497-4B13-B05F-1EEADEF4659D}" type="datetime1">
              <a:rPr lang="en-US" smtClean="0"/>
              <a:pPr/>
              <a:t>1/13/2014</a:t>
            </a:fld>
            <a:endParaRPr lang="en-US"/>
          </a:p>
        </p:txBody>
      </p:sp>
      <p:sp>
        <p:nvSpPr>
          <p:cNvPr id="4" name="Footer Placeholder 3"/>
          <p:cNvSpPr>
            <a:spLocks noGrp="1"/>
          </p:cNvSpPr>
          <p:nvPr>
            <p:ph type="ftr" sz="quarter" idx="11"/>
          </p:nvPr>
        </p:nvSpPr>
        <p:spPr/>
        <p:txBody>
          <a:bodyPr/>
          <a:lstStyle/>
          <a:p>
            <a:r>
              <a:rPr lang="en-US" smtClean="0"/>
              <a:t>Module 3: Metadata</a:t>
            </a:r>
            <a:endParaRPr lang="en-US"/>
          </a:p>
        </p:txBody>
      </p:sp>
      <p:sp>
        <p:nvSpPr>
          <p:cNvPr id="5" name="Slide Number Placeholder 4"/>
          <p:cNvSpPr>
            <a:spLocks noGrp="1"/>
          </p:cNvSpPr>
          <p:nvPr>
            <p:ph type="sldNum" sz="quarter" idx="12"/>
          </p:nvPr>
        </p:nvSpPr>
        <p:spPr/>
        <p:txBody>
          <a:bodyPr/>
          <a:lstStyle/>
          <a:p>
            <a:fld id="{CD399EDB-6F74-4CB2-9D96-844D2ABDB3BB}" type="slidenum">
              <a:rPr lang="en-US" smtClean="0"/>
              <a:pPr/>
              <a:t>‹#›</a:t>
            </a:fld>
            <a:endParaRPr lang="en-US"/>
          </a:p>
        </p:txBody>
      </p:sp>
    </p:spTree>
    <p:extLst>
      <p:ext uri="{BB962C8B-B14F-4D97-AF65-F5344CB8AC3E}">
        <p14:creationId xmlns:p14="http://schemas.microsoft.com/office/powerpoint/2010/main" val="2065820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EE46F1-058A-460F-A5D2-3A6B72510F68}" type="datetime1">
              <a:rPr lang="en-US" smtClean="0"/>
              <a:pPr/>
              <a:t>1/13/2014</a:t>
            </a:fld>
            <a:endParaRPr lang="en-US"/>
          </a:p>
        </p:txBody>
      </p:sp>
      <p:sp>
        <p:nvSpPr>
          <p:cNvPr id="3" name="Footer Placeholder 2"/>
          <p:cNvSpPr>
            <a:spLocks noGrp="1"/>
          </p:cNvSpPr>
          <p:nvPr>
            <p:ph type="ftr" sz="quarter" idx="11"/>
          </p:nvPr>
        </p:nvSpPr>
        <p:spPr/>
        <p:txBody>
          <a:bodyPr/>
          <a:lstStyle/>
          <a:p>
            <a:r>
              <a:rPr lang="en-US" smtClean="0"/>
              <a:t>Module 3: Metadata</a:t>
            </a:r>
            <a:endParaRPr lang="en-US"/>
          </a:p>
        </p:txBody>
      </p:sp>
      <p:sp>
        <p:nvSpPr>
          <p:cNvPr id="4" name="Slide Number Placeholder 3"/>
          <p:cNvSpPr>
            <a:spLocks noGrp="1"/>
          </p:cNvSpPr>
          <p:nvPr>
            <p:ph type="sldNum" sz="quarter" idx="12"/>
          </p:nvPr>
        </p:nvSpPr>
        <p:spPr/>
        <p:txBody>
          <a:bodyPr/>
          <a:lstStyle/>
          <a:p>
            <a:fld id="{CD399EDB-6F74-4CB2-9D96-844D2ABDB3BB}" type="slidenum">
              <a:rPr lang="en-US" smtClean="0"/>
              <a:pPr/>
              <a:t>‹#›</a:t>
            </a:fld>
            <a:endParaRPr lang="en-US"/>
          </a:p>
        </p:txBody>
      </p:sp>
    </p:spTree>
    <p:extLst>
      <p:ext uri="{BB962C8B-B14F-4D97-AF65-F5344CB8AC3E}">
        <p14:creationId xmlns:p14="http://schemas.microsoft.com/office/powerpoint/2010/main" val="97654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E3D60C-A6A5-4EF3-92E4-F0D3F0D5B18C}" type="datetime1">
              <a:rPr lang="en-US" smtClean="0"/>
              <a:pPr/>
              <a:t>1/13/2014</a:t>
            </a:fld>
            <a:endParaRPr lang="en-US"/>
          </a:p>
        </p:txBody>
      </p:sp>
      <p:sp>
        <p:nvSpPr>
          <p:cNvPr id="6" name="Footer Placeholder 5"/>
          <p:cNvSpPr>
            <a:spLocks noGrp="1"/>
          </p:cNvSpPr>
          <p:nvPr>
            <p:ph type="ftr" sz="quarter" idx="11"/>
          </p:nvPr>
        </p:nvSpPr>
        <p:spPr/>
        <p:txBody>
          <a:bodyPr/>
          <a:lstStyle/>
          <a:p>
            <a:r>
              <a:rPr lang="en-US" smtClean="0"/>
              <a:t>Module 3: Metadata</a:t>
            </a:r>
            <a:endParaRPr lang="en-US"/>
          </a:p>
        </p:txBody>
      </p:sp>
      <p:sp>
        <p:nvSpPr>
          <p:cNvPr id="7" name="Slide Number Placeholder 6"/>
          <p:cNvSpPr>
            <a:spLocks noGrp="1"/>
          </p:cNvSpPr>
          <p:nvPr>
            <p:ph type="sldNum" sz="quarter" idx="12"/>
          </p:nvPr>
        </p:nvSpPr>
        <p:spPr/>
        <p:txBody>
          <a:bodyPr/>
          <a:lstStyle/>
          <a:p>
            <a:fld id="{CD399EDB-6F74-4CB2-9D96-844D2ABDB3BB}" type="slidenum">
              <a:rPr lang="en-US" smtClean="0"/>
              <a:pPr/>
              <a:t>‹#›</a:t>
            </a:fld>
            <a:endParaRPr lang="en-US"/>
          </a:p>
        </p:txBody>
      </p:sp>
    </p:spTree>
    <p:extLst>
      <p:ext uri="{BB962C8B-B14F-4D97-AF65-F5344CB8AC3E}">
        <p14:creationId xmlns:p14="http://schemas.microsoft.com/office/powerpoint/2010/main" val="3621208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1A9567-FF22-46EB-97AC-01A1AFC00A18}" type="datetime1">
              <a:rPr lang="en-US" smtClean="0"/>
              <a:pPr/>
              <a:t>1/13/2014</a:t>
            </a:fld>
            <a:endParaRPr lang="en-US"/>
          </a:p>
        </p:txBody>
      </p:sp>
      <p:sp>
        <p:nvSpPr>
          <p:cNvPr id="6" name="Footer Placeholder 5"/>
          <p:cNvSpPr>
            <a:spLocks noGrp="1"/>
          </p:cNvSpPr>
          <p:nvPr>
            <p:ph type="ftr" sz="quarter" idx="11"/>
          </p:nvPr>
        </p:nvSpPr>
        <p:spPr/>
        <p:txBody>
          <a:bodyPr/>
          <a:lstStyle/>
          <a:p>
            <a:r>
              <a:rPr lang="en-US" smtClean="0"/>
              <a:t>Module 3: Metadata</a:t>
            </a:r>
            <a:endParaRPr lang="en-US"/>
          </a:p>
        </p:txBody>
      </p:sp>
      <p:sp>
        <p:nvSpPr>
          <p:cNvPr id="7" name="Slide Number Placeholder 6"/>
          <p:cNvSpPr>
            <a:spLocks noGrp="1"/>
          </p:cNvSpPr>
          <p:nvPr>
            <p:ph type="sldNum" sz="quarter" idx="12"/>
          </p:nvPr>
        </p:nvSpPr>
        <p:spPr/>
        <p:txBody>
          <a:bodyPr/>
          <a:lstStyle/>
          <a:p>
            <a:fld id="{CD399EDB-6F74-4CB2-9D96-844D2ABDB3BB}" type="slidenum">
              <a:rPr lang="en-US" smtClean="0"/>
              <a:pPr/>
              <a:t>‹#›</a:t>
            </a:fld>
            <a:endParaRPr lang="en-US"/>
          </a:p>
        </p:txBody>
      </p:sp>
    </p:spTree>
    <p:extLst>
      <p:ext uri="{BB962C8B-B14F-4D97-AF65-F5344CB8AC3E}">
        <p14:creationId xmlns:p14="http://schemas.microsoft.com/office/powerpoint/2010/main" val="3603123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4EA79D-48F8-45DE-8F90-905EEDE6F78F}" type="datetime1">
              <a:rPr lang="en-US" smtClean="0"/>
              <a:pPr/>
              <a:t>1/13/2014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Module 3: Metadata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99EDB-6F74-4CB2-9D96-844D2ABDB3BB}" type="slidenum">
              <a:rPr lang="en-US" smtClean="0"/>
              <a:pPr/>
              <a:t>‹#›</a:t>
            </a:fld>
            <a:endParaRPr lang="en-US"/>
          </a:p>
        </p:txBody>
      </p:sp>
    </p:spTree>
    <p:extLst>
      <p:ext uri="{BB962C8B-B14F-4D97-AF65-F5344CB8AC3E}">
        <p14:creationId xmlns:p14="http://schemas.microsoft.com/office/powerpoint/2010/main" val="12887727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marinemetadata.org/guides/mdataintro" TargetMode="External"/><Relationship Id="rId2" Type="http://schemas.openxmlformats.org/officeDocument/2006/relationships/hyperlink" Target="http://www.niso.org/publications/press/UnderstandingMetadata.pdf" TargetMode="External"/><Relationship Id="rId1" Type="http://schemas.openxmlformats.org/officeDocument/2006/relationships/slideLayout" Target="../slideLayouts/slideLayout2.xml"/><Relationship Id="rId5" Type="http://schemas.openxmlformats.org/officeDocument/2006/relationships/hyperlink" Target="http://www.library.illinois.edu/dcc/bestpractices/chapter_11_structuralmetadata.html" TargetMode="External"/><Relationship Id="rId4" Type="http://schemas.openxmlformats.org/officeDocument/2006/relationships/hyperlink" Target="https://pantherfile.uwm.edu/mll/www/resource.html"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marinemetadata.org/guides/mdatastandards/stdimportance" TargetMode="External"/><Relationship Id="rId2" Type="http://schemas.openxmlformats.org/officeDocument/2006/relationships/hyperlink" Target="http://www.dcc.ac.uk/resources/metadata-standards" TargetMode="External"/><Relationship Id="rId1" Type="http://schemas.openxmlformats.org/officeDocument/2006/relationships/slideLayout" Target="../slideLayouts/slideLayout2.xml"/><Relationship Id="rId6" Type="http://schemas.openxmlformats.org/officeDocument/2006/relationships/hyperlink" Target="http://data-archive.ac.uk/create-manage/format/versions" TargetMode="External"/><Relationship Id="rId5" Type="http://schemas.openxmlformats.org/officeDocument/2006/relationships/hyperlink" Target="http://libraries.mit.edu/guides/subjects/data-%20management/metadata.html" TargetMode="External"/><Relationship Id="rId4" Type="http://schemas.openxmlformats.org/officeDocument/2006/relationships/hyperlink" Target="http://www.getty.edu/research/publications/electronic_publications/intrometadata/setting.html"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en.wikipedia.org/wiki/Controlled_vocabulary" TargetMode="External"/><Relationship Id="rId2" Type="http://schemas.openxmlformats.org/officeDocument/2006/relationships/hyperlink" Target="http://vimeo.com/3161893" TargetMode="External"/><Relationship Id="rId1" Type="http://schemas.openxmlformats.org/officeDocument/2006/relationships/slideLayout" Target="../slideLayouts/slideLayout2.xml"/><Relationship Id="rId6" Type="http://schemas.openxmlformats.org/officeDocument/2006/relationships/hyperlink" Target="http://uwdcc.library.wisc.edu/documents/DC_companionv1.3.pdf" TargetMode="External"/><Relationship Id="rId5" Type="http://schemas.openxmlformats.org/officeDocument/2006/relationships/hyperlink" Target="http://libraries.mit.edu/guides/subjects/data-management/metadata.html" TargetMode="External"/><Relationship Id="rId4" Type="http://schemas.openxmlformats.org/officeDocument/2006/relationships/hyperlink" Target="http://www.ieee.org/education_careers/education/standards/standards_glossary.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dirty="0" smtClean="0">
                <a:solidFill>
                  <a:schemeClr val="tx1"/>
                </a:solidFill>
              </a:rPr>
              <a:t>CC BY-NC</a:t>
            </a:r>
            <a:endParaRPr lang="en-US" dirty="0">
              <a:solidFill>
                <a:schemeClr val="tx1"/>
              </a:solidFill>
            </a:endParaRPr>
          </a:p>
        </p:txBody>
      </p:sp>
      <p:sp>
        <p:nvSpPr>
          <p:cNvPr id="2" name="Title 1"/>
          <p:cNvSpPr>
            <a:spLocks noGrp="1"/>
          </p:cNvSpPr>
          <p:nvPr>
            <p:ph type="ctrTitle" idx="4294967295"/>
          </p:nvPr>
        </p:nvSpPr>
        <p:spPr>
          <a:xfrm>
            <a:off x="0" y="2130425"/>
            <a:ext cx="9067800" cy="1470025"/>
          </a:xfrm>
        </p:spPr>
        <p:txBody>
          <a:bodyPr>
            <a:normAutofit fontScale="90000"/>
          </a:bodyPr>
          <a:lstStyle/>
          <a:p>
            <a:r>
              <a:rPr lang="en-US" dirty="0" smtClean="0">
                <a:latin typeface="Microsoft Sans Serif" pitchFamily="34" charset="0"/>
                <a:cs typeface="Microsoft Sans Serif" pitchFamily="34" charset="0"/>
              </a:rPr>
              <a:t>Slides Template for Module 3</a:t>
            </a:r>
            <a:br>
              <a:rPr lang="en-US" dirty="0" smtClean="0">
                <a:latin typeface="Microsoft Sans Serif" pitchFamily="34" charset="0"/>
                <a:cs typeface="Microsoft Sans Serif" pitchFamily="34" charset="0"/>
              </a:rPr>
            </a:br>
            <a:r>
              <a:rPr lang="en-US" dirty="0" smtClean="0">
                <a:latin typeface="Microsoft Sans Serif" pitchFamily="34" charset="0"/>
                <a:cs typeface="Microsoft Sans Serif" pitchFamily="34" charset="0"/>
              </a:rPr>
              <a:t/>
            </a:r>
            <a:br>
              <a:rPr lang="en-US" dirty="0" smtClean="0">
                <a:latin typeface="Microsoft Sans Serif" pitchFamily="34" charset="0"/>
                <a:cs typeface="Microsoft Sans Serif" pitchFamily="34" charset="0"/>
              </a:rPr>
            </a:br>
            <a:r>
              <a:rPr lang="en-US" sz="3600" dirty="0" smtClean="0">
                <a:latin typeface="Microsoft Sans Serif" pitchFamily="34" charset="0"/>
                <a:cs typeface="Microsoft Sans Serif" pitchFamily="34" charset="0"/>
              </a:rPr>
              <a:t>Contextual details needed to make data meaningful to others</a:t>
            </a:r>
            <a:r>
              <a:rPr lang="en-US" dirty="0" smtClean="0">
                <a:latin typeface="Microsoft Sans Serif" pitchFamily="34" charset="0"/>
                <a:cs typeface="Microsoft Sans Serif" pitchFamily="34" charset="0"/>
              </a:rPr>
              <a:t/>
            </a:r>
            <a:br>
              <a:rPr lang="en-US" dirty="0" smtClean="0">
                <a:latin typeface="Microsoft Sans Serif" pitchFamily="34" charset="0"/>
                <a:cs typeface="Microsoft Sans Serif" pitchFamily="34" charset="0"/>
              </a:rPr>
            </a:br>
            <a:r>
              <a:rPr lang="en-US" dirty="0" smtClean="0">
                <a:latin typeface="Microsoft Sans Serif" pitchFamily="34" charset="0"/>
                <a:cs typeface="Microsoft Sans Serif" pitchFamily="34" charset="0"/>
              </a:rPr>
              <a:t/>
            </a:r>
            <a:br>
              <a:rPr lang="en-US" dirty="0" smtClean="0">
                <a:latin typeface="Microsoft Sans Serif" pitchFamily="34" charset="0"/>
                <a:cs typeface="Microsoft Sans Serif" pitchFamily="34" charset="0"/>
              </a:rPr>
            </a:br>
            <a:endParaRPr lang="en-US" dirty="0">
              <a:latin typeface="Microsoft Sans Serif" pitchFamily="34" charset="0"/>
              <a:cs typeface="Microsoft Sans Serif" pitchFamily="34" charset="0"/>
            </a:endParaRPr>
          </a:p>
        </p:txBody>
      </p:sp>
    </p:spTree>
    <p:extLst>
      <p:ext uri="{BB962C8B-B14F-4D97-AF65-F5344CB8AC3E}">
        <p14:creationId xmlns:p14="http://schemas.microsoft.com/office/powerpoint/2010/main" val="1801610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Technical Standards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ISO 8601 technical standard:</a:t>
            </a:r>
          </a:p>
          <a:p>
            <a:pPr marL="0" indent="0">
              <a:buNone/>
            </a:pPr>
            <a:endParaRPr lang="en-US" dirty="0" smtClean="0"/>
          </a:p>
          <a:p>
            <a:r>
              <a:rPr lang="en-US" dirty="0"/>
              <a:t>YYYY (</a:t>
            </a:r>
            <a:r>
              <a:rPr lang="en-US" dirty="0" smtClean="0"/>
              <a:t>e.g. </a:t>
            </a:r>
            <a:r>
              <a:rPr lang="en-US" dirty="0"/>
              <a:t>1997)</a:t>
            </a:r>
          </a:p>
          <a:p>
            <a:r>
              <a:rPr lang="en-US" dirty="0" smtClean="0"/>
              <a:t>Year </a:t>
            </a:r>
            <a:r>
              <a:rPr lang="en-US" dirty="0"/>
              <a:t>and month:</a:t>
            </a:r>
          </a:p>
          <a:p>
            <a:r>
              <a:rPr lang="en-US" dirty="0" smtClean="0"/>
              <a:t>YYYY-MM </a:t>
            </a:r>
            <a:r>
              <a:rPr lang="en-US" dirty="0"/>
              <a:t>(</a:t>
            </a:r>
            <a:r>
              <a:rPr lang="en-US" dirty="0" smtClean="0"/>
              <a:t>e.g. </a:t>
            </a:r>
            <a:r>
              <a:rPr lang="en-US" dirty="0"/>
              <a:t>1997-07)</a:t>
            </a:r>
          </a:p>
          <a:p>
            <a:pPr marL="0" indent="0">
              <a:buNone/>
            </a:pPr>
            <a:endParaRPr lang="en-US" dirty="0" smtClean="0"/>
          </a:p>
          <a:p>
            <a:pPr marL="0" indent="0">
              <a:buNone/>
            </a:pPr>
            <a:r>
              <a:rPr lang="en-US" dirty="0" smtClean="0"/>
              <a:t>Complete date: YYYY-MM-DD </a:t>
            </a:r>
            <a:r>
              <a:rPr lang="en-US" dirty="0"/>
              <a:t>(</a:t>
            </a:r>
            <a:r>
              <a:rPr lang="en-US" dirty="0" smtClean="0"/>
              <a:t>e.g. </a:t>
            </a:r>
            <a:r>
              <a:rPr lang="en-US" dirty="0"/>
              <a:t>1997-07-16</a:t>
            </a:r>
            <a:r>
              <a:rPr lang="en-US" dirty="0" smtClean="0"/>
              <a:t>)</a:t>
            </a:r>
          </a:p>
          <a:p>
            <a:r>
              <a:rPr lang="en-US" dirty="0" smtClean="0"/>
              <a:t>Media types can be problematic as well</a:t>
            </a:r>
          </a:p>
          <a:p>
            <a:r>
              <a:rPr lang="en-US" dirty="0" smtClean="0"/>
              <a:t>The MIME media types helps you choose among the following: Application, audio, example, image, message, model, multipart, text, video</a:t>
            </a:r>
            <a:endParaRPr lang="en-US" dirty="0"/>
          </a:p>
          <a:p>
            <a:endParaRPr lang="en-US" dirty="0"/>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33115874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Microsoft Sans Serif" pitchFamily="34" charset="0"/>
                <a:cs typeface="Microsoft Sans Serif" pitchFamily="34" charset="0"/>
              </a:rPr>
              <a:t>Media </a:t>
            </a:r>
            <a:r>
              <a:rPr lang="en-US" dirty="0" smtClean="0">
                <a:latin typeface="Microsoft Sans Serif" pitchFamily="34" charset="0"/>
                <a:cs typeface="Microsoft Sans Serif" pitchFamily="34" charset="0"/>
              </a:rPr>
              <a:t>Types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fontScale="85000" lnSpcReduction="20000"/>
          </a:bodyPr>
          <a:lstStyle/>
          <a:p>
            <a:pPr marL="0" indent="0">
              <a:buNone/>
            </a:pPr>
            <a:r>
              <a:rPr lang="en-US" dirty="0">
                <a:latin typeface="Microsoft Sans Serif" pitchFamily="34" charset="0"/>
                <a:cs typeface="Microsoft Sans Serif" pitchFamily="34" charset="0"/>
              </a:rPr>
              <a:t>The MIME media </a:t>
            </a:r>
            <a:r>
              <a:rPr lang="en-US" dirty="0" smtClean="0">
                <a:latin typeface="Microsoft Sans Serif" pitchFamily="34" charset="0"/>
                <a:cs typeface="Microsoft Sans Serif" pitchFamily="34" charset="0"/>
              </a:rPr>
              <a:t>types:</a:t>
            </a:r>
          </a:p>
          <a:p>
            <a:pPr marL="0" indent="0">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Application</a:t>
            </a:r>
          </a:p>
          <a:p>
            <a:r>
              <a:rPr lang="en-US" dirty="0" smtClean="0">
                <a:latin typeface="Microsoft Sans Serif" pitchFamily="34" charset="0"/>
                <a:cs typeface="Microsoft Sans Serif" pitchFamily="34" charset="0"/>
              </a:rPr>
              <a:t>Audio</a:t>
            </a:r>
          </a:p>
          <a:p>
            <a:r>
              <a:rPr lang="en-US" dirty="0" smtClean="0">
                <a:latin typeface="Microsoft Sans Serif" pitchFamily="34" charset="0"/>
                <a:cs typeface="Microsoft Sans Serif" pitchFamily="34" charset="0"/>
              </a:rPr>
              <a:t>Image</a:t>
            </a:r>
          </a:p>
          <a:p>
            <a:r>
              <a:rPr lang="en-US" dirty="0" smtClean="0">
                <a:latin typeface="Microsoft Sans Serif" pitchFamily="34" charset="0"/>
                <a:cs typeface="Microsoft Sans Serif" pitchFamily="34" charset="0"/>
              </a:rPr>
              <a:t>Model</a:t>
            </a:r>
          </a:p>
          <a:p>
            <a:r>
              <a:rPr lang="en-US" dirty="0" smtClean="0">
                <a:latin typeface="Microsoft Sans Serif" pitchFamily="34" charset="0"/>
                <a:cs typeface="Microsoft Sans Serif" pitchFamily="34" charset="0"/>
              </a:rPr>
              <a:t>Multipart</a:t>
            </a:r>
          </a:p>
          <a:p>
            <a:r>
              <a:rPr lang="en-US" dirty="0" smtClean="0">
                <a:latin typeface="Microsoft Sans Serif" pitchFamily="34" charset="0"/>
                <a:cs typeface="Microsoft Sans Serif" pitchFamily="34" charset="0"/>
              </a:rPr>
              <a:t>Message</a:t>
            </a:r>
          </a:p>
          <a:p>
            <a:r>
              <a:rPr lang="en-US" dirty="0" smtClean="0">
                <a:latin typeface="Microsoft Sans Serif" pitchFamily="34" charset="0"/>
                <a:cs typeface="Microsoft Sans Serif" pitchFamily="34" charset="0"/>
              </a:rPr>
              <a:t>Text</a:t>
            </a:r>
          </a:p>
          <a:p>
            <a:r>
              <a:rPr lang="en-US" dirty="0">
                <a:latin typeface="Microsoft Sans Serif" pitchFamily="34" charset="0"/>
                <a:cs typeface="Microsoft Sans Serif" pitchFamily="34" charset="0"/>
              </a:rPr>
              <a:t>V</a:t>
            </a:r>
            <a:r>
              <a:rPr lang="en-US" dirty="0" smtClean="0">
                <a:latin typeface="Microsoft Sans Serif" pitchFamily="34" charset="0"/>
                <a:cs typeface="Microsoft Sans Serif" pitchFamily="34" charset="0"/>
              </a:rPr>
              <a:t>ideo</a:t>
            </a:r>
            <a:endParaRPr lang="en-US" dirty="0">
              <a:latin typeface="Microsoft Sans Serif" pitchFamily="34" charset="0"/>
              <a:cs typeface="Microsoft Sans Serif" pitchFamily="34" charset="0"/>
            </a:endParaRPr>
          </a:p>
          <a:p>
            <a:endParaRPr lang="en-US" dirty="0"/>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95882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icrosoft Sans Serif" pitchFamily="34" charset="0"/>
                <a:cs typeface="Microsoft Sans Serif" pitchFamily="34" charset="0"/>
              </a:rPr>
              <a:t>Approaches to </a:t>
            </a:r>
            <a:r>
              <a:rPr lang="en-US" dirty="0">
                <a:latin typeface="Microsoft Sans Serif" pitchFamily="34" charset="0"/>
                <a:cs typeface="Microsoft Sans Serif" pitchFamily="34" charset="0"/>
              </a:rPr>
              <a:t>C</a:t>
            </a:r>
            <a:r>
              <a:rPr lang="en-US" dirty="0" smtClean="0">
                <a:latin typeface="Microsoft Sans Serif" pitchFamily="34" charset="0"/>
                <a:cs typeface="Microsoft Sans Serif" pitchFamily="34" charset="0"/>
              </a:rPr>
              <a:t>reating </a:t>
            </a:r>
            <a:r>
              <a:rPr lang="en-US" dirty="0">
                <a:latin typeface="Microsoft Sans Serif" pitchFamily="34" charset="0"/>
                <a:cs typeface="Microsoft Sans Serif" pitchFamily="34" charset="0"/>
              </a:rPr>
              <a:t>M</a:t>
            </a:r>
            <a:r>
              <a:rPr lang="en-US" dirty="0" smtClean="0">
                <a:latin typeface="Microsoft Sans Serif" pitchFamily="34" charset="0"/>
                <a:cs typeface="Microsoft Sans Serif" pitchFamily="34" charset="0"/>
              </a:rPr>
              <a:t>etadata</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lstStyle/>
          <a:p>
            <a:pPr marL="0" indent="0">
              <a:buNone/>
            </a:pPr>
            <a:r>
              <a:rPr lang="en-US" dirty="0" smtClean="0">
                <a:latin typeface="Microsoft Sans Serif" pitchFamily="34" charset="0"/>
                <a:cs typeface="Microsoft Sans Serif" pitchFamily="34" charset="0"/>
              </a:rPr>
              <a:t>First, identify your elements:</a:t>
            </a:r>
          </a:p>
          <a:p>
            <a:r>
              <a:rPr lang="en-US" dirty="0" smtClean="0">
                <a:latin typeface="Microsoft Sans Serif" pitchFamily="34" charset="0"/>
                <a:cs typeface="Microsoft Sans Serif" pitchFamily="34" charset="0"/>
              </a:rPr>
              <a:t>Title</a:t>
            </a:r>
          </a:p>
          <a:p>
            <a:r>
              <a:rPr lang="en-US" dirty="0" smtClean="0">
                <a:latin typeface="Microsoft Sans Serif" pitchFamily="34" charset="0"/>
                <a:cs typeface="Microsoft Sans Serif" pitchFamily="34" charset="0"/>
              </a:rPr>
              <a:t>Creator</a:t>
            </a:r>
          </a:p>
          <a:p>
            <a:r>
              <a:rPr lang="en-US" dirty="0" smtClean="0">
                <a:latin typeface="Microsoft Sans Serif" pitchFamily="34" charset="0"/>
                <a:cs typeface="Microsoft Sans Serif" pitchFamily="34" charset="0"/>
              </a:rPr>
              <a:t>Identifier</a:t>
            </a:r>
          </a:p>
          <a:p>
            <a:r>
              <a:rPr lang="en-US" dirty="0" smtClean="0">
                <a:latin typeface="Microsoft Sans Serif" pitchFamily="34" charset="0"/>
                <a:cs typeface="Microsoft Sans Serif" pitchFamily="34" charset="0"/>
              </a:rPr>
              <a:t>Subject</a:t>
            </a:r>
          </a:p>
          <a:p>
            <a:r>
              <a:rPr lang="en-US" dirty="0" smtClean="0">
                <a:latin typeface="Microsoft Sans Serif" pitchFamily="34" charset="0"/>
                <a:cs typeface="Microsoft Sans Serif" pitchFamily="34" charset="0"/>
              </a:rPr>
              <a:t>Dates</a:t>
            </a:r>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3331404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Best Practices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fontScale="92500" lnSpcReduction="10000"/>
          </a:bodyPr>
          <a:lstStyle/>
          <a:p>
            <a:r>
              <a:rPr lang="en-US" dirty="0" smtClean="0">
                <a:latin typeface="Microsoft Sans Serif" pitchFamily="34" charset="0"/>
                <a:cs typeface="Microsoft Sans Serif" pitchFamily="34" charset="0"/>
              </a:rPr>
              <a:t>Consult a metadata librarian!</a:t>
            </a:r>
          </a:p>
          <a:p>
            <a:pPr lvl="0"/>
            <a:r>
              <a:rPr lang="en-US" dirty="0">
                <a:latin typeface="Microsoft Sans Serif" pitchFamily="34" charset="0"/>
                <a:cs typeface="Microsoft Sans Serif" pitchFamily="34" charset="0"/>
              </a:rPr>
              <a:t>Consistent data entry is </a:t>
            </a:r>
            <a:r>
              <a:rPr lang="en-US" dirty="0" smtClean="0">
                <a:latin typeface="Microsoft Sans Serif" pitchFamily="34" charset="0"/>
                <a:cs typeface="Microsoft Sans Serif" pitchFamily="34" charset="0"/>
              </a:rPr>
              <a:t>important</a:t>
            </a:r>
          </a:p>
          <a:p>
            <a:pPr lvl="0"/>
            <a:r>
              <a:rPr lang="en-US" dirty="0" smtClean="0">
                <a:latin typeface="Microsoft Sans Serif" pitchFamily="34" charset="0"/>
                <a:cs typeface="Microsoft Sans Serif" pitchFamily="34" charset="0"/>
              </a:rPr>
              <a:t>Avoid </a:t>
            </a:r>
            <a:r>
              <a:rPr lang="en-US" dirty="0">
                <a:latin typeface="Microsoft Sans Serif" pitchFamily="34" charset="0"/>
                <a:cs typeface="Microsoft Sans Serif" pitchFamily="34" charset="0"/>
              </a:rPr>
              <a:t>extraneous </a:t>
            </a:r>
            <a:r>
              <a:rPr lang="en-US" dirty="0" smtClean="0">
                <a:latin typeface="Microsoft Sans Serif" pitchFamily="34" charset="0"/>
                <a:cs typeface="Microsoft Sans Serif" pitchFamily="34" charset="0"/>
              </a:rPr>
              <a:t>punctuation</a:t>
            </a:r>
            <a:endParaRPr lang="en-US" dirty="0">
              <a:latin typeface="Microsoft Sans Serif" pitchFamily="34" charset="0"/>
              <a:cs typeface="Microsoft Sans Serif" pitchFamily="34" charset="0"/>
            </a:endParaRPr>
          </a:p>
          <a:p>
            <a:pPr lvl="0"/>
            <a:r>
              <a:rPr lang="en-US" dirty="0">
                <a:latin typeface="Microsoft Sans Serif" pitchFamily="34" charset="0"/>
                <a:cs typeface="Microsoft Sans Serif" pitchFamily="34" charset="0"/>
              </a:rPr>
              <a:t>Avoid most </a:t>
            </a:r>
            <a:r>
              <a:rPr lang="en-US" dirty="0" smtClean="0">
                <a:latin typeface="Microsoft Sans Serif" pitchFamily="34" charset="0"/>
                <a:cs typeface="Microsoft Sans Serif" pitchFamily="34" charset="0"/>
              </a:rPr>
              <a:t>abbreviations</a:t>
            </a:r>
          </a:p>
          <a:p>
            <a:pPr lvl="0"/>
            <a:r>
              <a:rPr lang="en-US" dirty="0" smtClean="0">
                <a:latin typeface="Microsoft Sans Serif" pitchFamily="34" charset="0"/>
                <a:cs typeface="Microsoft Sans Serif" pitchFamily="34" charset="0"/>
              </a:rPr>
              <a:t>Use </a:t>
            </a:r>
            <a:r>
              <a:rPr lang="en-US" dirty="0">
                <a:latin typeface="Microsoft Sans Serif" pitchFamily="34" charset="0"/>
                <a:cs typeface="Microsoft Sans Serif" pitchFamily="34" charset="0"/>
              </a:rPr>
              <a:t>templates and macros when </a:t>
            </a:r>
            <a:r>
              <a:rPr lang="en-US" dirty="0" smtClean="0">
                <a:latin typeface="Microsoft Sans Serif" pitchFamily="34" charset="0"/>
                <a:cs typeface="Microsoft Sans Serif" pitchFamily="34" charset="0"/>
              </a:rPr>
              <a:t>possible</a:t>
            </a:r>
          </a:p>
          <a:p>
            <a:pPr lvl="0"/>
            <a:r>
              <a:rPr lang="en-US" dirty="0" smtClean="0">
                <a:latin typeface="Microsoft Sans Serif" pitchFamily="34" charset="0"/>
                <a:cs typeface="Microsoft Sans Serif" pitchFamily="34" charset="0"/>
              </a:rPr>
              <a:t>Extract </a:t>
            </a:r>
            <a:r>
              <a:rPr lang="en-US" dirty="0">
                <a:latin typeface="Microsoft Sans Serif" pitchFamily="34" charset="0"/>
                <a:cs typeface="Microsoft Sans Serif" pitchFamily="34" charset="0"/>
              </a:rPr>
              <a:t>pre-existing metadata </a:t>
            </a:r>
            <a:endParaRPr lang="en-US" dirty="0" smtClean="0">
              <a:latin typeface="Microsoft Sans Serif" pitchFamily="34" charset="0"/>
              <a:cs typeface="Microsoft Sans Serif" pitchFamily="34" charset="0"/>
            </a:endParaRPr>
          </a:p>
          <a:p>
            <a:pPr lvl="0"/>
            <a:r>
              <a:rPr lang="en-US" dirty="0" smtClean="0">
                <a:latin typeface="Microsoft Sans Serif" pitchFamily="34" charset="0"/>
                <a:cs typeface="Microsoft Sans Serif" pitchFamily="34" charset="0"/>
              </a:rPr>
              <a:t>Keep </a:t>
            </a:r>
            <a:r>
              <a:rPr lang="en-US" dirty="0">
                <a:latin typeface="Microsoft Sans Serif" pitchFamily="34" charset="0"/>
                <a:cs typeface="Microsoft Sans Serif" pitchFamily="34" charset="0"/>
              </a:rPr>
              <a:t>a data dictionary </a:t>
            </a:r>
            <a:endParaRPr lang="en-US" dirty="0" smtClean="0">
              <a:latin typeface="Microsoft Sans Serif" pitchFamily="34" charset="0"/>
              <a:cs typeface="Microsoft Sans Serif" pitchFamily="34" charset="0"/>
            </a:endParaRPr>
          </a:p>
          <a:p>
            <a:pPr lvl="0"/>
            <a:r>
              <a:rPr lang="en-US" dirty="0" smtClean="0">
                <a:latin typeface="Microsoft Sans Serif" pitchFamily="34" charset="0"/>
                <a:cs typeface="Microsoft Sans Serif" pitchFamily="34" charset="0"/>
              </a:rPr>
              <a:t>Always </a:t>
            </a:r>
            <a:r>
              <a:rPr lang="en-US" dirty="0">
                <a:latin typeface="Microsoft Sans Serif" pitchFamily="34" charset="0"/>
                <a:cs typeface="Microsoft Sans Serif" pitchFamily="34" charset="0"/>
              </a:rPr>
              <a:t>use an established metadata </a:t>
            </a:r>
            <a:r>
              <a:rPr lang="en-US" dirty="0" smtClean="0">
                <a:latin typeface="Microsoft Sans Serif" pitchFamily="34" charset="0"/>
                <a:cs typeface="Microsoft Sans Serif" pitchFamily="34" charset="0"/>
              </a:rPr>
              <a:t>standard</a:t>
            </a:r>
            <a:endParaRPr lang="en-US" dirty="0">
              <a:latin typeface="Microsoft Sans Serif" pitchFamily="34" charset="0"/>
              <a:cs typeface="Microsoft Sans Serif" pitchFamily="34" charset="0"/>
            </a:endParaRPr>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1884363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Sources for this Unit</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a:xfrm>
            <a:off x="457200" y="1295400"/>
            <a:ext cx="8229600" cy="4830763"/>
          </a:xfrm>
        </p:spPr>
        <p:txBody>
          <a:bodyPr>
            <a:noAutofit/>
          </a:bodyPr>
          <a:lstStyle/>
          <a:p>
            <a:pPr marL="0" lvl="0" indent="0" fontAlgn="base">
              <a:buNone/>
            </a:pPr>
            <a:r>
              <a:rPr lang="en-US" sz="1400" b="1" dirty="0" smtClean="0">
                <a:latin typeface="Microsoft Sans Serif" pitchFamily="34" charset="0"/>
                <a:cs typeface="Microsoft Sans Serif" pitchFamily="34" charset="0"/>
              </a:rPr>
              <a:t>What is metadata:</a:t>
            </a:r>
          </a:p>
          <a:p>
            <a:pPr marL="0" lvl="0" indent="0" fontAlgn="base">
              <a:buNone/>
            </a:pPr>
            <a:endParaRPr lang="en-US" sz="1200" dirty="0">
              <a:latin typeface="Microsoft Sans Serif" pitchFamily="34" charset="0"/>
              <a:cs typeface="Microsoft Sans Serif" pitchFamily="34" charset="0"/>
            </a:endParaRPr>
          </a:p>
          <a:p>
            <a:pPr marL="0" lvl="0" indent="0" fontAlgn="base">
              <a:buNone/>
            </a:pPr>
            <a:r>
              <a:rPr lang="en-US" sz="1200" dirty="0" smtClean="0">
                <a:latin typeface="Microsoft Sans Serif" pitchFamily="34" charset="0"/>
                <a:cs typeface="Microsoft Sans Serif" pitchFamily="34" charset="0"/>
              </a:rPr>
              <a:t>National </a:t>
            </a:r>
            <a:r>
              <a:rPr lang="en-US" sz="1200" dirty="0">
                <a:latin typeface="Microsoft Sans Serif" pitchFamily="34" charset="0"/>
                <a:cs typeface="Microsoft Sans Serif" pitchFamily="34" charset="0"/>
              </a:rPr>
              <a:t>Information Standards Organization (NISO). 2004. Understanding Metadata. </a:t>
            </a:r>
            <a:r>
              <a:rPr lang="en-US" sz="1200" dirty="0">
                <a:latin typeface="Microsoft Sans Serif" pitchFamily="34" charset="0"/>
                <a:cs typeface="Microsoft Sans Serif" pitchFamily="34" charset="0"/>
                <a:hlinkClick r:id="rId2"/>
              </a:rPr>
              <a:t>http://www.niso.org/publications/press/</a:t>
            </a:r>
            <a:r>
              <a:rPr lang="en-US" sz="1200" dirty="0" smtClean="0">
                <a:latin typeface="Microsoft Sans Serif" pitchFamily="34" charset="0"/>
                <a:cs typeface="Microsoft Sans Serif" pitchFamily="34" charset="0"/>
                <a:hlinkClick r:id="rId2"/>
              </a:rPr>
              <a:t>UnderstandingMetadata.pdf</a:t>
            </a:r>
            <a:endParaRPr lang="en-US" sz="1200" dirty="0" smtClean="0">
              <a:latin typeface="Microsoft Sans Serif" pitchFamily="34" charset="0"/>
              <a:cs typeface="Microsoft Sans Serif" pitchFamily="34" charset="0"/>
            </a:endParaRPr>
          </a:p>
          <a:p>
            <a:pPr marL="0" lvl="0" indent="0" fontAlgn="base">
              <a:buNone/>
            </a:pPr>
            <a:endParaRPr lang="en-US" sz="1200" dirty="0">
              <a:latin typeface="Microsoft Sans Serif" pitchFamily="34" charset="0"/>
              <a:cs typeface="Microsoft Sans Serif" pitchFamily="34" charset="0"/>
            </a:endParaRPr>
          </a:p>
          <a:p>
            <a:pPr marL="0" lvl="0" indent="0" fontAlgn="base">
              <a:buNone/>
            </a:pPr>
            <a:r>
              <a:rPr lang="en-US" sz="1200" dirty="0" err="1">
                <a:latin typeface="Microsoft Sans Serif" pitchFamily="34" charset="0"/>
                <a:cs typeface="Microsoft Sans Serif" pitchFamily="34" charset="0"/>
              </a:rPr>
              <a:t>Neiswender</a:t>
            </a:r>
            <a:r>
              <a:rPr lang="en-US" sz="1200" dirty="0">
                <a:latin typeface="Microsoft Sans Serif" pitchFamily="34" charset="0"/>
                <a:cs typeface="Microsoft Sans Serif" pitchFamily="34" charset="0"/>
              </a:rPr>
              <a:t>, C. 2010. "Introduction to Metadata." In </a:t>
            </a:r>
            <a:r>
              <a:rPr lang="en-US" sz="1200" i="1" dirty="0">
                <a:latin typeface="Microsoft Sans Serif" pitchFamily="34" charset="0"/>
                <a:cs typeface="Microsoft Sans Serif" pitchFamily="34" charset="0"/>
              </a:rPr>
              <a:t>The MMI Guides: Navigating the World of Marine Metadata</a:t>
            </a:r>
            <a:r>
              <a:rPr lang="en-US" sz="1200" dirty="0">
                <a:latin typeface="Microsoft Sans Serif" pitchFamily="34" charset="0"/>
                <a:cs typeface="Microsoft Sans Serif" pitchFamily="34" charset="0"/>
              </a:rPr>
              <a:t>. </a:t>
            </a:r>
            <a:r>
              <a:rPr lang="en-US" sz="1200" dirty="0">
                <a:latin typeface="Microsoft Sans Serif" pitchFamily="34" charset="0"/>
                <a:cs typeface="Microsoft Sans Serif" pitchFamily="34" charset="0"/>
                <a:hlinkClick r:id="rId3"/>
              </a:rPr>
              <a:t>http://marinemetadata.org/guides/mdataintro</a:t>
            </a:r>
            <a:r>
              <a:rPr lang="en-US" sz="1200" dirty="0">
                <a:latin typeface="Microsoft Sans Serif" pitchFamily="34" charset="0"/>
                <a:cs typeface="Microsoft Sans Serif" pitchFamily="34" charset="0"/>
              </a:rPr>
              <a:t>. Accessed April 1, 2013</a:t>
            </a:r>
            <a:r>
              <a:rPr lang="en-US" sz="1200" dirty="0" smtClean="0">
                <a:latin typeface="Microsoft Sans Serif" pitchFamily="34" charset="0"/>
                <a:cs typeface="Microsoft Sans Serif" pitchFamily="34" charset="0"/>
              </a:rPr>
              <a:t>.</a:t>
            </a:r>
          </a:p>
          <a:p>
            <a:pPr marL="0" lvl="0" indent="0" fontAlgn="base">
              <a:buNone/>
            </a:pPr>
            <a:endParaRPr lang="en-US" sz="1200" dirty="0">
              <a:latin typeface="Microsoft Sans Serif" pitchFamily="34" charset="0"/>
              <a:cs typeface="Microsoft Sans Serif" pitchFamily="34" charset="0"/>
            </a:endParaRPr>
          </a:p>
          <a:p>
            <a:pPr marL="0" lvl="0" indent="0" fontAlgn="base">
              <a:buNone/>
            </a:pPr>
            <a:r>
              <a:rPr lang="en-US" sz="1400" b="1" dirty="0" smtClean="0">
                <a:latin typeface="Microsoft Sans Serif" pitchFamily="34" charset="0"/>
                <a:cs typeface="Microsoft Sans Serif" pitchFamily="34" charset="0"/>
              </a:rPr>
              <a:t>Reuse and discoverability:</a:t>
            </a:r>
            <a:endParaRPr lang="en-US" sz="1400" b="1" dirty="0">
              <a:latin typeface="Microsoft Sans Serif" pitchFamily="34" charset="0"/>
              <a:cs typeface="Microsoft Sans Serif" pitchFamily="34" charset="0"/>
            </a:endParaRPr>
          </a:p>
          <a:p>
            <a:pPr marL="0" indent="0">
              <a:buNone/>
            </a:pPr>
            <a:endParaRPr lang="en-US" sz="1200" dirty="0" smtClean="0">
              <a:latin typeface="Microsoft Sans Serif" pitchFamily="34" charset="0"/>
              <a:cs typeface="Microsoft Sans Serif" pitchFamily="34" charset="0"/>
            </a:endParaRPr>
          </a:p>
          <a:p>
            <a:pPr marL="0" lvl="0" indent="0" fontAlgn="base">
              <a:buNone/>
            </a:pPr>
            <a:r>
              <a:rPr lang="en-US" sz="1400" dirty="0">
                <a:latin typeface="Microsoft Sans Serif" pitchFamily="34" charset="0"/>
                <a:cs typeface="Microsoft Sans Serif" pitchFamily="34" charset="0"/>
              </a:rPr>
              <a:t>National Information Standards Organization (NISO). 2004. Understanding Metadata. </a:t>
            </a:r>
            <a:r>
              <a:rPr lang="en-US" sz="1400" dirty="0">
                <a:latin typeface="Microsoft Sans Serif" pitchFamily="34" charset="0"/>
                <a:cs typeface="Microsoft Sans Serif" pitchFamily="34" charset="0"/>
                <a:hlinkClick r:id="rId2"/>
              </a:rPr>
              <a:t>http://www.niso.org/publications/press/</a:t>
            </a:r>
            <a:r>
              <a:rPr lang="en-US" sz="1400" dirty="0" smtClean="0">
                <a:latin typeface="Microsoft Sans Serif" pitchFamily="34" charset="0"/>
                <a:cs typeface="Microsoft Sans Serif" pitchFamily="34" charset="0"/>
                <a:hlinkClick r:id="rId2"/>
              </a:rPr>
              <a:t>UnderstandingMetadata.pdf</a:t>
            </a:r>
            <a:endParaRPr lang="en-US" sz="1400" dirty="0" smtClean="0">
              <a:latin typeface="Microsoft Sans Serif" pitchFamily="34" charset="0"/>
              <a:cs typeface="Microsoft Sans Serif" pitchFamily="34" charset="0"/>
            </a:endParaRPr>
          </a:p>
          <a:p>
            <a:pPr marL="0" lvl="0" indent="0" fontAlgn="base">
              <a:buNone/>
            </a:pPr>
            <a:endParaRPr lang="en-US" sz="1400" dirty="0">
              <a:latin typeface="Microsoft Sans Serif" pitchFamily="34" charset="0"/>
              <a:cs typeface="Microsoft Sans Serif" pitchFamily="34" charset="0"/>
            </a:endParaRPr>
          </a:p>
          <a:p>
            <a:pPr marL="0" lvl="0" indent="0" fontAlgn="base">
              <a:buNone/>
            </a:pPr>
            <a:r>
              <a:rPr lang="en-US" sz="1400" dirty="0">
                <a:latin typeface="Microsoft Sans Serif" pitchFamily="34" charset="0"/>
                <a:cs typeface="Microsoft Sans Serif" pitchFamily="34" charset="0"/>
              </a:rPr>
              <a:t>Miller, Steven J. 2011. Metadata Resources: Selected Reference Documents, Web Sites, and Readings: </a:t>
            </a:r>
            <a:r>
              <a:rPr lang="en-US" sz="1400" dirty="0">
                <a:latin typeface="Microsoft Sans Serif" pitchFamily="34" charset="0"/>
                <a:cs typeface="Microsoft Sans Serif" pitchFamily="34" charset="0"/>
                <a:hlinkClick r:id="rId4"/>
              </a:rPr>
              <a:t>https://pantherfile.uwm.edu/mll/www/</a:t>
            </a:r>
            <a:r>
              <a:rPr lang="en-US" sz="1400" dirty="0" smtClean="0">
                <a:latin typeface="Microsoft Sans Serif" pitchFamily="34" charset="0"/>
                <a:cs typeface="Microsoft Sans Serif" pitchFamily="34" charset="0"/>
                <a:hlinkClick r:id="rId4"/>
              </a:rPr>
              <a:t>resource.html</a:t>
            </a:r>
            <a:endParaRPr lang="en-US" sz="1400" dirty="0" smtClean="0">
              <a:latin typeface="Microsoft Sans Serif" pitchFamily="34" charset="0"/>
              <a:cs typeface="Microsoft Sans Serif" pitchFamily="34" charset="0"/>
            </a:endParaRPr>
          </a:p>
          <a:p>
            <a:pPr marL="0" lvl="0" indent="0" fontAlgn="base">
              <a:buNone/>
            </a:pPr>
            <a:endParaRPr lang="en-US" sz="1400" dirty="0">
              <a:latin typeface="Microsoft Sans Serif" pitchFamily="34" charset="0"/>
              <a:cs typeface="Microsoft Sans Serif" pitchFamily="34" charset="0"/>
            </a:endParaRPr>
          </a:p>
          <a:p>
            <a:pPr marL="0" lvl="0" indent="0" fontAlgn="base">
              <a:buNone/>
            </a:pPr>
            <a:r>
              <a:rPr lang="en-US" sz="1400" dirty="0">
                <a:latin typeface="Microsoft Sans Serif" pitchFamily="34" charset="0"/>
                <a:cs typeface="Microsoft Sans Serif" pitchFamily="34" charset="0"/>
              </a:rPr>
              <a:t>Wikipedia page on “Metadata”: http://en.wikipedia.org/wiki/Metadata</a:t>
            </a:r>
          </a:p>
          <a:p>
            <a:pPr marL="0" lvl="0" indent="0" fontAlgn="base">
              <a:buNone/>
            </a:pPr>
            <a:r>
              <a:rPr lang="en-US" sz="1400" dirty="0">
                <a:latin typeface="Microsoft Sans Serif" pitchFamily="34" charset="0"/>
                <a:cs typeface="Microsoft Sans Serif" pitchFamily="34" charset="0"/>
                <a:hlinkClick r:id="rId5"/>
              </a:rPr>
              <a:t>http://</a:t>
            </a:r>
            <a:r>
              <a:rPr lang="en-US" sz="1400" dirty="0" smtClean="0">
                <a:latin typeface="Microsoft Sans Serif" pitchFamily="34" charset="0"/>
                <a:cs typeface="Microsoft Sans Serif" pitchFamily="34" charset="0"/>
                <a:hlinkClick r:id="rId5"/>
              </a:rPr>
              <a:t>www.library.illinois.edu/dcc/bestpractices/chapter_11_structuralmetadata.html</a:t>
            </a:r>
            <a:endParaRPr lang="en-US" sz="1400" dirty="0" smtClean="0">
              <a:latin typeface="Microsoft Sans Serif" pitchFamily="34" charset="0"/>
              <a:cs typeface="Microsoft Sans Serif" pitchFamily="34" charset="0"/>
            </a:endParaRPr>
          </a:p>
          <a:p>
            <a:pPr marL="0" lvl="0" indent="0" fontAlgn="base">
              <a:buNone/>
            </a:pPr>
            <a:endParaRPr lang="en-US" sz="1400" dirty="0">
              <a:latin typeface="Microsoft Sans Serif" pitchFamily="34" charset="0"/>
              <a:cs typeface="Microsoft Sans Serif" pitchFamily="34" charset="0"/>
            </a:endParaRPr>
          </a:p>
          <a:p>
            <a:pPr marL="0" indent="0">
              <a:buNone/>
            </a:pPr>
            <a:endParaRPr lang="en-US" sz="1400" dirty="0"/>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6037794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4000" dirty="0" smtClean="0"/>
              <a:t>Sources for this Unit (cont’d)</a:t>
            </a:r>
            <a:endParaRPr lang="en-US" sz="4000" dirty="0"/>
          </a:p>
        </p:txBody>
      </p:sp>
      <p:sp>
        <p:nvSpPr>
          <p:cNvPr id="3" name="Content Placeholder 2"/>
          <p:cNvSpPr>
            <a:spLocks noGrp="1"/>
          </p:cNvSpPr>
          <p:nvPr>
            <p:ph idx="1"/>
          </p:nvPr>
        </p:nvSpPr>
        <p:spPr>
          <a:xfrm>
            <a:off x="457200" y="1219200"/>
            <a:ext cx="8229600" cy="5029200"/>
          </a:xfrm>
        </p:spPr>
        <p:txBody>
          <a:bodyPr>
            <a:noAutofit/>
          </a:bodyPr>
          <a:lstStyle/>
          <a:p>
            <a:pPr marL="0" lvl="0" indent="0" fontAlgn="base">
              <a:buNone/>
            </a:pPr>
            <a:r>
              <a:rPr lang="en-US" sz="1400" b="1" dirty="0" smtClean="0">
                <a:latin typeface="Microsoft Sans Serif" pitchFamily="34" charset="0"/>
                <a:cs typeface="Microsoft Sans Serif" pitchFamily="34" charset="0"/>
              </a:rPr>
              <a:t>Metadata </a:t>
            </a:r>
            <a:r>
              <a:rPr lang="en-US" sz="1400" b="1" dirty="0">
                <a:latin typeface="Microsoft Sans Serif" pitchFamily="34" charset="0"/>
                <a:cs typeface="Microsoft Sans Serif" pitchFamily="34" charset="0"/>
              </a:rPr>
              <a:t>standards:</a:t>
            </a:r>
          </a:p>
          <a:p>
            <a:pPr marL="0" lvl="0" indent="0" fontAlgn="base">
              <a:buNone/>
            </a:pPr>
            <a:endParaRPr lang="en-US" sz="1400" dirty="0" smtClean="0">
              <a:latin typeface="Microsoft Sans Serif" pitchFamily="34" charset="0"/>
              <a:cs typeface="Microsoft Sans Serif" pitchFamily="34" charset="0"/>
            </a:endParaRPr>
          </a:p>
          <a:p>
            <a:pPr marL="0" lvl="0" indent="0" fontAlgn="base">
              <a:buNone/>
            </a:pPr>
            <a:r>
              <a:rPr lang="en-US" sz="1400" dirty="0" smtClean="0">
                <a:latin typeface="Microsoft Sans Serif" pitchFamily="34" charset="0"/>
                <a:cs typeface="Microsoft Sans Serif" pitchFamily="34" charset="0"/>
              </a:rPr>
              <a:t>Digital </a:t>
            </a:r>
            <a:r>
              <a:rPr lang="en-US" sz="1400" dirty="0" err="1">
                <a:latin typeface="Microsoft Sans Serif" pitchFamily="34" charset="0"/>
                <a:cs typeface="Microsoft Sans Serif" pitchFamily="34" charset="0"/>
              </a:rPr>
              <a:t>Curation</a:t>
            </a:r>
            <a:r>
              <a:rPr lang="en-US" sz="1400" dirty="0">
                <a:latin typeface="Microsoft Sans Serif" pitchFamily="34" charset="0"/>
                <a:cs typeface="Microsoft Sans Serif" pitchFamily="34" charset="0"/>
              </a:rPr>
              <a:t> Centre’s Disciplinary Metadata resource. </a:t>
            </a:r>
            <a:r>
              <a:rPr lang="en-US" sz="1400" dirty="0">
                <a:latin typeface="Microsoft Sans Serif" pitchFamily="34" charset="0"/>
                <a:cs typeface="Microsoft Sans Serif" pitchFamily="34" charset="0"/>
                <a:hlinkClick r:id="rId2"/>
              </a:rPr>
              <a:t>http://www.dcc.ac.uk/resources/metadata-standards</a:t>
            </a:r>
            <a:r>
              <a:rPr lang="en-US" sz="1400" dirty="0" smtClean="0">
                <a:latin typeface="Microsoft Sans Serif" pitchFamily="34" charset="0"/>
                <a:cs typeface="Microsoft Sans Serif" pitchFamily="34" charset="0"/>
              </a:rPr>
              <a:t>.</a:t>
            </a:r>
          </a:p>
          <a:p>
            <a:pPr marL="0" lvl="0" indent="0" fontAlgn="base">
              <a:buNone/>
            </a:pPr>
            <a:endParaRPr lang="en-US" sz="1400" dirty="0">
              <a:latin typeface="Microsoft Sans Serif" pitchFamily="34" charset="0"/>
              <a:cs typeface="Microsoft Sans Serif" pitchFamily="34" charset="0"/>
            </a:endParaRPr>
          </a:p>
          <a:p>
            <a:pPr marL="0" indent="0" fontAlgn="base">
              <a:buNone/>
            </a:pPr>
            <a:r>
              <a:rPr lang="en-US" sz="1400" dirty="0" err="1">
                <a:latin typeface="Microsoft Sans Serif" pitchFamily="34" charset="0"/>
                <a:cs typeface="Microsoft Sans Serif" pitchFamily="34" charset="0"/>
              </a:rPr>
              <a:t>Hogrefe</a:t>
            </a:r>
            <a:r>
              <a:rPr lang="en-US" sz="1400" dirty="0">
                <a:latin typeface="Microsoft Sans Serif" pitchFamily="34" charset="0"/>
                <a:cs typeface="Microsoft Sans Serif" pitchFamily="34" charset="0"/>
              </a:rPr>
              <a:t>, K., Stocks, K. 2011. "The Importance of Metadata Standards." </a:t>
            </a:r>
            <a:r>
              <a:rPr lang="en-US" sz="1400" i="1" dirty="0">
                <a:latin typeface="Microsoft Sans Serif" pitchFamily="34" charset="0"/>
                <a:cs typeface="Microsoft Sans Serif" pitchFamily="34" charset="0"/>
              </a:rPr>
              <a:t>In The MMI Guides: </a:t>
            </a:r>
            <a:r>
              <a:rPr lang="en-US" sz="1400" i="1" dirty="0" smtClean="0">
                <a:latin typeface="Microsoft Sans Serif" pitchFamily="34" charset="0"/>
                <a:cs typeface="Microsoft Sans Serif" pitchFamily="34" charset="0"/>
              </a:rPr>
              <a:t>Navigating the World of Marine Metadata. </a:t>
            </a:r>
            <a:r>
              <a:rPr lang="en-US" sz="1400" dirty="0" smtClean="0">
                <a:latin typeface="Microsoft Sans Serif" pitchFamily="34" charset="0"/>
                <a:cs typeface="Microsoft Sans Serif" pitchFamily="34" charset="0"/>
                <a:hlinkClick r:id="rId3"/>
              </a:rPr>
              <a:t>http</a:t>
            </a:r>
            <a:r>
              <a:rPr lang="en-US" sz="1400" dirty="0">
                <a:latin typeface="Microsoft Sans Serif" pitchFamily="34" charset="0"/>
                <a:cs typeface="Microsoft Sans Serif" pitchFamily="34" charset="0"/>
                <a:hlinkClick r:id="rId3"/>
              </a:rPr>
              <a:t>://</a:t>
            </a:r>
            <a:r>
              <a:rPr lang="en-US" sz="1400" dirty="0" smtClean="0">
                <a:latin typeface="Microsoft Sans Serif" pitchFamily="34" charset="0"/>
                <a:cs typeface="Microsoft Sans Serif" pitchFamily="34" charset="0"/>
                <a:hlinkClick r:id="rId3"/>
              </a:rPr>
              <a:t>marin</a:t>
            </a:r>
            <a:r>
              <a:rPr lang="en-US" sz="1400" dirty="0">
                <a:latin typeface="Microsoft Sans Serif" pitchFamily="34" charset="0"/>
                <a:cs typeface="Microsoft Sans Serif" pitchFamily="34" charset="0"/>
                <a:hlinkClick r:id="rId3"/>
              </a:rPr>
              <a:t>emetadata.org/guides/mdatastandards/stdimportance</a:t>
            </a:r>
            <a:r>
              <a:rPr lang="en-US" sz="1400" dirty="0">
                <a:latin typeface="Microsoft Sans Serif" pitchFamily="34" charset="0"/>
                <a:cs typeface="Microsoft Sans Serif" pitchFamily="34" charset="0"/>
              </a:rPr>
              <a:t>. Accessed March 22, 2013.</a:t>
            </a:r>
          </a:p>
          <a:p>
            <a:pPr marL="0" lvl="0" indent="0" fontAlgn="base">
              <a:buNone/>
            </a:pPr>
            <a:endParaRPr lang="en-US" sz="1400" dirty="0" smtClean="0">
              <a:latin typeface="Microsoft Sans Serif" pitchFamily="34" charset="0"/>
              <a:cs typeface="Microsoft Sans Serif" pitchFamily="34" charset="0"/>
            </a:endParaRPr>
          </a:p>
          <a:p>
            <a:pPr marL="0" indent="0">
              <a:buNone/>
            </a:pPr>
            <a:r>
              <a:rPr lang="en-US" sz="1400" b="1" dirty="0" smtClean="0">
                <a:latin typeface="Microsoft Sans Serif" pitchFamily="34" charset="0"/>
                <a:cs typeface="Microsoft Sans Serif" pitchFamily="34" charset="0"/>
              </a:rPr>
              <a:t>Other suggested readings </a:t>
            </a:r>
          </a:p>
          <a:p>
            <a:pPr marL="0" indent="0">
              <a:buNone/>
            </a:pPr>
            <a:endParaRPr lang="en-US" sz="1400" b="1" dirty="0">
              <a:latin typeface="Microsoft Sans Serif" pitchFamily="34" charset="0"/>
              <a:cs typeface="Microsoft Sans Serif" pitchFamily="34" charset="0"/>
            </a:endParaRPr>
          </a:p>
          <a:p>
            <a:pPr marL="0" indent="0">
              <a:buNone/>
            </a:pPr>
            <a:r>
              <a:rPr lang="en-US" sz="1400" dirty="0" smtClean="0">
                <a:latin typeface="Microsoft Sans Serif" pitchFamily="34" charset="0"/>
                <a:cs typeface="Microsoft Sans Serif" pitchFamily="34" charset="0"/>
              </a:rPr>
              <a:t>Introduction to Metadata: Setting the Stage (Getty Research Institute) </a:t>
            </a:r>
            <a:r>
              <a:rPr lang="en-US" sz="1400" dirty="0" smtClean="0">
                <a:latin typeface="Microsoft Sans Serif" pitchFamily="34" charset="0"/>
                <a:cs typeface="Microsoft Sans Serif" pitchFamily="34" charset="0"/>
                <a:hlinkClick r:id="rId4"/>
              </a:rPr>
              <a:t>http://www.getty.edu/research/publications/electronic_publications/intrometadata/setting.html</a:t>
            </a:r>
            <a:endParaRPr lang="en-US" sz="1400" dirty="0" smtClean="0">
              <a:latin typeface="Microsoft Sans Serif" pitchFamily="34" charset="0"/>
              <a:cs typeface="Microsoft Sans Serif" pitchFamily="34" charset="0"/>
            </a:endParaRPr>
          </a:p>
          <a:p>
            <a:pPr marL="0" lvl="0" indent="0" fontAlgn="base">
              <a:buNone/>
            </a:pPr>
            <a:endParaRPr lang="en-US" sz="1400" dirty="0" smtClean="0">
              <a:latin typeface="Microsoft Sans Serif" pitchFamily="34" charset="0"/>
              <a:cs typeface="Microsoft Sans Serif" pitchFamily="34" charset="0"/>
            </a:endParaRPr>
          </a:p>
          <a:p>
            <a:pPr marL="0" lvl="0" indent="0" fontAlgn="base">
              <a:buNone/>
            </a:pPr>
            <a:r>
              <a:rPr lang="en-US" sz="1400" dirty="0" smtClean="0">
                <a:latin typeface="Microsoft Sans Serif" pitchFamily="34" charset="0"/>
                <a:cs typeface="Microsoft Sans Serif" pitchFamily="34" charset="0"/>
              </a:rPr>
              <a:t>Documentation and Metadata (MIT Libraries): </a:t>
            </a:r>
            <a:r>
              <a:rPr lang="en-US" sz="1400" dirty="0" smtClean="0">
                <a:latin typeface="Microsoft Sans Serif" pitchFamily="34" charset="0"/>
                <a:cs typeface="Microsoft Sans Serif" pitchFamily="34" charset="0"/>
                <a:hlinkClick r:id="rId5"/>
              </a:rPr>
              <a:t>http://libraries.mit.edu/guides/subjects/data-</a:t>
            </a:r>
          </a:p>
          <a:p>
            <a:pPr marL="0" lvl="0" indent="0" fontAlgn="base">
              <a:buNone/>
            </a:pPr>
            <a:r>
              <a:rPr lang="en-US" sz="1400" dirty="0" smtClean="0">
                <a:latin typeface="Microsoft Sans Serif" pitchFamily="34" charset="0"/>
                <a:cs typeface="Microsoft Sans Serif" pitchFamily="34" charset="0"/>
                <a:hlinkClick r:id="rId5"/>
              </a:rPr>
              <a:t>management/metadata.html</a:t>
            </a:r>
            <a:endParaRPr lang="en-US" sz="1400" dirty="0" smtClean="0">
              <a:latin typeface="Microsoft Sans Serif" pitchFamily="34" charset="0"/>
              <a:cs typeface="Microsoft Sans Serif" pitchFamily="34" charset="0"/>
            </a:endParaRPr>
          </a:p>
          <a:p>
            <a:pPr marL="0" indent="0">
              <a:buNone/>
            </a:pPr>
            <a:endParaRPr lang="en-US" sz="1400" dirty="0" smtClean="0">
              <a:latin typeface="Microsoft Sans Serif" pitchFamily="34" charset="0"/>
              <a:cs typeface="Microsoft Sans Serif" pitchFamily="34" charset="0"/>
            </a:endParaRPr>
          </a:p>
          <a:p>
            <a:pPr marL="0" indent="0">
              <a:buNone/>
            </a:pPr>
            <a:r>
              <a:rPr lang="en-US" sz="1400" dirty="0" smtClean="0">
                <a:latin typeface="Microsoft Sans Serif" pitchFamily="34" charset="0"/>
                <a:cs typeface="Microsoft Sans Serif" pitchFamily="34" charset="0"/>
              </a:rPr>
              <a:t>Version control and authenticity</a:t>
            </a:r>
          </a:p>
          <a:p>
            <a:pPr marL="0" indent="0">
              <a:buNone/>
            </a:pPr>
            <a:r>
              <a:rPr lang="en-US" sz="1400" u="sng" dirty="0" smtClean="0">
                <a:latin typeface="Microsoft Sans Serif" pitchFamily="34" charset="0"/>
                <a:cs typeface="Microsoft Sans Serif" pitchFamily="34" charset="0"/>
                <a:hlinkClick r:id="rId6"/>
              </a:rPr>
              <a:t>http://data-archive.ac.uk/create-manage/format/versions</a:t>
            </a:r>
            <a:endParaRPr lang="en-US" sz="1400" dirty="0" smtClean="0">
              <a:latin typeface="Microsoft Sans Serif" pitchFamily="34" charset="0"/>
              <a:cs typeface="Microsoft Sans Serif" pitchFamily="34" charset="0"/>
            </a:endParaRPr>
          </a:p>
          <a:p>
            <a:pPr marL="0" indent="0">
              <a:buNone/>
            </a:pPr>
            <a:r>
              <a:rPr lang="en-US" sz="1400" dirty="0" smtClean="0"/>
              <a:t> </a:t>
            </a:r>
          </a:p>
          <a:p>
            <a:endParaRPr lang="en-US" sz="1400" dirty="0" smtClean="0"/>
          </a:p>
          <a:p>
            <a:endParaRPr lang="en-US" sz="1400" dirty="0"/>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2117483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Other Suggested Readings (cont’d)</a:t>
            </a:r>
            <a:endParaRPr lang="en-US" sz="4000" dirty="0"/>
          </a:p>
        </p:txBody>
      </p:sp>
      <p:sp>
        <p:nvSpPr>
          <p:cNvPr id="3" name="Content Placeholder 2"/>
          <p:cNvSpPr>
            <a:spLocks noGrp="1"/>
          </p:cNvSpPr>
          <p:nvPr>
            <p:ph idx="1"/>
          </p:nvPr>
        </p:nvSpPr>
        <p:spPr/>
        <p:txBody>
          <a:bodyPr>
            <a:normAutofit fontScale="47500" lnSpcReduction="20000"/>
          </a:bodyPr>
          <a:lstStyle/>
          <a:p>
            <a:pPr marL="0" indent="0">
              <a:buNone/>
            </a:pPr>
            <a:r>
              <a:rPr lang="en-US" dirty="0" smtClean="0">
                <a:latin typeface="Microsoft Sans Serif" pitchFamily="34" charset="0"/>
                <a:cs typeface="Microsoft Sans Serif" pitchFamily="34" charset="0"/>
              </a:rPr>
              <a:t>What </a:t>
            </a:r>
            <a:r>
              <a:rPr lang="en-US" dirty="0">
                <a:latin typeface="Microsoft Sans Serif" pitchFamily="34" charset="0"/>
                <a:cs typeface="Microsoft Sans Serif" pitchFamily="34" charset="0"/>
              </a:rPr>
              <a:t>is Metadata</a:t>
            </a:r>
            <a:r>
              <a:rPr lang="en-US" dirty="0" smtClean="0">
                <a:latin typeface="Microsoft Sans Serif" pitchFamily="34" charset="0"/>
                <a:cs typeface="Microsoft Sans Serif" pitchFamily="34" charset="0"/>
              </a:rPr>
              <a:t>?</a:t>
            </a:r>
          </a:p>
          <a:p>
            <a:pPr marL="0" indent="0">
              <a:buNone/>
            </a:pPr>
            <a:endParaRPr lang="en-US" dirty="0">
              <a:latin typeface="Microsoft Sans Serif" pitchFamily="34" charset="0"/>
              <a:cs typeface="Microsoft Sans Serif" pitchFamily="34" charset="0"/>
            </a:endParaRPr>
          </a:p>
          <a:p>
            <a:pPr marL="0" indent="0">
              <a:buNone/>
            </a:pPr>
            <a:r>
              <a:rPr lang="en-US" u="sng" dirty="0">
                <a:latin typeface="Microsoft Sans Serif" pitchFamily="34" charset="0"/>
                <a:cs typeface="Microsoft Sans Serif" pitchFamily="34" charset="0"/>
                <a:hlinkClick r:id="rId2"/>
              </a:rPr>
              <a:t>http://vimeo.com/3161893</a:t>
            </a:r>
            <a:endParaRPr lang="en-US" dirty="0">
              <a:latin typeface="Microsoft Sans Serif" pitchFamily="34" charset="0"/>
              <a:cs typeface="Microsoft Sans Serif" pitchFamily="34" charset="0"/>
            </a:endParaRPr>
          </a:p>
          <a:p>
            <a:pPr marL="0" indent="0">
              <a:buNone/>
            </a:pPr>
            <a:r>
              <a:rPr lang="en-US" dirty="0"/>
              <a:t> </a:t>
            </a:r>
          </a:p>
          <a:p>
            <a:pPr marL="0" indent="0">
              <a:buNone/>
            </a:pPr>
            <a:r>
              <a:rPr lang="en-US" dirty="0" smtClean="0">
                <a:latin typeface="Microsoft Sans Serif" pitchFamily="34" charset="0"/>
                <a:cs typeface="Microsoft Sans Serif" pitchFamily="34" charset="0"/>
              </a:rPr>
              <a:t>Controlled </a:t>
            </a:r>
            <a:r>
              <a:rPr lang="en-US" dirty="0">
                <a:latin typeface="Microsoft Sans Serif" pitchFamily="34" charset="0"/>
                <a:cs typeface="Microsoft Sans Serif" pitchFamily="34" charset="0"/>
              </a:rPr>
              <a:t>vocabularies and technical standards </a:t>
            </a:r>
          </a:p>
          <a:p>
            <a:pPr marL="0" indent="0">
              <a:buNone/>
            </a:pPr>
            <a:endParaRPr lang="en-US" u="sng" dirty="0" smtClean="0">
              <a:latin typeface="Microsoft Sans Serif" pitchFamily="34" charset="0"/>
              <a:cs typeface="Microsoft Sans Serif" pitchFamily="34" charset="0"/>
              <a:hlinkClick r:id="rId3"/>
            </a:endParaRPr>
          </a:p>
          <a:p>
            <a:pPr marL="0" indent="0">
              <a:buNone/>
            </a:pPr>
            <a:r>
              <a:rPr lang="en-US" u="sng" dirty="0" smtClean="0">
                <a:latin typeface="Microsoft Sans Serif" pitchFamily="34" charset="0"/>
                <a:cs typeface="Microsoft Sans Serif" pitchFamily="34" charset="0"/>
                <a:hlinkClick r:id="rId3"/>
              </a:rPr>
              <a:t>http</a:t>
            </a:r>
            <a:r>
              <a:rPr lang="en-US" u="sng" dirty="0">
                <a:latin typeface="Microsoft Sans Serif" pitchFamily="34" charset="0"/>
                <a:cs typeface="Microsoft Sans Serif" pitchFamily="34" charset="0"/>
                <a:hlinkClick r:id="rId3"/>
              </a:rPr>
              <a:t>://en.wikipedia.org/wiki/</a:t>
            </a:r>
            <a:r>
              <a:rPr lang="en-US" u="sng" dirty="0" smtClean="0">
                <a:latin typeface="Microsoft Sans Serif" pitchFamily="34" charset="0"/>
                <a:cs typeface="Microsoft Sans Serif" pitchFamily="34" charset="0"/>
                <a:hlinkClick r:id="rId3"/>
              </a:rPr>
              <a:t>Controlled_vocabulary</a:t>
            </a:r>
            <a:endParaRPr lang="en-US" u="sng" dirty="0" smtClean="0">
              <a:latin typeface="Microsoft Sans Serif" pitchFamily="34" charset="0"/>
              <a:cs typeface="Microsoft Sans Serif" pitchFamily="34" charset="0"/>
            </a:endParaRPr>
          </a:p>
          <a:p>
            <a:pPr marL="0" indent="0">
              <a:buNone/>
            </a:pPr>
            <a:endParaRPr lang="en-US" dirty="0">
              <a:latin typeface="Microsoft Sans Serif" pitchFamily="34" charset="0"/>
              <a:cs typeface="Microsoft Sans Serif" pitchFamily="34" charset="0"/>
            </a:endParaRPr>
          </a:p>
          <a:p>
            <a:pPr marL="0" indent="0">
              <a:buNone/>
            </a:pPr>
            <a:r>
              <a:rPr lang="en-US" u="sng" dirty="0">
                <a:latin typeface="Microsoft Sans Serif" pitchFamily="34" charset="0"/>
                <a:cs typeface="Microsoft Sans Serif" pitchFamily="34" charset="0"/>
                <a:hlinkClick r:id="rId4"/>
              </a:rPr>
              <a:t>http://www.ieee.org/education_careers/education/standards/standards_glossary.html</a:t>
            </a:r>
            <a:endParaRPr lang="en-US" dirty="0">
              <a:latin typeface="Microsoft Sans Serif" pitchFamily="34" charset="0"/>
              <a:cs typeface="Microsoft Sans Serif" pitchFamily="34" charset="0"/>
            </a:endParaRPr>
          </a:p>
          <a:p>
            <a:pPr marL="0" indent="0">
              <a:buNone/>
            </a:pPr>
            <a:r>
              <a:rPr lang="en-US" dirty="0">
                <a:latin typeface="Microsoft Sans Serif" pitchFamily="34" charset="0"/>
                <a:cs typeface="Microsoft Sans Serif" pitchFamily="34" charset="0"/>
              </a:rPr>
              <a:t> </a:t>
            </a:r>
            <a:endParaRPr lang="en-US" dirty="0" smtClean="0">
              <a:latin typeface="Microsoft Sans Serif" pitchFamily="34" charset="0"/>
              <a:cs typeface="Microsoft Sans Serif" pitchFamily="34" charset="0"/>
            </a:endParaRPr>
          </a:p>
          <a:p>
            <a:pPr marL="0" indent="0">
              <a:buNone/>
            </a:pPr>
            <a:r>
              <a:rPr lang="en-US" dirty="0" smtClean="0">
                <a:latin typeface="Microsoft Sans Serif" pitchFamily="34" charset="0"/>
                <a:cs typeface="Microsoft Sans Serif" pitchFamily="34" charset="0"/>
              </a:rPr>
              <a:t>Metadata </a:t>
            </a:r>
            <a:r>
              <a:rPr lang="en-US" dirty="0">
                <a:latin typeface="Microsoft Sans Serif" pitchFamily="34" charset="0"/>
                <a:cs typeface="Microsoft Sans Serif" pitchFamily="34" charset="0"/>
              </a:rPr>
              <a:t>elements </a:t>
            </a:r>
          </a:p>
          <a:p>
            <a:pPr marL="0" indent="0">
              <a:buNone/>
            </a:pPr>
            <a:endParaRPr lang="en-US" dirty="0">
              <a:latin typeface="Microsoft Sans Serif" pitchFamily="34" charset="0"/>
              <a:cs typeface="Microsoft Sans Serif" pitchFamily="34" charset="0"/>
            </a:endParaRPr>
          </a:p>
          <a:p>
            <a:pPr marL="0" indent="0">
              <a:buNone/>
            </a:pPr>
            <a:r>
              <a:rPr lang="en-US" u="sng" dirty="0">
                <a:latin typeface="Microsoft Sans Serif" pitchFamily="34" charset="0"/>
                <a:cs typeface="Microsoft Sans Serif" pitchFamily="34" charset="0"/>
                <a:hlinkClick r:id="rId5"/>
              </a:rPr>
              <a:t>http://libraries.mit.edu/guides/subjects/data-management/metadata.html</a:t>
            </a:r>
            <a:endParaRPr lang="en-US" dirty="0">
              <a:latin typeface="Microsoft Sans Serif" pitchFamily="34" charset="0"/>
              <a:cs typeface="Microsoft Sans Serif" pitchFamily="34" charset="0"/>
            </a:endParaRPr>
          </a:p>
          <a:p>
            <a:pPr marL="0" indent="0">
              <a:buNone/>
            </a:pPr>
            <a:endParaRPr lang="en-US" dirty="0" smtClean="0">
              <a:latin typeface="Microsoft Sans Serif" pitchFamily="34" charset="0"/>
              <a:cs typeface="Microsoft Sans Serif" pitchFamily="34" charset="0"/>
            </a:endParaRPr>
          </a:p>
          <a:p>
            <a:pPr marL="0" indent="0">
              <a:buNone/>
            </a:pPr>
            <a:r>
              <a:rPr lang="en-US" dirty="0" smtClean="0">
                <a:latin typeface="Microsoft Sans Serif" pitchFamily="34" charset="0"/>
                <a:cs typeface="Microsoft Sans Serif" pitchFamily="34" charset="0"/>
              </a:rPr>
              <a:t>Creating </a:t>
            </a:r>
            <a:r>
              <a:rPr lang="en-US" dirty="0">
                <a:latin typeface="Microsoft Sans Serif" pitchFamily="34" charset="0"/>
                <a:cs typeface="Microsoft Sans Serif" pitchFamily="34" charset="0"/>
              </a:rPr>
              <a:t>metadata</a:t>
            </a:r>
          </a:p>
          <a:p>
            <a:pPr marL="0" indent="0">
              <a:buNone/>
            </a:pPr>
            <a:endParaRPr lang="en-US" u="sng" dirty="0" smtClean="0">
              <a:latin typeface="Microsoft Sans Serif" pitchFamily="34" charset="0"/>
              <a:cs typeface="Microsoft Sans Serif" pitchFamily="34" charset="0"/>
              <a:hlinkClick r:id="rId6"/>
            </a:endParaRPr>
          </a:p>
          <a:p>
            <a:pPr marL="0" indent="0">
              <a:buNone/>
            </a:pPr>
            <a:r>
              <a:rPr lang="en-US" u="sng" dirty="0" smtClean="0">
                <a:latin typeface="Microsoft Sans Serif" pitchFamily="34" charset="0"/>
                <a:cs typeface="Microsoft Sans Serif" pitchFamily="34" charset="0"/>
                <a:hlinkClick r:id="rId6"/>
              </a:rPr>
              <a:t>http</a:t>
            </a:r>
            <a:r>
              <a:rPr lang="en-US" u="sng" dirty="0">
                <a:latin typeface="Microsoft Sans Serif" pitchFamily="34" charset="0"/>
                <a:cs typeface="Microsoft Sans Serif" pitchFamily="34" charset="0"/>
                <a:hlinkClick r:id="rId6"/>
              </a:rPr>
              <a:t>://uwdcc.library.wisc.edu/documents/DC_companionv1.3.pdf</a:t>
            </a:r>
            <a:endParaRPr lang="en-US" dirty="0">
              <a:latin typeface="Microsoft Sans Serif" pitchFamily="34" charset="0"/>
              <a:cs typeface="Microsoft Sans Serif" pitchFamily="34" charset="0"/>
            </a:endParaRPr>
          </a:p>
          <a:p>
            <a:pPr marL="0" indent="0">
              <a:buNone/>
            </a:pPr>
            <a:r>
              <a:rPr lang="en-US" dirty="0">
                <a:latin typeface="Microsoft Sans Serif" pitchFamily="34" charset="0"/>
                <a:cs typeface="Microsoft Sans Serif" pitchFamily="34" charset="0"/>
              </a:rPr>
              <a:t> </a:t>
            </a:r>
            <a:r>
              <a:rPr lang="en-US" dirty="0"/>
              <a:t> </a:t>
            </a:r>
          </a:p>
          <a:p>
            <a:endParaRPr lang="en-US" dirty="0"/>
          </a:p>
          <a:p>
            <a:endParaRPr lang="en-US" dirty="0"/>
          </a:p>
          <a:p>
            <a:endParaRPr lang="en-US" dirty="0"/>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3026492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Learning Objectives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fontScale="92500" lnSpcReduction="20000"/>
          </a:bodyPr>
          <a:lstStyle/>
          <a:p>
            <a:pPr marL="0" indent="0">
              <a:buNone/>
            </a:pPr>
            <a:endParaRPr lang="en-US" dirty="0"/>
          </a:p>
          <a:p>
            <a:pPr marL="514350" indent="-514350">
              <a:buFont typeface="+mj-lt"/>
              <a:buAutoNum type="arabicPeriod"/>
            </a:pPr>
            <a:r>
              <a:rPr lang="en-US" dirty="0">
                <a:latin typeface="Microsoft Sans Serif" panose="020B0604020202020204" pitchFamily="34" charset="0"/>
                <a:cs typeface="Microsoft Sans Serif" pitchFamily="34" charset="0"/>
              </a:rPr>
              <a:t>Understand what metadata </a:t>
            </a:r>
            <a:r>
              <a:rPr lang="en-US" dirty="0" smtClean="0">
                <a:latin typeface="Microsoft Sans Serif" pitchFamily="34" charset="0"/>
                <a:cs typeface="Microsoft Sans Serif" pitchFamily="34" charset="0"/>
              </a:rPr>
              <a:t>is </a:t>
            </a:r>
          </a:p>
          <a:p>
            <a:pPr marL="514350" indent="-514350">
              <a:buFont typeface="+mj-lt"/>
              <a:buAutoNum type="arabicPeriod"/>
            </a:pPr>
            <a:r>
              <a:rPr lang="en-US" dirty="0" smtClean="0">
                <a:latin typeface="Microsoft Sans Serif" pitchFamily="34" charset="0"/>
                <a:cs typeface="Microsoft Sans Serif" pitchFamily="34" charset="0"/>
              </a:rPr>
              <a:t>Understand </a:t>
            </a:r>
            <a:r>
              <a:rPr lang="en-US" dirty="0">
                <a:latin typeface="Microsoft Sans Serif" pitchFamily="34" charset="0"/>
                <a:cs typeface="Microsoft Sans Serif" pitchFamily="34" charset="0"/>
              </a:rPr>
              <a:t>why metadata is </a:t>
            </a:r>
            <a:r>
              <a:rPr lang="en-US" dirty="0" smtClean="0">
                <a:latin typeface="Microsoft Sans Serif" pitchFamily="34" charset="0"/>
                <a:cs typeface="Microsoft Sans Serif" pitchFamily="34" charset="0"/>
              </a:rPr>
              <a:t>important</a:t>
            </a:r>
          </a:p>
          <a:p>
            <a:pPr marL="514350" indent="-514350">
              <a:buFont typeface="+mj-lt"/>
              <a:buAutoNum type="arabicPeriod"/>
            </a:pPr>
            <a:r>
              <a:rPr lang="en-US" dirty="0" smtClean="0">
                <a:latin typeface="Microsoft Sans Serif" pitchFamily="34" charset="0"/>
                <a:cs typeface="Microsoft Sans Serif" pitchFamily="34" charset="0"/>
              </a:rPr>
              <a:t>Identify </a:t>
            </a:r>
            <a:r>
              <a:rPr lang="en-US" dirty="0">
                <a:latin typeface="Microsoft Sans Serif" pitchFamily="34" charset="0"/>
                <a:cs typeface="Microsoft Sans Serif" pitchFamily="34" charset="0"/>
              </a:rPr>
              <a:t>applicable standards for </a:t>
            </a:r>
            <a:r>
              <a:rPr lang="en-US" dirty="0" smtClean="0">
                <a:latin typeface="Microsoft Sans Serif" pitchFamily="34" charset="0"/>
                <a:cs typeface="Microsoft Sans Serif" pitchFamily="34" charset="0"/>
              </a:rPr>
              <a:t>capturing  </a:t>
            </a:r>
            <a:r>
              <a:rPr lang="en-US" dirty="0">
                <a:latin typeface="Microsoft Sans Serif" pitchFamily="34" charset="0"/>
                <a:cs typeface="Microsoft Sans Serif" pitchFamily="34" charset="0"/>
              </a:rPr>
              <a:t>and </a:t>
            </a:r>
            <a:r>
              <a:rPr lang="en-US" dirty="0" smtClean="0">
                <a:latin typeface="Microsoft Sans Serif" pitchFamily="34" charset="0"/>
                <a:cs typeface="Microsoft Sans Serif" pitchFamily="34" charset="0"/>
              </a:rPr>
              <a:t>documenting </a:t>
            </a:r>
            <a:r>
              <a:rPr lang="en-US" dirty="0">
                <a:latin typeface="Microsoft Sans Serif" pitchFamily="34" charset="0"/>
                <a:cs typeface="Microsoft Sans Serif" pitchFamily="34" charset="0"/>
              </a:rPr>
              <a:t>metadata</a:t>
            </a:r>
          </a:p>
          <a:p>
            <a:pPr marL="514350" indent="-514350">
              <a:buFont typeface="+mj-lt"/>
              <a:buAutoNum type="arabicPeriod"/>
            </a:pPr>
            <a:r>
              <a:rPr lang="en-US" dirty="0" smtClean="0">
                <a:latin typeface="Microsoft Sans Serif" panose="020B0604020202020204" pitchFamily="34" charset="0"/>
                <a:cs typeface="Microsoft Sans Serif" panose="020B0604020202020204" pitchFamily="34" charset="0"/>
              </a:rPr>
              <a:t>Understand </a:t>
            </a:r>
            <a:r>
              <a:rPr lang="en-US" dirty="0">
                <a:latin typeface="Microsoft Sans Serif" panose="020B0604020202020204" pitchFamily="34" charset="0"/>
                <a:cs typeface="Microsoft Sans Serif" panose="020B0604020202020204" pitchFamily="34" charset="0"/>
              </a:rPr>
              <a:t>disciplinary practices associated with the collection and documentation of metadata</a:t>
            </a:r>
          </a:p>
          <a:p>
            <a:pPr marL="514350" indent="-514350">
              <a:buFont typeface="+mj-lt"/>
              <a:buAutoNum type="arabicPeriod"/>
            </a:pPr>
            <a:r>
              <a:rPr lang="en-US" dirty="0" smtClean="0">
                <a:latin typeface="Microsoft Sans Serif" pitchFamily="34" charset="0"/>
                <a:cs typeface="Microsoft Sans Serif" pitchFamily="34" charset="0"/>
              </a:rPr>
              <a:t>Identify an approach to creating metadata for a project</a:t>
            </a:r>
          </a:p>
          <a:p>
            <a:pPr marL="514350" indent="-514350">
              <a:buFont typeface="+mj-lt"/>
              <a:buAutoNum type="arabicPeriod"/>
            </a:pPr>
            <a:endParaRPr lang="en-US" dirty="0" smtClean="0"/>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3217706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What is Metadata?</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a:bodyPr>
          <a:lstStyle/>
          <a:p>
            <a:pPr marL="0" indent="0">
              <a:buNone/>
            </a:pPr>
            <a:r>
              <a:rPr lang="en-US" i="1" dirty="0" smtClean="0">
                <a:latin typeface="Microsoft Sans Serif" pitchFamily="34" charset="0"/>
                <a:cs typeface="Microsoft Sans Serif" pitchFamily="34" charset="0"/>
              </a:rPr>
              <a:t>“Metadata </a:t>
            </a:r>
            <a:r>
              <a:rPr lang="en-US" i="1" dirty="0">
                <a:latin typeface="Microsoft Sans Serif" pitchFamily="34" charset="0"/>
                <a:cs typeface="Microsoft Sans Serif" pitchFamily="34" charset="0"/>
              </a:rPr>
              <a:t>is structured information that describes, explains, locates, or otherwise makes it easier to retrieve, use, or manage an information resource. Metadata is often called data about data or information about </a:t>
            </a:r>
            <a:r>
              <a:rPr lang="en-US" i="1" dirty="0" smtClean="0">
                <a:latin typeface="Microsoft Sans Serif" pitchFamily="34" charset="0"/>
                <a:cs typeface="Microsoft Sans Serif" pitchFamily="34" charset="0"/>
              </a:rPr>
              <a:t>information” (</a:t>
            </a:r>
            <a:r>
              <a:rPr lang="en-US" dirty="0" smtClean="0">
                <a:latin typeface="Microsoft Sans Serif" pitchFamily="34" charset="0"/>
                <a:cs typeface="Microsoft Sans Serif" pitchFamily="34" charset="0"/>
              </a:rPr>
              <a:t>NISO</a:t>
            </a:r>
            <a:r>
              <a:rPr lang="en-US" dirty="0">
                <a:latin typeface="Microsoft Sans Serif" pitchFamily="34" charset="0"/>
                <a:cs typeface="Microsoft Sans Serif" pitchFamily="34" charset="0"/>
              </a:rPr>
              <a:t>, Understanding Metadata </a:t>
            </a:r>
            <a:r>
              <a:rPr lang="en-US" dirty="0" smtClean="0">
                <a:latin typeface="Microsoft Sans Serif" pitchFamily="34" charset="0"/>
                <a:cs typeface="Microsoft Sans Serif" pitchFamily="34" charset="0"/>
              </a:rPr>
              <a:t>2004;1).</a:t>
            </a:r>
            <a:endParaRPr lang="en-US" dirty="0">
              <a:latin typeface="Microsoft Sans Serif" pitchFamily="34" charset="0"/>
              <a:cs typeface="Microsoft Sans Serif" pitchFamily="34" charset="0"/>
            </a:endParaRPr>
          </a:p>
          <a:p>
            <a:endParaRPr lang="en-US" dirty="0"/>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1401890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You Must </a:t>
            </a:r>
            <a:r>
              <a:rPr lang="en-US" dirty="0">
                <a:latin typeface="Microsoft Sans Serif" pitchFamily="34" charset="0"/>
                <a:cs typeface="Microsoft Sans Serif" pitchFamily="34" charset="0"/>
              </a:rPr>
              <a:t>H</a:t>
            </a:r>
            <a:r>
              <a:rPr lang="en-US" dirty="0" smtClean="0">
                <a:latin typeface="Microsoft Sans Serif" pitchFamily="34" charset="0"/>
                <a:cs typeface="Microsoft Sans Serif" pitchFamily="34" charset="0"/>
              </a:rPr>
              <a:t>ave Metadata to:</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lstStyle/>
          <a:p>
            <a:r>
              <a:rPr lang="en-US" i="1" dirty="0" smtClean="0">
                <a:latin typeface="Microsoft Sans Serif" pitchFamily="34" charset="0"/>
                <a:cs typeface="Microsoft Sans Serif" pitchFamily="34" charset="0"/>
              </a:rPr>
              <a:t>find </a:t>
            </a:r>
            <a:r>
              <a:rPr lang="en-US" i="1" dirty="0">
                <a:latin typeface="Microsoft Sans Serif" pitchFamily="34" charset="0"/>
                <a:cs typeface="Microsoft Sans Serif" pitchFamily="34" charset="0"/>
              </a:rPr>
              <a:t>data from other researchers to support your research; </a:t>
            </a:r>
            <a:endParaRPr lang="en-US" i="1" dirty="0" smtClean="0">
              <a:latin typeface="Microsoft Sans Serif" pitchFamily="34" charset="0"/>
              <a:cs typeface="Microsoft Sans Serif" pitchFamily="34" charset="0"/>
            </a:endParaRPr>
          </a:p>
          <a:p>
            <a:r>
              <a:rPr lang="en-US" i="1" dirty="0" smtClean="0">
                <a:latin typeface="Microsoft Sans Serif" pitchFamily="34" charset="0"/>
                <a:cs typeface="Microsoft Sans Serif" pitchFamily="34" charset="0"/>
              </a:rPr>
              <a:t>use </a:t>
            </a:r>
            <a:r>
              <a:rPr lang="en-US" i="1" dirty="0">
                <a:latin typeface="Microsoft Sans Serif" pitchFamily="34" charset="0"/>
                <a:cs typeface="Microsoft Sans Serif" pitchFamily="34" charset="0"/>
              </a:rPr>
              <a:t>the data that you do find; </a:t>
            </a:r>
            <a:endParaRPr lang="en-US" i="1" dirty="0" smtClean="0">
              <a:latin typeface="Microsoft Sans Serif" pitchFamily="34" charset="0"/>
              <a:cs typeface="Microsoft Sans Serif" pitchFamily="34" charset="0"/>
            </a:endParaRPr>
          </a:p>
          <a:p>
            <a:r>
              <a:rPr lang="en-US" i="1" dirty="0" smtClean="0">
                <a:latin typeface="Microsoft Sans Serif" pitchFamily="34" charset="0"/>
                <a:cs typeface="Microsoft Sans Serif" pitchFamily="34" charset="0"/>
              </a:rPr>
              <a:t>help </a:t>
            </a:r>
            <a:r>
              <a:rPr lang="en-US" i="1" dirty="0">
                <a:latin typeface="Microsoft Sans Serif" pitchFamily="34" charset="0"/>
                <a:cs typeface="Microsoft Sans Serif" pitchFamily="34" charset="0"/>
              </a:rPr>
              <a:t>other professionals to find and use data from your research; </a:t>
            </a:r>
            <a:r>
              <a:rPr lang="en-US" i="1" dirty="0" smtClean="0">
                <a:latin typeface="Microsoft Sans Serif" pitchFamily="34" charset="0"/>
                <a:cs typeface="Microsoft Sans Serif" pitchFamily="34" charset="0"/>
              </a:rPr>
              <a:t>and</a:t>
            </a:r>
            <a:endParaRPr lang="en-US" i="1" dirty="0">
              <a:latin typeface="Microsoft Sans Serif" pitchFamily="34" charset="0"/>
              <a:cs typeface="Microsoft Sans Serif" pitchFamily="34" charset="0"/>
            </a:endParaRPr>
          </a:p>
          <a:p>
            <a:r>
              <a:rPr lang="en-US" i="1" dirty="0" smtClean="0">
                <a:latin typeface="Microsoft Sans Serif" pitchFamily="34" charset="0"/>
                <a:cs typeface="Microsoft Sans Serif" pitchFamily="34" charset="0"/>
              </a:rPr>
              <a:t>use </a:t>
            </a:r>
            <a:r>
              <a:rPr lang="en-US" i="1" dirty="0">
                <a:latin typeface="Microsoft Sans Serif" pitchFamily="34" charset="0"/>
                <a:cs typeface="Microsoft Sans Serif" pitchFamily="34" charset="0"/>
              </a:rPr>
              <a:t>your own data </a:t>
            </a:r>
            <a:r>
              <a:rPr lang="en-US" i="1" dirty="0" smtClean="0">
                <a:latin typeface="Microsoft Sans Serif" pitchFamily="34" charset="0"/>
                <a:cs typeface="Microsoft Sans Serif" pitchFamily="34" charset="0"/>
              </a:rPr>
              <a:t>in </a:t>
            </a:r>
            <a:r>
              <a:rPr lang="en-US" i="1" dirty="0">
                <a:latin typeface="Microsoft Sans Serif" pitchFamily="34" charset="0"/>
                <a:cs typeface="Microsoft Sans Serif" pitchFamily="34" charset="0"/>
              </a:rPr>
              <a:t>the future when you may have forgotten details of the research.</a:t>
            </a:r>
            <a:endParaRPr lang="en-US" dirty="0">
              <a:latin typeface="Microsoft Sans Serif" pitchFamily="34" charset="0"/>
              <a:cs typeface="Microsoft Sans Serif" pitchFamily="34" charset="0"/>
            </a:endParaRPr>
          </a:p>
          <a:p>
            <a:endParaRPr lang="en-US" dirty="0"/>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2190453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Basic Types of Metadata</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a:bodyPr>
          <a:lstStyle/>
          <a:p>
            <a:pPr lvl="0" fontAlgn="base"/>
            <a:r>
              <a:rPr lang="en-US" b="1" dirty="0">
                <a:latin typeface="Microsoft Sans Serif" pitchFamily="34" charset="0"/>
                <a:cs typeface="Microsoft Sans Serif" pitchFamily="34" charset="0"/>
              </a:rPr>
              <a:t>Descriptive metadata </a:t>
            </a:r>
            <a:endParaRPr lang="en-US" b="1" dirty="0" smtClean="0">
              <a:latin typeface="Microsoft Sans Serif" pitchFamily="34" charset="0"/>
              <a:cs typeface="Microsoft Sans Serif" pitchFamily="34" charset="0"/>
            </a:endParaRPr>
          </a:p>
          <a:p>
            <a:pPr marL="0" lvl="0" indent="0" fontAlgn="base">
              <a:buNone/>
            </a:pPr>
            <a:endParaRPr lang="en-US" b="1" dirty="0" smtClean="0">
              <a:latin typeface="Microsoft Sans Serif" pitchFamily="34" charset="0"/>
              <a:cs typeface="Microsoft Sans Serif" pitchFamily="34" charset="0"/>
            </a:endParaRPr>
          </a:p>
          <a:p>
            <a:pPr lvl="0" fontAlgn="base"/>
            <a:r>
              <a:rPr lang="en-US" b="1" dirty="0" smtClean="0">
                <a:latin typeface="Microsoft Sans Serif" pitchFamily="34" charset="0"/>
                <a:cs typeface="Microsoft Sans Serif" pitchFamily="34" charset="0"/>
              </a:rPr>
              <a:t>Structural </a:t>
            </a:r>
            <a:r>
              <a:rPr lang="en-US" b="1" dirty="0">
                <a:latin typeface="Microsoft Sans Serif" pitchFamily="34" charset="0"/>
                <a:cs typeface="Microsoft Sans Serif" pitchFamily="34" charset="0"/>
              </a:rPr>
              <a:t>metadata </a:t>
            </a:r>
            <a:endParaRPr lang="en-US" b="1" dirty="0" smtClean="0">
              <a:latin typeface="Microsoft Sans Serif" pitchFamily="34" charset="0"/>
              <a:cs typeface="Microsoft Sans Serif" pitchFamily="34" charset="0"/>
            </a:endParaRPr>
          </a:p>
          <a:p>
            <a:pPr marL="0" lvl="0" indent="0" fontAlgn="base">
              <a:buNone/>
            </a:pPr>
            <a:endParaRPr lang="en-US" b="1" dirty="0" smtClean="0">
              <a:latin typeface="Microsoft Sans Serif" pitchFamily="34" charset="0"/>
              <a:cs typeface="Microsoft Sans Serif" pitchFamily="34" charset="0"/>
            </a:endParaRPr>
          </a:p>
          <a:p>
            <a:pPr lvl="0" fontAlgn="base"/>
            <a:r>
              <a:rPr lang="en-US" b="1" dirty="0" smtClean="0">
                <a:latin typeface="Microsoft Sans Serif" pitchFamily="34" charset="0"/>
                <a:cs typeface="Microsoft Sans Serif" pitchFamily="34" charset="0"/>
              </a:rPr>
              <a:t>Administrative metadata</a:t>
            </a:r>
            <a:endParaRPr lang="en-US" dirty="0">
              <a:latin typeface="Microsoft Sans Serif" pitchFamily="34" charset="0"/>
              <a:cs typeface="Microsoft Sans Serif" pitchFamily="34" charset="0"/>
            </a:endParaRPr>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1699039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icrosoft Sans Serif" pitchFamily="34" charset="0"/>
                <a:cs typeface="Microsoft Sans Serif" pitchFamily="34" charset="0"/>
              </a:rPr>
              <a:t>How Metadata Facilitates Discoverability and Reuse</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a:bodyPr>
          <a:lstStyle/>
          <a:p>
            <a:endParaRPr lang="en-US" dirty="0" smtClean="0"/>
          </a:p>
          <a:p>
            <a:endParaRPr lang="en-US" dirty="0"/>
          </a:p>
          <a:p>
            <a:r>
              <a:rPr lang="en-US" dirty="0" smtClean="0">
                <a:latin typeface="Microsoft Sans Serif" pitchFamily="34" charset="0"/>
                <a:cs typeface="Microsoft Sans Serif" pitchFamily="34" charset="0"/>
              </a:rPr>
              <a:t>Discoverability</a:t>
            </a:r>
          </a:p>
          <a:p>
            <a:pPr marL="0" indent="0">
              <a:buNone/>
            </a:pPr>
            <a:endParaRPr lang="en-US" dirty="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Accessibility </a:t>
            </a:r>
          </a:p>
          <a:p>
            <a:pPr marL="0" indent="0">
              <a:buNone/>
            </a:pPr>
            <a:endParaRPr lang="en-US" dirty="0">
              <a:latin typeface="Microsoft Sans Serif" pitchFamily="34" charset="0"/>
              <a:cs typeface="Microsoft Sans Serif" pitchFamily="34" charset="0"/>
            </a:endParaRPr>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1438884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icrosoft Sans Serif" pitchFamily="34" charset="0"/>
                <a:cs typeface="Microsoft Sans Serif" pitchFamily="34" charset="0"/>
              </a:rPr>
              <a:t>Some Sample Metadata Standards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lstStyle/>
          <a:p>
            <a:r>
              <a:rPr lang="en-US" dirty="0" smtClean="0">
                <a:latin typeface="Microsoft Sans Serif" pitchFamily="34" charset="0"/>
                <a:cs typeface="Microsoft Sans Serif" pitchFamily="34" charset="0"/>
              </a:rPr>
              <a:t>Darwin Core</a:t>
            </a:r>
          </a:p>
          <a:p>
            <a:pPr marL="0" indent="0">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Ecological Metadata Language (EML)</a:t>
            </a:r>
          </a:p>
          <a:p>
            <a:pPr marL="0" indent="0">
              <a:buNone/>
            </a:pPr>
            <a:endParaRPr lang="en-US" dirty="0" smtClean="0">
              <a:latin typeface="Microsoft Sans Serif" pitchFamily="34" charset="0"/>
              <a:cs typeface="Microsoft Sans Serif" pitchFamily="34" charset="0"/>
            </a:endParaRPr>
          </a:p>
          <a:p>
            <a:r>
              <a:rPr lang="en-US" dirty="0" smtClean="0">
                <a:latin typeface="Microsoft Sans Serif" pitchFamily="34" charset="0"/>
                <a:cs typeface="Microsoft Sans Serif" pitchFamily="34" charset="0"/>
              </a:rPr>
              <a:t>Climate and Forecast</a:t>
            </a:r>
            <a:r>
              <a:rPr lang="en-US" dirty="0">
                <a:latin typeface="Microsoft Sans Serif" pitchFamily="34" charset="0"/>
                <a:cs typeface="Microsoft Sans Serif" pitchFamily="34" charset="0"/>
              </a:rPr>
              <a:t> </a:t>
            </a:r>
            <a:r>
              <a:rPr lang="en-US" dirty="0" smtClean="0">
                <a:latin typeface="Microsoft Sans Serif" pitchFamily="34" charset="0"/>
                <a:cs typeface="Microsoft Sans Serif" pitchFamily="34" charset="0"/>
              </a:rPr>
              <a:t>(CF)</a:t>
            </a:r>
            <a:endParaRPr lang="en-US" dirty="0">
              <a:latin typeface="Microsoft Sans Serif" pitchFamily="34" charset="0"/>
              <a:cs typeface="Microsoft Sans Serif" pitchFamily="34" charset="0"/>
            </a:endParaRPr>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3518212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Microsoft Sans Serif" pitchFamily="34" charset="0"/>
                <a:cs typeface="Microsoft Sans Serif" pitchFamily="34" charset="0"/>
              </a:rPr>
              <a:t>Collecting and Sharing Metadata</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a:bodyPr>
          <a:lstStyle/>
          <a:p>
            <a:endParaRPr lang="en-US" b="1" dirty="0" smtClean="0"/>
          </a:p>
          <a:p>
            <a:pPr>
              <a:buFont typeface="Arial"/>
              <a:buChar char="•"/>
            </a:pPr>
            <a:r>
              <a:rPr lang="en-US" b="1" dirty="0" smtClean="0">
                <a:latin typeface="Microsoft Sans Serif" pitchFamily="34" charset="0"/>
                <a:cs typeface="Microsoft Sans Serif" pitchFamily="34" charset="0"/>
              </a:rPr>
              <a:t>Controlled vocabularies </a:t>
            </a:r>
          </a:p>
          <a:p>
            <a:pPr marL="0" indent="0">
              <a:buNone/>
            </a:pPr>
            <a:endParaRPr lang="en-US" b="1" dirty="0" smtClean="0">
              <a:latin typeface="Microsoft Sans Serif" pitchFamily="34" charset="0"/>
              <a:cs typeface="Microsoft Sans Serif" pitchFamily="34" charset="0"/>
            </a:endParaRPr>
          </a:p>
          <a:p>
            <a:r>
              <a:rPr lang="en-US" b="1" dirty="0" smtClean="0">
                <a:latin typeface="Microsoft Sans Serif" pitchFamily="34" charset="0"/>
                <a:cs typeface="Microsoft Sans Serif" pitchFamily="34" charset="0"/>
              </a:rPr>
              <a:t>Technical standards</a:t>
            </a:r>
            <a:endParaRPr lang="en-US" dirty="0">
              <a:latin typeface="Microsoft Sans Serif" pitchFamily="34" charset="0"/>
              <a:cs typeface="Microsoft Sans Serif" pitchFamily="34" charset="0"/>
            </a:endParaRPr>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1961069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icrosoft Sans Serif" pitchFamily="34" charset="0"/>
                <a:cs typeface="Microsoft Sans Serif" pitchFamily="34" charset="0"/>
              </a:rPr>
              <a:t>Controlled Vocabularies</a:t>
            </a:r>
            <a:endParaRPr lang="en-US" dirty="0">
              <a:latin typeface="Microsoft Sans Serif" pitchFamily="34" charset="0"/>
              <a:cs typeface="Microsoft Sans Serif" pitchFamily="34" charset="0"/>
            </a:endParaRPr>
          </a:p>
        </p:txBody>
      </p:sp>
      <p:sp>
        <p:nvSpPr>
          <p:cNvPr id="3" name="Content Placeholder 2"/>
          <p:cNvSpPr>
            <a:spLocks noGrp="1"/>
          </p:cNvSpPr>
          <p:nvPr>
            <p:ph idx="1"/>
          </p:nvPr>
        </p:nvSpPr>
        <p:spPr/>
        <p:txBody>
          <a:bodyPr>
            <a:normAutofit/>
          </a:bodyPr>
          <a:lstStyle/>
          <a:p>
            <a:pPr>
              <a:buFont typeface="Arial"/>
              <a:buChar char="•"/>
            </a:pPr>
            <a:r>
              <a:rPr lang="en-US" dirty="0" smtClean="0">
                <a:latin typeface="Microsoft Sans Serif" pitchFamily="34" charset="0"/>
                <a:cs typeface="Microsoft Sans Serif" pitchFamily="34" charset="0"/>
              </a:rPr>
              <a:t>Help take </a:t>
            </a:r>
            <a:r>
              <a:rPr lang="en-US" dirty="0">
                <a:latin typeface="Microsoft Sans Serif" pitchFamily="34" charset="0"/>
                <a:cs typeface="Microsoft Sans Serif" pitchFamily="34" charset="0"/>
              </a:rPr>
              <a:t>the guess work out of choosing between: </a:t>
            </a:r>
            <a:endParaRPr lang="en-US" dirty="0" smtClean="0">
              <a:latin typeface="Microsoft Sans Serif" pitchFamily="34" charset="0"/>
              <a:cs typeface="Microsoft Sans Serif" pitchFamily="34" charset="0"/>
            </a:endParaRPr>
          </a:p>
          <a:p>
            <a:pPr>
              <a:buFont typeface="Arial"/>
              <a:buChar char="•"/>
            </a:pPr>
            <a:r>
              <a:rPr lang="en-US" dirty="0" smtClean="0">
                <a:latin typeface="Microsoft Sans Serif" pitchFamily="34" charset="0"/>
                <a:cs typeface="Microsoft Sans Serif" pitchFamily="34" charset="0"/>
              </a:rPr>
              <a:t>a </a:t>
            </a:r>
            <a:r>
              <a:rPr lang="en-US" dirty="0">
                <a:latin typeface="Microsoft Sans Serif" pitchFamily="34" charset="0"/>
                <a:cs typeface="Microsoft Sans Serif" pitchFamily="34" charset="0"/>
              </a:rPr>
              <a:t>preferred </a:t>
            </a:r>
            <a:r>
              <a:rPr lang="en-US" dirty="0" smtClean="0">
                <a:latin typeface="Microsoft Sans Serif" pitchFamily="34" charset="0"/>
                <a:cs typeface="Microsoft Sans Serif" pitchFamily="34" charset="0"/>
              </a:rPr>
              <a:t>spelling; </a:t>
            </a:r>
          </a:p>
          <a:p>
            <a:pPr>
              <a:buFont typeface="Arial"/>
              <a:buChar char="•"/>
            </a:pPr>
            <a:r>
              <a:rPr lang="en-US" dirty="0" smtClean="0">
                <a:latin typeface="Microsoft Sans Serif" pitchFamily="34" charset="0"/>
                <a:cs typeface="Microsoft Sans Serif" pitchFamily="34" charset="0"/>
              </a:rPr>
              <a:t>a </a:t>
            </a:r>
            <a:r>
              <a:rPr lang="en-US" dirty="0">
                <a:latin typeface="Microsoft Sans Serif" pitchFamily="34" charset="0"/>
                <a:cs typeface="Microsoft Sans Serif" pitchFamily="34" charset="0"/>
              </a:rPr>
              <a:t>scientific or popular term </a:t>
            </a:r>
            <a:endParaRPr lang="en-US" dirty="0" smtClean="0">
              <a:latin typeface="Microsoft Sans Serif" pitchFamily="34" charset="0"/>
              <a:cs typeface="Microsoft Sans Serif" pitchFamily="34" charset="0"/>
            </a:endParaRPr>
          </a:p>
          <a:p>
            <a:pPr>
              <a:buFont typeface="Arial"/>
              <a:buChar char="•"/>
            </a:pPr>
            <a:r>
              <a:rPr lang="en-US" dirty="0" smtClean="0">
                <a:latin typeface="Microsoft Sans Serif" pitchFamily="34" charset="0"/>
                <a:cs typeface="Microsoft Sans Serif" pitchFamily="34" charset="0"/>
              </a:rPr>
              <a:t>determining </a:t>
            </a:r>
            <a:r>
              <a:rPr lang="en-US" dirty="0">
                <a:latin typeface="Microsoft Sans Serif" pitchFamily="34" charset="0"/>
                <a:cs typeface="Microsoft Sans Serif" pitchFamily="34" charset="0"/>
              </a:rPr>
              <a:t>which synonym to </a:t>
            </a:r>
            <a:r>
              <a:rPr lang="en-US" dirty="0" smtClean="0">
                <a:latin typeface="Microsoft Sans Serif" pitchFamily="34" charset="0"/>
                <a:cs typeface="Microsoft Sans Serif" pitchFamily="34" charset="0"/>
              </a:rPr>
              <a:t>use.</a:t>
            </a:r>
            <a:endParaRPr lang="en-US" dirty="0">
              <a:latin typeface="Microsoft Sans Serif" pitchFamily="34" charset="0"/>
              <a:cs typeface="Microsoft Sans Serif" pitchFamily="34" charset="0"/>
            </a:endParaRPr>
          </a:p>
        </p:txBody>
      </p:sp>
      <p:sp>
        <p:nvSpPr>
          <p:cNvPr id="4" name="Footer Placeholder 3"/>
          <p:cNvSpPr>
            <a:spLocks noGrp="1"/>
          </p:cNvSpPr>
          <p:nvPr>
            <p:ph type="ftr" sz="quarter" idx="11"/>
          </p:nvPr>
        </p:nvSpPr>
        <p:spPr/>
        <p:txBody>
          <a:bodyPr/>
          <a:lstStyle/>
          <a:p>
            <a:r>
              <a:rPr lang="en-US" smtClean="0"/>
              <a:t>Module 3: Metadata</a:t>
            </a:r>
            <a:endParaRPr lang="en-US"/>
          </a:p>
        </p:txBody>
      </p:sp>
    </p:spTree>
    <p:extLst>
      <p:ext uri="{BB962C8B-B14F-4D97-AF65-F5344CB8AC3E}">
        <p14:creationId xmlns:p14="http://schemas.microsoft.com/office/powerpoint/2010/main" val="39041141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1167</Words>
  <Application>Microsoft Office PowerPoint</Application>
  <PresentationFormat>On-screen Show (4:3)</PresentationFormat>
  <Paragraphs>181</Paragraphs>
  <Slides>16</Slides>
  <Notes>8</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Slides Template for Module 3  Contextual details needed to make data meaningful to others  </vt:lpstr>
      <vt:lpstr>Learning Objectives</vt:lpstr>
      <vt:lpstr>What is Metadata?</vt:lpstr>
      <vt:lpstr>You Must Have Metadata to:</vt:lpstr>
      <vt:lpstr>Basic Types of Metadata</vt:lpstr>
      <vt:lpstr>How Metadata Facilitates Discoverability and Reuse</vt:lpstr>
      <vt:lpstr>Some Sample Metadata Standards</vt:lpstr>
      <vt:lpstr>Collecting and Sharing Metadata</vt:lpstr>
      <vt:lpstr>Controlled Vocabularies</vt:lpstr>
      <vt:lpstr>Technical Standards</vt:lpstr>
      <vt:lpstr>Media Types</vt:lpstr>
      <vt:lpstr>Approaches to Creating Metadata</vt:lpstr>
      <vt:lpstr>Best Practices</vt:lpstr>
      <vt:lpstr>Sources for this Unit</vt:lpstr>
      <vt:lpstr>Sources for this Unit (cont’d)</vt:lpstr>
      <vt:lpstr>Other Suggested Readings (cont’d)</vt:lpstr>
    </vt:vector>
  </TitlesOfParts>
  <Company>UMASS Medical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3 Lecture Slides to Accompany Online Curriculum</dc:title>
  <dc:creator>Kafel, Donna</dc:creator>
  <cp:lastModifiedBy>Creamer, Andrew</cp:lastModifiedBy>
  <cp:revision>22</cp:revision>
  <dcterms:created xsi:type="dcterms:W3CDTF">2013-11-06T16:43:43Z</dcterms:created>
  <dcterms:modified xsi:type="dcterms:W3CDTF">2014-01-13T17:40:37Z</dcterms:modified>
</cp:coreProperties>
</file>