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56" r:id="rId2"/>
    <p:sldId id="257" r:id="rId3"/>
    <p:sldId id="260" r:id="rId4"/>
    <p:sldId id="272" r:id="rId5"/>
    <p:sldId id="273" r:id="rId6"/>
    <p:sldId id="261" r:id="rId7"/>
    <p:sldId id="274" r:id="rId8"/>
    <p:sldId id="275" r:id="rId9"/>
    <p:sldId id="262" r:id="rId10"/>
    <p:sldId id="266" r:id="rId11"/>
    <p:sldId id="267" r:id="rId12"/>
    <p:sldId id="264" r:id="rId13"/>
    <p:sldId id="276" r:id="rId14"/>
    <p:sldId id="280" r:id="rId15"/>
    <p:sldId id="282" r:id="rId16"/>
    <p:sldId id="283" r:id="rId17"/>
    <p:sldId id="281" r:id="rId18"/>
    <p:sldId id="265" r:id="rId19"/>
    <p:sldId id="271" r:id="rId20"/>
    <p:sldId id="269" r:id="rId21"/>
    <p:sldId id="270" r:id="rId22"/>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ＭＳ Ｐゴシック" pitchFamily="34" charset="-128"/>
        <a:cs typeface="+mn-cs"/>
      </a:defRPr>
    </a:lvl1pPr>
    <a:lvl2pPr marL="457200" algn="l" rtl="0" fontAlgn="base">
      <a:spcBef>
        <a:spcPct val="0"/>
      </a:spcBef>
      <a:spcAft>
        <a:spcPct val="0"/>
      </a:spcAft>
      <a:defRPr kern="1200">
        <a:solidFill>
          <a:schemeClr val="tx1"/>
        </a:solidFill>
        <a:latin typeface="Arial" charset="0"/>
        <a:ea typeface="ＭＳ Ｐゴシック" pitchFamily="34" charset="-128"/>
        <a:cs typeface="+mn-cs"/>
      </a:defRPr>
    </a:lvl2pPr>
    <a:lvl3pPr marL="914400" algn="l" rtl="0" fontAlgn="base">
      <a:spcBef>
        <a:spcPct val="0"/>
      </a:spcBef>
      <a:spcAft>
        <a:spcPct val="0"/>
      </a:spcAft>
      <a:defRPr kern="1200">
        <a:solidFill>
          <a:schemeClr val="tx1"/>
        </a:solidFill>
        <a:latin typeface="Arial" charset="0"/>
        <a:ea typeface="ＭＳ Ｐゴシック" pitchFamily="34" charset="-128"/>
        <a:cs typeface="+mn-cs"/>
      </a:defRPr>
    </a:lvl3pPr>
    <a:lvl4pPr marL="1371600" algn="l" rtl="0" fontAlgn="base">
      <a:spcBef>
        <a:spcPct val="0"/>
      </a:spcBef>
      <a:spcAft>
        <a:spcPct val="0"/>
      </a:spcAft>
      <a:defRPr kern="1200">
        <a:solidFill>
          <a:schemeClr val="tx1"/>
        </a:solidFill>
        <a:latin typeface="Arial" charset="0"/>
        <a:ea typeface="ＭＳ Ｐゴシック" pitchFamily="34" charset="-128"/>
        <a:cs typeface="+mn-cs"/>
      </a:defRPr>
    </a:lvl4pPr>
    <a:lvl5pPr marL="1828800" algn="l" rtl="0" fontAlgn="base">
      <a:spcBef>
        <a:spcPct val="0"/>
      </a:spcBef>
      <a:spcAft>
        <a:spcPct val="0"/>
      </a:spcAft>
      <a:defRPr kern="1200">
        <a:solidFill>
          <a:schemeClr val="tx1"/>
        </a:solidFill>
        <a:latin typeface="Arial" charset="0"/>
        <a:ea typeface="ＭＳ Ｐゴシック" pitchFamily="34" charset="-128"/>
        <a:cs typeface="+mn-cs"/>
      </a:defRPr>
    </a:lvl5pPr>
    <a:lvl6pPr marL="2286000" algn="l" defTabSz="914400" rtl="0" eaLnBrk="1" latinLnBrk="0" hangingPunct="1">
      <a:defRPr kern="1200">
        <a:solidFill>
          <a:schemeClr val="tx1"/>
        </a:solidFill>
        <a:latin typeface="Arial" charset="0"/>
        <a:ea typeface="ＭＳ Ｐゴシック" pitchFamily="34" charset="-128"/>
        <a:cs typeface="+mn-cs"/>
      </a:defRPr>
    </a:lvl6pPr>
    <a:lvl7pPr marL="2743200" algn="l" defTabSz="914400" rtl="0" eaLnBrk="1" latinLnBrk="0" hangingPunct="1">
      <a:defRPr kern="1200">
        <a:solidFill>
          <a:schemeClr val="tx1"/>
        </a:solidFill>
        <a:latin typeface="Arial" charset="0"/>
        <a:ea typeface="ＭＳ Ｐゴシック" pitchFamily="34" charset="-128"/>
        <a:cs typeface="+mn-cs"/>
      </a:defRPr>
    </a:lvl7pPr>
    <a:lvl8pPr marL="3200400" algn="l" defTabSz="914400" rtl="0" eaLnBrk="1" latinLnBrk="0" hangingPunct="1">
      <a:defRPr kern="1200">
        <a:solidFill>
          <a:schemeClr val="tx1"/>
        </a:solidFill>
        <a:latin typeface="Arial" charset="0"/>
        <a:ea typeface="ＭＳ Ｐゴシック" pitchFamily="34" charset="-128"/>
        <a:cs typeface="+mn-cs"/>
      </a:defRPr>
    </a:lvl8pPr>
    <a:lvl9pPr marL="3657600" algn="l" defTabSz="914400" rtl="0" eaLnBrk="1" latinLnBrk="0" hangingPunct="1">
      <a:defRPr kern="1200">
        <a:solidFill>
          <a:schemeClr val="tx1"/>
        </a:solidFill>
        <a:latin typeface="Arial" charset="0"/>
        <a:ea typeface="ＭＳ Ｐゴシック"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25" d="100"/>
          <a:sy n="125" d="100"/>
        </p:scale>
        <p:origin x="-72" y="136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ea typeface="ＭＳ Ｐゴシック" charset="0"/>
                <a:cs typeface="ＭＳ Ｐゴシック" charset="0"/>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Arial" pitchFamily="34" charset="0"/>
              </a:defRPr>
            </a:lvl1pPr>
          </a:lstStyle>
          <a:p>
            <a:pPr>
              <a:defRPr/>
            </a:pPr>
            <a:fld id="{9757356E-AEC3-4ACD-B71A-D9BC1ACAFC17}" type="datetimeFigureOut">
              <a:rPr lang="en-US"/>
              <a:pPr>
                <a:defRPr/>
              </a:pPr>
              <a:t>1/9/2014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charset="0"/>
                <a:ea typeface="ＭＳ Ｐゴシック" charset="0"/>
                <a:cs typeface="ＭＳ Ｐゴシック" charset="0"/>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Arial" pitchFamily="34" charset="0"/>
              </a:defRPr>
            </a:lvl1pPr>
          </a:lstStyle>
          <a:p>
            <a:pPr>
              <a:defRPr/>
            </a:pPr>
            <a:fld id="{1A43DC12-E28C-48B1-A4D1-1593D2F1ABA3}" type="slidenum">
              <a:rPr lang="en-US"/>
              <a:pPr>
                <a:defRPr/>
              </a:pPr>
              <a:t>‹#›</a:t>
            </a:fld>
            <a:endParaRPr lang="en-US"/>
          </a:p>
        </p:txBody>
      </p:sp>
    </p:spTree>
    <p:extLst>
      <p:ext uri="{BB962C8B-B14F-4D97-AF65-F5344CB8AC3E}">
        <p14:creationId xmlns:p14="http://schemas.microsoft.com/office/powerpoint/2010/main" val="4001340189"/>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ＭＳ Ｐゴシック" charset="0"/>
        <a:cs typeface="ＭＳ Ｐゴシック" charset="0"/>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s://lib.stanford.edu/data-management-services/file-formats" TargetMode="External"/><Relationship Id="rId2" Type="http://schemas.openxmlformats.org/officeDocument/2006/relationships/slide" Target="../slides/slide10.xml"/><Relationship Id="rId1" Type="http://schemas.openxmlformats.org/officeDocument/2006/relationships/notesMaster" Target="../notesMasters/notesMaster1.xml"/><Relationship Id="rId4" Type="http://schemas.openxmlformats.org/officeDocument/2006/relationships/hyperlink" Target="http://www.digitalpreservation.gov/formats/fdd/browse_list.shtml" TargetMode="Externa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dirty="0" smtClean="0">
              <a:ea typeface="ＭＳ Ｐゴシック" pitchFamily="34" charset="-128"/>
            </a:endParaRPr>
          </a:p>
        </p:txBody>
      </p:sp>
      <p:sp>
        <p:nvSpPr>
          <p:cNvPr id="2560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B8E4EEBE-826F-408A-A9CC-018C0887D3E7}" type="slidenum">
              <a:rPr lang="en-US" smtClean="0"/>
              <a:pPr eaLnBrk="1" hangingPunct="1"/>
              <a:t>2</a:t>
            </a:fld>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p:txBody>
          <a:bodyPr/>
          <a:lstStyle/>
          <a:p>
            <a:pPr indent="-114300" eaLnBrk="1" hangingPunct="1">
              <a:lnSpc>
                <a:spcPct val="80000"/>
              </a:lnSpc>
              <a:defRPr/>
            </a:pPr>
            <a:r>
              <a:rPr lang="en-US" dirty="0" smtClean="0">
                <a:latin typeface="Arial" charset="0"/>
                <a:cs typeface="Arial" charset="0"/>
              </a:rPr>
              <a:t>Who collected this data?  Who/what were the subjects under study?</a:t>
            </a:r>
          </a:p>
          <a:p>
            <a:pPr indent="-114300" eaLnBrk="1" hangingPunct="1">
              <a:lnSpc>
                <a:spcPct val="80000"/>
              </a:lnSpc>
              <a:defRPr/>
            </a:pPr>
            <a:r>
              <a:rPr lang="en-US" dirty="0" smtClean="0">
                <a:latin typeface="Arial" charset="0"/>
                <a:cs typeface="Arial" charset="0"/>
              </a:rPr>
              <a:t>What was collected, and for what purpose?  What is the content/structure of the data?</a:t>
            </a:r>
          </a:p>
          <a:p>
            <a:pPr indent="-114300" eaLnBrk="1" hangingPunct="1">
              <a:lnSpc>
                <a:spcPct val="80000"/>
              </a:lnSpc>
              <a:defRPr/>
            </a:pPr>
            <a:r>
              <a:rPr lang="en-US" dirty="0" smtClean="0">
                <a:latin typeface="Arial" charset="0"/>
                <a:cs typeface="Arial" charset="0"/>
              </a:rPr>
              <a:t>Where was this data collected?  What were the experimental conditions?</a:t>
            </a:r>
          </a:p>
          <a:p>
            <a:pPr indent="-114300" eaLnBrk="1" hangingPunct="1">
              <a:lnSpc>
                <a:spcPct val="80000"/>
              </a:lnSpc>
              <a:defRPr/>
            </a:pPr>
            <a:r>
              <a:rPr lang="en-US" dirty="0" smtClean="0">
                <a:latin typeface="Arial" charset="0"/>
                <a:cs typeface="Arial" charset="0"/>
              </a:rPr>
              <a:t>When was this data collected?  Is it part of a series, or ongoing experiment?</a:t>
            </a:r>
          </a:p>
          <a:p>
            <a:pPr indent="-114300" eaLnBrk="1" hangingPunct="1">
              <a:lnSpc>
                <a:spcPct val="80000"/>
              </a:lnSpc>
              <a:defRPr/>
            </a:pPr>
            <a:r>
              <a:rPr lang="en-US" dirty="0" smtClean="0">
                <a:latin typeface="Arial" charset="0"/>
                <a:cs typeface="Arial" charset="0"/>
              </a:rPr>
              <a:t>Why was this experiment performed? </a:t>
            </a:r>
          </a:p>
          <a:p>
            <a:pPr eaLnBrk="1" hangingPunct="1">
              <a:defRPr/>
            </a:pPr>
            <a:endParaRPr lang="en-US" dirty="0"/>
          </a:p>
        </p:txBody>
      </p:sp>
      <p:sp>
        <p:nvSpPr>
          <p:cNvPr id="337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624FF5E7-4331-4EE6-8E32-4CFB4C1743E0}" type="slidenum">
              <a:rPr lang="en-US" smtClean="0"/>
              <a:pPr eaLnBrk="1" hangingPunct="1"/>
              <a:t>12</a:t>
            </a:fld>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ea typeface="ＭＳ Ｐゴシック" pitchFamily="34" charset="-128"/>
            </a:endParaRPr>
          </a:p>
        </p:txBody>
      </p:sp>
      <p:sp>
        <p:nvSpPr>
          <p:cNvPr id="348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D176A3A4-185C-4932-B73E-72A378C88B08}" type="slidenum">
              <a:rPr lang="en-US" smtClean="0"/>
              <a:pPr eaLnBrk="1" hangingPunct="1"/>
              <a:t>13</a:t>
            </a:fld>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ea typeface="ＭＳ Ｐゴシック" pitchFamily="34" charset="-128"/>
            </a:endParaRPr>
          </a:p>
        </p:txBody>
      </p:sp>
      <p:sp>
        <p:nvSpPr>
          <p:cNvPr id="358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76BEFF67-620E-48F2-9A8C-F9F2A942B65B}" type="slidenum">
              <a:rPr lang="en-US" smtClean="0"/>
              <a:pPr eaLnBrk="1" hangingPunct="1"/>
              <a:t>14</a:t>
            </a:fld>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p:txBody>
          <a:bodyPr/>
          <a:lstStyle/>
          <a:p>
            <a:pPr indent="-114300" eaLnBrk="1" hangingPunct="1">
              <a:lnSpc>
                <a:spcPct val="80000"/>
              </a:lnSpc>
              <a:defRPr/>
            </a:pPr>
            <a:r>
              <a:rPr lang="en-US" dirty="0" smtClean="0">
                <a:latin typeface="Arial" charset="0"/>
                <a:cs typeface="Arial" charset="0"/>
              </a:rPr>
              <a:t>Why was this experiment performed? </a:t>
            </a:r>
          </a:p>
          <a:p>
            <a:pPr eaLnBrk="1" hangingPunct="1">
              <a:defRPr/>
            </a:pPr>
            <a:endParaRPr lang="en-US" dirty="0"/>
          </a:p>
        </p:txBody>
      </p:sp>
      <p:sp>
        <p:nvSpPr>
          <p:cNvPr id="368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78AACE22-BD6D-425A-A033-1DF10037D237}" type="slidenum">
              <a:rPr lang="en-US" smtClean="0"/>
              <a:pPr eaLnBrk="1" hangingPunct="1"/>
              <a:t>15</a:t>
            </a:fld>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ea typeface="ＭＳ Ｐゴシック" pitchFamily="34" charset="-128"/>
            </a:endParaRPr>
          </a:p>
        </p:txBody>
      </p:sp>
      <p:sp>
        <p:nvSpPr>
          <p:cNvPr id="378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48F424FF-831B-4A75-AD04-2E64F9A4D70E}" type="slidenum">
              <a:rPr lang="en-US" smtClean="0"/>
              <a:pPr eaLnBrk="1" hangingPunct="1"/>
              <a:t>16</a:t>
            </a:fld>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ea typeface="ＭＳ Ｐゴシック" pitchFamily="34" charset="-128"/>
            </a:endParaRPr>
          </a:p>
        </p:txBody>
      </p:sp>
      <p:sp>
        <p:nvSpPr>
          <p:cNvPr id="389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F919FE8D-D2E0-4363-BE9A-FEF0D9DC4F4C}" type="slidenum">
              <a:rPr lang="en-US" smtClean="0"/>
              <a:pPr eaLnBrk="1" hangingPunct="1"/>
              <a:t>17</a:t>
            </a:fld>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ea typeface="ＭＳ Ｐゴシック" pitchFamily="34" charset="-128"/>
            </a:endParaRPr>
          </a:p>
        </p:txBody>
      </p:sp>
      <p:sp>
        <p:nvSpPr>
          <p:cNvPr id="399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AE70CBA8-14D5-4A5D-8479-0708DBF0F89D}" type="slidenum">
              <a:rPr lang="en-US" smtClean="0"/>
              <a:pPr eaLnBrk="1" hangingPunct="1"/>
              <a:t>20</a:t>
            </a:fld>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dirty="0" smtClean="0">
                <a:ea typeface="ＭＳ Ｐゴシック" pitchFamily="34" charset="-128"/>
              </a:rPr>
              <a:t>Ultimately, the best file naming convention is one that works for you and your research project.  Here are some points to consider:</a:t>
            </a:r>
          </a:p>
          <a:p>
            <a:pPr eaLnBrk="1" hangingPunct="1">
              <a:spcBef>
                <a:spcPct val="0"/>
              </a:spcBef>
            </a:pPr>
            <a:endParaRPr lang="en-US" dirty="0" smtClean="0">
              <a:ea typeface="ＭＳ Ｐゴシック" pitchFamily="34" charset="-128"/>
            </a:endParaRPr>
          </a:p>
          <a:p>
            <a:pPr eaLnBrk="1" hangingPunct="1">
              <a:spcBef>
                <a:spcPct val="0"/>
              </a:spcBef>
            </a:pPr>
            <a:r>
              <a:rPr lang="en-US" dirty="0" smtClean="0">
                <a:ea typeface="ＭＳ Ｐゴシック" pitchFamily="34" charset="-128"/>
              </a:rPr>
              <a:t>Generally speaking, a good protocol is to give files meaningful, descriptive names, while avoiding certain problematic characters (such as spaces, slashes, colons, periods, ampersands).  They behave differently in different operating systems</a:t>
            </a:r>
          </a:p>
          <a:p>
            <a:pPr eaLnBrk="1" hangingPunct="1">
              <a:spcBef>
                <a:spcPct val="0"/>
              </a:spcBef>
            </a:pPr>
            <a:r>
              <a:rPr lang="en-US" dirty="0" smtClean="0">
                <a:ea typeface="ＭＳ Ｐゴシック" pitchFamily="34" charset="-128"/>
              </a:rPr>
              <a:t>Overly long file names (&gt;25 characters) should also be avoided, as these may not cooperate well with different operating systems.   Consider, too, strategies you might use for version control; how will you keep track of which version of a file or document is the most current?  Version control can be particularly challenging for collaborative projects in which several people may have access to, or even the ability to change, a file.  </a:t>
            </a:r>
          </a:p>
          <a:p>
            <a:pPr eaLnBrk="1" hangingPunct="1">
              <a:spcBef>
                <a:spcPct val="0"/>
              </a:spcBef>
            </a:pPr>
            <a:endParaRPr lang="en-US" dirty="0" smtClean="0">
              <a:ea typeface="ＭＳ Ｐゴシック" pitchFamily="34" charset="-128"/>
            </a:endParaRPr>
          </a:p>
        </p:txBody>
      </p:sp>
      <p:sp>
        <p:nvSpPr>
          <p:cNvPr id="409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93B744A8-A159-45C0-8B33-C96A57565AC4}" type="slidenum">
              <a:rPr lang="en-US" smtClean="0"/>
              <a:pPr eaLnBrk="1" hangingPunct="1"/>
              <a:t>21</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1A43DC12-E28C-48B1-A4D1-1593D2F1ABA3}" type="slidenum">
              <a:rPr lang="en-US" smtClean="0"/>
              <a:pPr>
                <a:defRPr/>
              </a:pPr>
              <a:t>3</a:t>
            </a:fld>
            <a:endParaRPr lang="en-US"/>
          </a:p>
        </p:txBody>
      </p:sp>
    </p:spTree>
    <p:extLst>
      <p:ext uri="{BB962C8B-B14F-4D97-AF65-F5344CB8AC3E}">
        <p14:creationId xmlns:p14="http://schemas.microsoft.com/office/powerpoint/2010/main" val="24577526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dirty="0" smtClean="0">
                <a:ea typeface="ＭＳ Ｐゴシック" pitchFamily="34" charset="-128"/>
              </a:rPr>
              <a:t>Of course, research data is not limited just to these two broad disciplinary areas.  For example, digital humanities scholars may generate research data by text mining historical documents, analyzing the prevalence of particular words.</a:t>
            </a:r>
          </a:p>
          <a:p>
            <a:pPr eaLnBrk="1" hangingPunct="1">
              <a:spcBef>
                <a:spcPct val="0"/>
              </a:spcBef>
            </a:pPr>
            <a:r>
              <a:rPr lang="en-US" dirty="0" smtClean="0">
                <a:ea typeface="ＭＳ Ｐゴシック" pitchFamily="34" charset="-128"/>
              </a:rPr>
              <a:t> </a:t>
            </a:r>
          </a:p>
          <a:p>
            <a:pPr eaLnBrk="1" hangingPunct="1">
              <a:spcBef>
                <a:spcPct val="0"/>
              </a:spcBef>
            </a:pPr>
            <a:r>
              <a:rPr lang="en-US" dirty="0" smtClean="0">
                <a:ea typeface="ＭＳ Ｐゴシック" pitchFamily="34" charset="-128"/>
              </a:rPr>
              <a:t>While many types of data are generated in the course of research, existing data can also be used in research projects.  Examples include social scientists using census data for their studies, or scientists comparing published gene sequences from various organisms.</a:t>
            </a:r>
          </a:p>
          <a:p>
            <a:pPr eaLnBrk="1" hangingPunct="1">
              <a:spcBef>
                <a:spcPct val="0"/>
              </a:spcBef>
            </a:pPr>
            <a:endParaRPr lang="en-US" dirty="0" smtClean="0">
              <a:ea typeface="ＭＳ Ｐゴシック" pitchFamily="34" charset="-128"/>
            </a:endParaRPr>
          </a:p>
        </p:txBody>
      </p:sp>
      <p:sp>
        <p:nvSpPr>
          <p:cNvPr id="266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C5FB1A83-81A7-411B-B536-D966635F567E}" type="slidenum">
              <a:rPr lang="en-US" smtClean="0"/>
              <a:pPr eaLnBrk="1" hangingPunct="1"/>
              <a:t>5</a:t>
            </a:fld>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lnSpc>
                <a:spcPct val="90000"/>
              </a:lnSpc>
              <a:spcBef>
                <a:spcPct val="0"/>
              </a:spcBef>
            </a:pPr>
            <a:r>
              <a:rPr lang="en-US" sz="2400" dirty="0" smtClean="0">
                <a:latin typeface="Arial" charset="0"/>
                <a:ea typeface="ＭＳ Ｐゴシック" pitchFamily="34" charset="-128"/>
                <a:cs typeface="Arial" charset="0"/>
              </a:rPr>
              <a:t>Raw Data: </a:t>
            </a:r>
            <a:r>
              <a:rPr lang="en-US" sz="2000" dirty="0" smtClean="0">
                <a:latin typeface="Arial" charset="0"/>
                <a:ea typeface="ＭＳ Ｐゴシック" pitchFamily="34" charset="-128"/>
                <a:cs typeface="Arial" charset="0"/>
              </a:rPr>
              <a:t>What is being measured or observed?  The data being generated during the research project. </a:t>
            </a:r>
          </a:p>
          <a:p>
            <a:pPr eaLnBrk="1" hangingPunct="1">
              <a:lnSpc>
                <a:spcPct val="90000"/>
              </a:lnSpc>
              <a:spcBef>
                <a:spcPct val="0"/>
              </a:spcBef>
            </a:pPr>
            <a:r>
              <a:rPr lang="en-US" sz="2400" dirty="0" smtClean="0">
                <a:latin typeface="Arial" charset="0"/>
                <a:ea typeface="ＭＳ Ｐゴシック" pitchFamily="34" charset="-128"/>
                <a:cs typeface="Arial" charset="0"/>
              </a:rPr>
              <a:t>Processed Data: </a:t>
            </a:r>
            <a:r>
              <a:rPr lang="en-US" sz="2000" dirty="0" smtClean="0">
                <a:latin typeface="Arial" charset="0"/>
                <a:ea typeface="ＭＳ Ｐゴシック" pitchFamily="34" charset="-128"/>
                <a:cs typeface="Arial" charset="0"/>
              </a:rPr>
              <a:t>Making the raw data useful/manipulable </a:t>
            </a:r>
          </a:p>
          <a:p>
            <a:pPr eaLnBrk="1" hangingPunct="1">
              <a:lnSpc>
                <a:spcPct val="90000"/>
              </a:lnSpc>
              <a:spcBef>
                <a:spcPct val="0"/>
              </a:spcBef>
            </a:pPr>
            <a:r>
              <a:rPr lang="en-US" sz="2400" dirty="0" smtClean="0">
                <a:latin typeface="Arial" charset="0"/>
                <a:ea typeface="ＭＳ Ｐゴシック" pitchFamily="34" charset="-128"/>
                <a:cs typeface="Arial" charset="0"/>
              </a:rPr>
              <a:t>Analyzed Data: </a:t>
            </a:r>
            <a:r>
              <a:rPr lang="en-US" sz="2000" dirty="0" smtClean="0">
                <a:latin typeface="Arial" charset="0"/>
                <a:ea typeface="ＭＳ Ｐゴシック" pitchFamily="34" charset="-128"/>
                <a:cs typeface="Arial" charset="0"/>
              </a:rPr>
              <a:t>Manipulated/interpreted data. What does the data tell us?  Is it significant?  How so? </a:t>
            </a:r>
          </a:p>
          <a:p>
            <a:pPr eaLnBrk="1" hangingPunct="1">
              <a:lnSpc>
                <a:spcPct val="90000"/>
              </a:lnSpc>
              <a:spcBef>
                <a:spcPct val="0"/>
              </a:spcBef>
            </a:pPr>
            <a:r>
              <a:rPr lang="en-US" sz="2400" dirty="0" smtClean="0">
                <a:latin typeface="Arial" charset="0"/>
                <a:ea typeface="ＭＳ Ｐゴシック" pitchFamily="34" charset="-128"/>
                <a:cs typeface="Arial" charset="0"/>
              </a:rPr>
              <a:t>Finalized/Published Data: </a:t>
            </a:r>
            <a:r>
              <a:rPr lang="en-US" sz="2000" dirty="0" smtClean="0">
                <a:latin typeface="Arial" charset="0"/>
                <a:ea typeface="ＭＳ Ｐゴシック" pitchFamily="34" charset="-128"/>
                <a:cs typeface="Arial" charset="0"/>
              </a:rPr>
              <a:t>How do the data support your research question? </a:t>
            </a:r>
          </a:p>
          <a:p>
            <a:pPr eaLnBrk="1" hangingPunct="1">
              <a:lnSpc>
                <a:spcPct val="90000"/>
              </a:lnSpc>
              <a:spcBef>
                <a:spcPct val="0"/>
              </a:spcBef>
            </a:pPr>
            <a:r>
              <a:rPr lang="en-US" sz="2400" dirty="0" smtClean="0">
                <a:latin typeface="Arial" charset="0"/>
                <a:ea typeface="ＭＳ Ｐゴシック" pitchFamily="34" charset="-128"/>
                <a:cs typeface="Arial" charset="0"/>
              </a:rPr>
              <a:t>Existing Data across Different Sources: </a:t>
            </a:r>
            <a:r>
              <a:rPr lang="en-US" sz="2000" dirty="0" smtClean="0">
                <a:latin typeface="Arial" charset="0"/>
                <a:ea typeface="ＭＳ Ｐゴシック" pitchFamily="34" charset="-128"/>
                <a:cs typeface="Arial" charset="0"/>
              </a:rPr>
              <a:t>e.g. GIS data</a:t>
            </a:r>
          </a:p>
          <a:p>
            <a:pPr eaLnBrk="1" hangingPunct="1">
              <a:spcBef>
                <a:spcPct val="0"/>
              </a:spcBef>
            </a:pPr>
            <a:endParaRPr lang="en-US" dirty="0" smtClean="0">
              <a:ea typeface="ＭＳ Ｐゴシック" pitchFamily="34" charset="-128"/>
            </a:endParaRPr>
          </a:p>
        </p:txBody>
      </p:sp>
      <p:sp>
        <p:nvSpPr>
          <p:cNvPr id="276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F06C5184-E2EA-44CA-B09D-38F6DC3BB0D4}" type="slidenum">
              <a:rPr lang="en-US" smtClean="0"/>
              <a:pPr eaLnBrk="1" hangingPunct="1"/>
              <a:t>6</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lvl="1" eaLnBrk="1" hangingPunct="1">
              <a:spcBef>
                <a:spcPct val="0"/>
              </a:spcBef>
            </a:pPr>
            <a:r>
              <a:rPr lang="en-US" dirty="0" smtClean="0">
                <a:ea typeface="ＭＳ Ｐゴシック" pitchFamily="34" charset="-128"/>
              </a:rPr>
              <a:t>That</a:t>
            </a:r>
            <a:r>
              <a:rPr lang="en-US" altLang="en-US" dirty="0" smtClean="0">
                <a:ea typeface="ＭＳ Ｐゴシック" pitchFamily="34" charset="-128"/>
              </a:rPr>
              <a:t>’</a:t>
            </a:r>
            <a:r>
              <a:rPr lang="en-US" dirty="0" smtClean="0">
                <a:ea typeface="ＭＳ Ｐゴシック" pitchFamily="34" charset="-128"/>
              </a:rPr>
              <a:t>s a bit abstract – let</a:t>
            </a:r>
            <a:r>
              <a:rPr lang="en-US" altLang="en-US" dirty="0" smtClean="0">
                <a:ea typeface="ＭＳ Ｐゴシック" pitchFamily="34" charset="-128"/>
              </a:rPr>
              <a:t>’</a:t>
            </a:r>
            <a:r>
              <a:rPr lang="en-US" dirty="0" smtClean="0">
                <a:ea typeface="ＭＳ Ｐゴシック" pitchFamily="34" charset="-128"/>
              </a:rPr>
              <a:t>s try illustrating those stages with a sample research hypothesis:  </a:t>
            </a:r>
            <a:r>
              <a:rPr lang="en-US" sz="2000" dirty="0" smtClean="0">
                <a:ea typeface="ＭＳ Ｐゴシック" pitchFamily="34" charset="-128"/>
              </a:rPr>
              <a:t>Water temperatures in Lake Superior are now significantly warmer than in previous years.  This evidence lends support to global warming.  </a:t>
            </a:r>
          </a:p>
          <a:p>
            <a:pPr eaLnBrk="1" hangingPunct="1">
              <a:spcBef>
                <a:spcPct val="0"/>
              </a:spcBef>
            </a:pPr>
            <a:endParaRPr lang="en-US" dirty="0" smtClean="0">
              <a:ea typeface="ＭＳ Ｐゴシック" pitchFamily="34" charset="-128"/>
            </a:endParaRPr>
          </a:p>
        </p:txBody>
      </p:sp>
      <p:sp>
        <p:nvSpPr>
          <p:cNvPr id="286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A922255A-E556-4FA6-B95A-6154258D2ACE}" type="slidenum">
              <a:rPr lang="en-US" smtClean="0"/>
              <a:pPr eaLnBrk="1" hangingPunct="1"/>
              <a:t>7</a:t>
            </a:fld>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sz="2400" u="sng" smtClean="0">
                <a:ea typeface="ＭＳ Ｐゴシック" pitchFamily="34" charset="-128"/>
              </a:rPr>
              <a:t>Raw data</a:t>
            </a:r>
            <a:r>
              <a:rPr lang="en-US" sz="2400" smtClean="0">
                <a:ea typeface="ＭＳ Ｐゴシック" pitchFamily="34" charset="-128"/>
              </a:rPr>
              <a:t> – What is being measured or observed?  This is the data that is being generated during the research project.</a:t>
            </a:r>
          </a:p>
          <a:p>
            <a:pPr eaLnBrk="1" hangingPunct="1">
              <a:spcBef>
                <a:spcPct val="0"/>
              </a:spcBef>
            </a:pPr>
            <a:r>
              <a:rPr lang="en-US" sz="2400" smtClean="0">
                <a:ea typeface="ＭＳ Ｐゴシック" pitchFamily="34" charset="-128"/>
              </a:rPr>
              <a:t>An example of raw data in our hypothetical research question might be daily measurements of temperature in Lake Superior.  Raw data coincides with the </a:t>
            </a:r>
            <a:r>
              <a:rPr lang="en-US" altLang="en-US" sz="2400" smtClean="0">
                <a:ea typeface="ＭＳ Ｐゴシック" pitchFamily="34" charset="-128"/>
              </a:rPr>
              <a:t>‘</a:t>
            </a:r>
            <a:r>
              <a:rPr lang="en-US" sz="2400" smtClean="0">
                <a:ea typeface="ＭＳ Ｐゴシック" pitchFamily="34" charset="-128"/>
              </a:rPr>
              <a:t>creating data</a:t>
            </a:r>
            <a:r>
              <a:rPr lang="en-US" altLang="en-US" sz="2400" smtClean="0">
                <a:ea typeface="ＭＳ Ｐゴシック" pitchFamily="34" charset="-128"/>
              </a:rPr>
              <a:t>’</a:t>
            </a:r>
            <a:r>
              <a:rPr lang="en-US" sz="2400" smtClean="0">
                <a:ea typeface="ＭＳ Ｐゴシック" pitchFamily="34" charset="-128"/>
              </a:rPr>
              <a:t> section of the research data lifecycle.</a:t>
            </a:r>
          </a:p>
          <a:p>
            <a:pPr eaLnBrk="1" hangingPunct="1">
              <a:spcBef>
                <a:spcPct val="0"/>
              </a:spcBef>
            </a:pPr>
            <a:r>
              <a:rPr lang="en-US" sz="2400" u="sng" smtClean="0">
                <a:ea typeface="ＭＳ Ｐゴシック" pitchFamily="34" charset="-128"/>
              </a:rPr>
              <a:t>Processed data</a:t>
            </a:r>
            <a:r>
              <a:rPr lang="en-US" sz="2400" smtClean="0">
                <a:ea typeface="ＭＳ Ｐゴシック" pitchFamily="34" charset="-128"/>
              </a:rPr>
              <a:t> – How can the raw data be made useful/manipulable?</a:t>
            </a:r>
          </a:p>
          <a:p>
            <a:pPr eaLnBrk="1" hangingPunct="1">
              <a:spcBef>
                <a:spcPct val="0"/>
              </a:spcBef>
            </a:pPr>
            <a:r>
              <a:rPr lang="en-US" sz="2400" smtClean="0">
                <a:ea typeface="ＭＳ Ｐゴシック" pitchFamily="34" charset="-128"/>
              </a:rPr>
              <a:t>To continue with the example above, lake temperature data may become processed once researchers </a:t>
            </a:r>
            <a:r>
              <a:rPr lang="en-US" altLang="en-US" sz="2400" smtClean="0">
                <a:ea typeface="ＭＳ Ｐゴシック" pitchFamily="34" charset="-128"/>
              </a:rPr>
              <a:t>‘</a:t>
            </a:r>
            <a:r>
              <a:rPr lang="en-US" sz="2400" smtClean="0">
                <a:ea typeface="ＭＳ Ｐゴシック" pitchFamily="34" charset="-128"/>
              </a:rPr>
              <a:t>clean it</a:t>
            </a:r>
            <a:r>
              <a:rPr lang="en-US" altLang="en-US" sz="2400" smtClean="0">
                <a:ea typeface="ＭＳ Ｐゴシック" pitchFamily="34" charset="-128"/>
              </a:rPr>
              <a:t>’</a:t>
            </a:r>
            <a:r>
              <a:rPr lang="en-US" sz="2400" smtClean="0">
                <a:ea typeface="ＭＳ Ｐゴシック" pitchFamily="34" charset="-128"/>
              </a:rPr>
              <a:t> by removing clearly erroneous temperature measurements from the data set, and enter the remaining temperatures into a spreadsheet for manipulation and analysis.  Processed data coincides with the </a:t>
            </a:r>
            <a:r>
              <a:rPr lang="en-US" altLang="en-US" sz="2400" smtClean="0">
                <a:ea typeface="ＭＳ Ｐゴシック" pitchFamily="34" charset="-128"/>
              </a:rPr>
              <a:t>‘</a:t>
            </a:r>
            <a:r>
              <a:rPr lang="en-US" sz="2400" smtClean="0">
                <a:ea typeface="ＭＳ Ｐゴシック" pitchFamily="34" charset="-128"/>
              </a:rPr>
              <a:t>processing data</a:t>
            </a:r>
            <a:r>
              <a:rPr lang="en-US" altLang="en-US" sz="2400" smtClean="0">
                <a:ea typeface="ＭＳ Ｐゴシック" pitchFamily="34" charset="-128"/>
              </a:rPr>
              <a:t>’</a:t>
            </a:r>
            <a:r>
              <a:rPr lang="en-US" sz="2400" smtClean="0">
                <a:ea typeface="ＭＳ Ｐゴシック" pitchFamily="34" charset="-128"/>
              </a:rPr>
              <a:t> section of the research data lifecycle.</a:t>
            </a:r>
          </a:p>
          <a:p>
            <a:pPr eaLnBrk="1" hangingPunct="1">
              <a:spcBef>
                <a:spcPct val="0"/>
              </a:spcBef>
            </a:pPr>
            <a:r>
              <a:rPr lang="en-US" sz="2400" u="sng" smtClean="0">
                <a:ea typeface="ＭＳ Ｐゴシック" pitchFamily="34" charset="-128"/>
              </a:rPr>
              <a:t>Analyzed data</a:t>
            </a:r>
            <a:r>
              <a:rPr lang="en-US" sz="2400" smtClean="0">
                <a:ea typeface="ＭＳ Ｐゴシック" pitchFamily="34" charset="-128"/>
              </a:rPr>
              <a:t> – What does the data tell us?  Is it significant?  How so?  </a:t>
            </a:r>
          </a:p>
          <a:p>
            <a:pPr eaLnBrk="1" hangingPunct="1">
              <a:spcBef>
                <a:spcPct val="0"/>
              </a:spcBef>
            </a:pPr>
            <a:r>
              <a:rPr lang="en-US" sz="2400" smtClean="0">
                <a:ea typeface="ＭＳ Ｐゴシック" pitchFamily="34" charset="-128"/>
              </a:rPr>
              <a:t>For example, daily lake temperature data could be analyzed by finding average temperatures, looking at seasonal fluctuations, and generating graphs that demonstrate these changes.  Analyzed data coincides with the </a:t>
            </a:r>
            <a:r>
              <a:rPr lang="en-US" altLang="en-US" sz="2400" smtClean="0">
                <a:ea typeface="ＭＳ Ｐゴシック" pitchFamily="34" charset="-128"/>
              </a:rPr>
              <a:t>‘</a:t>
            </a:r>
            <a:r>
              <a:rPr lang="en-US" altLang="ja-JP" sz="2400" smtClean="0">
                <a:ea typeface="ＭＳ Ｐゴシック" pitchFamily="34" charset="-128"/>
              </a:rPr>
              <a:t>analysing data</a:t>
            </a:r>
            <a:r>
              <a:rPr lang="en-US" altLang="en-US" sz="2400" smtClean="0">
                <a:ea typeface="ＭＳ Ｐゴシック" pitchFamily="34" charset="-128"/>
              </a:rPr>
              <a:t>’</a:t>
            </a:r>
            <a:r>
              <a:rPr lang="en-US" altLang="ja-JP" sz="2400" smtClean="0">
                <a:ea typeface="ＭＳ Ｐゴシック" pitchFamily="34" charset="-128"/>
              </a:rPr>
              <a:t> section of the research data lifecycle.</a:t>
            </a:r>
          </a:p>
          <a:p>
            <a:pPr eaLnBrk="1" hangingPunct="1">
              <a:spcBef>
                <a:spcPct val="0"/>
              </a:spcBef>
            </a:pPr>
            <a:r>
              <a:rPr lang="en-US" sz="2400" u="sng" smtClean="0">
                <a:ea typeface="ＭＳ Ｐゴシック" pitchFamily="34" charset="-128"/>
              </a:rPr>
              <a:t>Finalized/published data</a:t>
            </a:r>
            <a:r>
              <a:rPr lang="en-US" sz="2400" smtClean="0">
                <a:ea typeface="ＭＳ Ｐゴシック" pitchFamily="34" charset="-128"/>
              </a:rPr>
              <a:t> – How does the data support your research question? </a:t>
            </a:r>
          </a:p>
          <a:p>
            <a:pPr eaLnBrk="1" hangingPunct="1">
              <a:spcBef>
                <a:spcPct val="0"/>
              </a:spcBef>
            </a:pPr>
            <a:r>
              <a:rPr lang="en-US" sz="2400" smtClean="0">
                <a:ea typeface="ＭＳ Ｐゴシック" pitchFamily="34" charset="-128"/>
              </a:rPr>
              <a:t>For example, a plot of our average lake temperatures for 2013 may show statistically significant differences when compared to the same data from 1913 and 1963.  Finalized/published data coincides with a few sections of the research data lifecycle including preserving, giving access to, and re-using data.</a:t>
            </a:r>
          </a:p>
          <a:p>
            <a:pPr eaLnBrk="1" hangingPunct="1">
              <a:spcBef>
                <a:spcPct val="0"/>
              </a:spcBef>
            </a:pPr>
            <a:r>
              <a:rPr lang="en-US" smtClean="0">
                <a:ea typeface="ＭＳ Ｐゴシック" pitchFamily="34" charset="-128"/>
              </a:rPr>
              <a:t>Note that our lake temperature scenario is a very simplified example</a:t>
            </a:r>
            <a:r>
              <a:rPr lang="en-US" sz="2400" smtClean="0">
                <a:ea typeface="ＭＳ Ｐゴシック" pitchFamily="34" charset="-128"/>
              </a:rPr>
              <a:t> </a:t>
            </a:r>
          </a:p>
          <a:p>
            <a:pPr eaLnBrk="1" hangingPunct="1">
              <a:spcBef>
                <a:spcPct val="0"/>
              </a:spcBef>
            </a:pPr>
            <a:endParaRPr lang="en-US" sz="2400" smtClean="0">
              <a:ea typeface="ＭＳ Ｐゴシック" pitchFamily="34" charset="-128"/>
            </a:endParaRPr>
          </a:p>
          <a:p>
            <a:pPr eaLnBrk="1" hangingPunct="1">
              <a:spcBef>
                <a:spcPct val="0"/>
              </a:spcBef>
            </a:pPr>
            <a:endParaRPr lang="en-US" smtClean="0">
              <a:ea typeface="ＭＳ Ｐゴシック" pitchFamily="34" charset="-128"/>
            </a:endParaRPr>
          </a:p>
        </p:txBody>
      </p:sp>
      <p:sp>
        <p:nvSpPr>
          <p:cNvPr id="297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4B365FF0-F7AB-452D-9544-1DDEB1E681D9}" type="slidenum">
              <a:rPr lang="en-US" smtClean="0"/>
              <a:pPr eaLnBrk="1" hangingPunct="1"/>
              <a:t>8</a:t>
            </a:fld>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sz="2800" smtClean="0">
                <a:latin typeface="Arial" charset="0"/>
                <a:ea typeface="ＭＳ Ｐゴシック" pitchFamily="34" charset="-128"/>
                <a:cs typeface="Arial" charset="0"/>
              </a:rPr>
              <a:t>Non-proprietary or Open Formats are </a:t>
            </a:r>
            <a:r>
              <a:rPr lang="en-US" sz="2400" smtClean="0">
                <a:latin typeface="Arial" charset="0"/>
                <a:ea typeface="ＭＳ Ｐゴシック" pitchFamily="34" charset="-128"/>
                <a:cs typeface="Arial" charset="0"/>
              </a:rPr>
              <a:t>Readable by more than just the equipment and/or program that generated it.  Sometimes proprietary file formats are unavoidable.  However, proprietary formats can often be converted to open formats.  </a:t>
            </a:r>
          </a:p>
          <a:p>
            <a:pPr eaLnBrk="1" hangingPunct="1">
              <a:spcBef>
                <a:spcPct val="0"/>
              </a:spcBef>
            </a:pPr>
            <a:r>
              <a:rPr lang="en-US" sz="2800" smtClean="0">
                <a:latin typeface="Arial" charset="0"/>
                <a:ea typeface="ＭＳ Ｐゴシック" pitchFamily="34" charset="-128"/>
                <a:cs typeface="Arial" charset="0"/>
              </a:rPr>
              <a:t>Unencrypted / uncompressed Formats:  </a:t>
            </a:r>
            <a:r>
              <a:rPr lang="en-US" sz="2400" smtClean="0">
                <a:latin typeface="Arial" charset="0"/>
                <a:ea typeface="ＭＳ Ｐゴシック" pitchFamily="34" charset="-128"/>
                <a:cs typeface="Arial" charset="0"/>
              </a:rPr>
              <a:t>Offer the best prospects for long-term access.  If files are encrypted and/or compressed, the method used will need to be both discoverable and usable for file access in the future.</a:t>
            </a:r>
            <a:r>
              <a:rPr lang="en-US" smtClean="0">
                <a:latin typeface="Arial" charset="0"/>
                <a:ea typeface="ＭＳ Ｐゴシック" pitchFamily="34" charset="-128"/>
                <a:cs typeface="Arial" charset="0"/>
              </a:rPr>
              <a:t> </a:t>
            </a:r>
          </a:p>
          <a:p>
            <a:pPr eaLnBrk="1" hangingPunct="1">
              <a:spcBef>
                <a:spcPct val="0"/>
              </a:spcBef>
            </a:pPr>
            <a:endParaRPr lang="en-US" smtClean="0">
              <a:ea typeface="ＭＳ Ｐゴシック" pitchFamily="34" charset="-128"/>
            </a:endParaRPr>
          </a:p>
        </p:txBody>
      </p:sp>
      <p:sp>
        <p:nvSpPr>
          <p:cNvPr id="307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75D4EAA7-DF87-46BA-B7CF-465F1E7E0FDE}" type="slidenum">
              <a:rPr lang="en-US" smtClean="0"/>
              <a:pPr eaLnBrk="1" hangingPunct="1"/>
              <a:t>9</a:t>
            </a:fld>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lnSpc>
                <a:spcPct val="90000"/>
              </a:lnSpc>
            </a:pPr>
            <a:r>
              <a:rPr lang="en-US" sz="1400" smtClean="0">
                <a:ea typeface="ＭＳ Ｐゴシック" pitchFamily="34" charset="-128"/>
              </a:rPr>
              <a:t>For these and more, see: </a:t>
            </a:r>
            <a:endParaRPr lang="en-US" sz="1400" smtClean="0">
              <a:ea typeface="ＭＳ Ｐゴシック" pitchFamily="34" charset="-128"/>
              <a:hlinkClick r:id="rId3"/>
            </a:endParaRPr>
          </a:p>
          <a:p>
            <a:pPr eaLnBrk="1" hangingPunct="1">
              <a:lnSpc>
                <a:spcPct val="90000"/>
              </a:lnSpc>
            </a:pPr>
            <a:r>
              <a:rPr lang="en-US" smtClean="0">
                <a:ea typeface="ＭＳ Ｐゴシック" pitchFamily="34" charset="-128"/>
                <a:hlinkClick r:id="rId3"/>
              </a:rPr>
              <a:t>https://lib.stanford.edu/data-management-services/file-formats</a:t>
            </a:r>
            <a:endParaRPr lang="en-US" smtClean="0">
              <a:ea typeface="ＭＳ Ｐゴシック" pitchFamily="34" charset="-128"/>
            </a:endParaRPr>
          </a:p>
          <a:p>
            <a:pPr eaLnBrk="1" hangingPunct="1">
              <a:lnSpc>
                <a:spcPct val="90000"/>
              </a:lnSpc>
            </a:pPr>
            <a:r>
              <a:rPr lang="en-US" smtClean="0">
                <a:ea typeface="ＭＳ Ｐゴシック" pitchFamily="34" charset="-128"/>
                <a:hlinkClick r:id="rId4"/>
              </a:rPr>
              <a:t>http://www.digitalpreservation.gov/formats/fdd/browse_list.shtml </a:t>
            </a:r>
            <a:endParaRPr lang="en-US" smtClean="0">
              <a:ea typeface="ＭＳ Ｐゴシック" pitchFamily="34" charset="-128"/>
            </a:endParaRPr>
          </a:p>
          <a:p>
            <a:pPr eaLnBrk="1" hangingPunct="1">
              <a:spcBef>
                <a:spcPct val="0"/>
              </a:spcBef>
            </a:pPr>
            <a:endParaRPr lang="en-US" smtClean="0">
              <a:ea typeface="ＭＳ Ｐゴシック" pitchFamily="34" charset="-128"/>
            </a:endParaRPr>
          </a:p>
        </p:txBody>
      </p:sp>
      <p:sp>
        <p:nvSpPr>
          <p:cNvPr id="317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691E2008-7765-4A55-9F35-6F856141480D}" type="slidenum">
              <a:rPr lang="en-US" smtClean="0"/>
              <a:pPr eaLnBrk="1" hangingPunct="1"/>
              <a:t>10</a:t>
            </a:fld>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smtClean="0">
                <a:latin typeface="Arial" charset="0"/>
                <a:ea typeface="ＭＳ Ｐゴシック" pitchFamily="34" charset="-128"/>
                <a:cs typeface="Arial" charset="0"/>
              </a:rPr>
              <a:t>In file format conversion, information can be lost </a:t>
            </a:r>
          </a:p>
          <a:p>
            <a:pPr lvl="1" eaLnBrk="1" hangingPunct="1"/>
            <a:r>
              <a:rPr lang="en-US" smtClean="0">
                <a:latin typeface="Arial" charset="0"/>
                <a:ea typeface="ＭＳ Ｐゴシック" pitchFamily="34" charset="-128"/>
                <a:cs typeface="Arial" charset="0"/>
              </a:rPr>
              <a:t>eg, converting from tiff to jpeg</a:t>
            </a:r>
          </a:p>
          <a:p>
            <a:pPr eaLnBrk="1" hangingPunct="1"/>
            <a:r>
              <a:rPr lang="en-US" smtClean="0">
                <a:latin typeface="Arial" charset="0"/>
                <a:ea typeface="ＭＳ Ｐゴシック" pitchFamily="34" charset="-128"/>
                <a:cs typeface="Arial" charset="0"/>
              </a:rPr>
              <a:t>Carefully note the steps taken during the conversion/migration </a:t>
            </a:r>
          </a:p>
          <a:p>
            <a:pPr eaLnBrk="1" hangingPunct="1"/>
            <a:r>
              <a:rPr lang="en-US" smtClean="0">
                <a:latin typeface="Arial" charset="0"/>
                <a:ea typeface="ＭＳ Ｐゴシック" pitchFamily="34" charset="-128"/>
                <a:cs typeface="Arial" charset="0"/>
              </a:rPr>
              <a:t>A best practice, whenever possible, is to keep the original file as well as the converted one </a:t>
            </a:r>
          </a:p>
          <a:p>
            <a:pPr eaLnBrk="1" hangingPunct="1"/>
            <a:endParaRPr lang="en-US" smtClean="0">
              <a:ea typeface="ＭＳ Ｐゴシック" pitchFamily="34" charset="-128"/>
            </a:endParaRPr>
          </a:p>
        </p:txBody>
      </p:sp>
      <p:sp>
        <p:nvSpPr>
          <p:cNvPr id="327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799C2A1F-5C9E-4298-BA1B-77EA3918B4BD}" type="slidenum">
              <a:rPr lang="en-US" smtClean="0"/>
              <a:pPr eaLnBrk="1" hangingPunct="1"/>
              <a:t>11</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Module 2: Data Types, Stages &amp; Formats</a:t>
            </a:r>
          </a:p>
        </p:txBody>
      </p:sp>
      <p:sp>
        <p:nvSpPr>
          <p:cNvPr id="6" name="Rectangle 6"/>
          <p:cNvSpPr>
            <a:spLocks noGrp="1" noChangeArrowheads="1"/>
          </p:cNvSpPr>
          <p:nvPr>
            <p:ph type="sldNum" sz="quarter" idx="12"/>
          </p:nvPr>
        </p:nvSpPr>
        <p:spPr>
          <a:ln/>
        </p:spPr>
        <p:txBody>
          <a:bodyPr/>
          <a:lstStyle>
            <a:lvl1pPr>
              <a:defRPr/>
            </a:lvl1pPr>
          </a:lstStyle>
          <a:p>
            <a:pPr>
              <a:defRPr/>
            </a:pPr>
            <a:fld id="{657FA4E3-DE2F-4F3F-95D2-3DACA96879EF}" type="slidenum">
              <a:rPr lang="en-US"/>
              <a:pPr>
                <a:defRPr/>
              </a:pPr>
              <a:t>‹#›</a:t>
            </a:fld>
            <a:endParaRPr lang="en-US"/>
          </a:p>
        </p:txBody>
      </p:sp>
    </p:spTree>
    <p:extLst>
      <p:ext uri="{BB962C8B-B14F-4D97-AF65-F5344CB8AC3E}">
        <p14:creationId xmlns:p14="http://schemas.microsoft.com/office/powerpoint/2010/main" val="30909884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Module 2: Data Types, Stages &amp; Formats</a:t>
            </a:r>
          </a:p>
        </p:txBody>
      </p:sp>
      <p:sp>
        <p:nvSpPr>
          <p:cNvPr id="6" name="Rectangle 6"/>
          <p:cNvSpPr>
            <a:spLocks noGrp="1" noChangeArrowheads="1"/>
          </p:cNvSpPr>
          <p:nvPr>
            <p:ph type="sldNum" sz="quarter" idx="12"/>
          </p:nvPr>
        </p:nvSpPr>
        <p:spPr>
          <a:ln/>
        </p:spPr>
        <p:txBody>
          <a:bodyPr/>
          <a:lstStyle>
            <a:lvl1pPr>
              <a:defRPr/>
            </a:lvl1pPr>
          </a:lstStyle>
          <a:p>
            <a:pPr>
              <a:defRPr/>
            </a:pPr>
            <a:fld id="{DCE47576-3C3F-4BDB-99DD-FAC3AA478719}" type="slidenum">
              <a:rPr lang="en-US"/>
              <a:pPr>
                <a:defRPr/>
              </a:pPr>
              <a:t>‹#›</a:t>
            </a:fld>
            <a:endParaRPr lang="en-US"/>
          </a:p>
        </p:txBody>
      </p:sp>
    </p:spTree>
    <p:extLst>
      <p:ext uri="{BB962C8B-B14F-4D97-AF65-F5344CB8AC3E}">
        <p14:creationId xmlns:p14="http://schemas.microsoft.com/office/powerpoint/2010/main" val="29195350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Module 2: Data Types, Stages &amp; Formats</a:t>
            </a:r>
          </a:p>
        </p:txBody>
      </p:sp>
      <p:sp>
        <p:nvSpPr>
          <p:cNvPr id="6" name="Rectangle 6"/>
          <p:cNvSpPr>
            <a:spLocks noGrp="1" noChangeArrowheads="1"/>
          </p:cNvSpPr>
          <p:nvPr>
            <p:ph type="sldNum" sz="quarter" idx="12"/>
          </p:nvPr>
        </p:nvSpPr>
        <p:spPr>
          <a:ln/>
        </p:spPr>
        <p:txBody>
          <a:bodyPr/>
          <a:lstStyle>
            <a:lvl1pPr>
              <a:defRPr/>
            </a:lvl1pPr>
          </a:lstStyle>
          <a:p>
            <a:pPr>
              <a:defRPr/>
            </a:pPr>
            <a:fld id="{CB44DF48-798C-4BA4-B062-F2928DD7AE65}" type="slidenum">
              <a:rPr lang="en-US"/>
              <a:pPr>
                <a:defRPr/>
              </a:pPr>
              <a:t>‹#›</a:t>
            </a:fld>
            <a:endParaRPr lang="en-US"/>
          </a:p>
        </p:txBody>
      </p:sp>
    </p:spTree>
    <p:extLst>
      <p:ext uri="{BB962C8B-B14F-4D97-AF65-F5344CB8AC3E}">
        <p14:creationId xmlns:p14="http://schemas.microsoft.com/office/powerpoint/2010/main" val="25924711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Module 2: Data Types, Stages &amp; Formats</a:t>
            </a:r>
          </a:p>
        </p:txBody>
      </p:sp>
      <p:sp>
        <p:nvSpPr>
          <p:cNvPr id="6" name="Rectangle 6"/>
          <p:cNvSpPr>
            <a:spLocks noGrp="1" noChangeArrowheads="1"/>
          </p:cNvSpPr>
          <p:nvPr>
            <p:ph type="sldNum" sz="quarter" idx="12"/>
          </p:nvPr>
        </p:nvSpPr>
        <p:spPr>
          <a:ln/>
        </p:spPr>
        <p:txBody>
          <a:bodyPr/>
          <a:lstStyle>
            <a:lvl1pPr>
              <a:defRPr/>
            </a:lvl1pPr>
          </a:lstStyle>
          <a:p>
            <a:pPr>
              <a:defRPr/>
            </a:pPr>
            <a:fld id="{417D5FA6-72F3-47ED-B65C-559557202A3A}" type="slidenum">
              <a:rPr lang="en-US"/>
              <a:pPr>
                <a:defRPr/>
              </a:pPr>
              <a:t>‹#›</a:t>
            </a:fld>
            <a:endParaRPr lang="en-US"/>
          </a:p>
        </p:txBody>
      </p:sp>
    </p:spTree>
    <p:extLst>
      <p:ext uri="{BB962C8B-B14F-4D97-AF65-F5344CB8AC3E}">
        <p14:creationId xmlns:p14="http://schemas.microsoft.com/office/powerpoint/2010/main" val="23653261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Module 2: Data Types, Stages &amp; Formats</a:t>
            </a:r>
          </a:p>
        </p:txBody>
      </p:sp>
      <p:sp>
        <p:nvSpPr>
          <p:cNvPr id="6" name="Rectangle 6"/>
          <p:cNvSpPr>
            <a:spLocks noGrp="1" noChangeArrowheads="1"/>
          </p:cNvSpPr>
          <p:nvPr>
            <p:ph type="sldNum" sz="quarter" idx="12"/>
          </p:nvPr>
        </p:nvSpPr>
        <p:spPr>
          <a:ln/>
        </p:spPr>
        <p:txBody>
          <a:bodyPr/>
          <a:lstStyle>
            <a:lvl1pPr>
              <a:defRPr/>
            </a:lvl1pPr>
          </a:lstStyle>
          <a:p>
            <a:pPr>
              <a:defRPr/>
            </a:pPr>
            <a:fld id="{4E7BF289-5469-4EDA-BB79-D1685A7ED00D}" type="slidenum">
              <a:rPr lang="en-US"/>
              <a:pPr>
                <a:defRPr/>
              </a:pPr>
              <a:t>‹#›</a:t>
            </a:fld>
            <a:endParaRPr lang="en-US"/>
          </a:p>
        </p:txBody>
      </p:sp>
    </p:spTree>
    <p:extLst>
      <p:ext uri="{BB962C8B-B14F-4D97-AF65-F5344CB8AC3E}">
        <p14:creationId xmlns:p14="http://schemas.microsoft.com/office/powerpoint/2010/main" val="31615823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Module 2: Data Types, Stages &amp; Formats</a:t>
            </a:r>
          </a:p>
        </p:txBody>
      </p:sp>
      <p:sp>
        <p:nvSpPr>
          <p:cNvPr id="7" name="Rectangle 6"/>
          <p:cNvSpPr>
            <a:spLocks noGrp="1" noChangeArrowheads="1"/>
          </p:cNvSpPr>
          <p:nvPr>
            <p:ph type="sldNum" sz="quarter" idx="12"/>
          </p:nvPr>
        </p:nvSpPr>
        <p:spPr>
          <a:ln/>
        </p:spPr>
        <p:txBody>
          <a:bodyPr/>
          <a:lstStyle>
            <a:lvl1pPr>
              <a:defRPr/>
            </a:lvl1pPr>
          </a:lstStyle>
          <a:p>
            <a:pPr>
              <a:defRPr/>
            </a:pPr>
            <a:fld id="{2442363B-1579-4F49-B629-EF999780AE59}" type="slidenum">
              <a:rPr lang="en-US"/>
              <a:pPr>
                <a:defRPr/>
              </a:pPr>
              <a:t>‹#›</a:t>
            </a:fld>
            <a:endParaRPr lang="en-US"/>
          </a:p>
        </p:txBody>
      </p:sp>
    </p:spTree>
    <p:extLst>
      <p:ext uri="{BB962C8B-B14F-4D97-AF65-F5344CB8AC3E}">
        <p14:creationId xmlns:p14="http://schemas.microsoft.com/office/powerpoint/2010/main" val="3362889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r>
              <a:rPr lang="en-US"/>
              <a:t>Module 2: Data Types, Stages &amp; Formats</a:t>
            </a:r>
          </a:p>
        </p:txBody>
      </p:sp>
      <p:sp>
        <p:nvSpPr>
          <p:cNvPr id="9" name="Rectangle 6"/>
          <p:cNvSpPr>
            <a:spLocks noGrp="1" noChangeArrowheads="1"/>
          </p:cNvSpPr>
          <p:nvPr>
            <p:ph type="sldNum" sz="quarter" idx="12"/>
          </p:nvPr>
        </p:nvSpPr>
        <p:spPr>
          <a:ln/>
        </p:spPr>
        <p:txBody>
          <a:bodyPr/>
          <a:lstStyle>
            <a:lvl1pPr>
              <a:defRPr/>
            </a:lvl1pPr>
          </a:lstStyle>
          <a:p>
            <a:pPr>
              <a:defRPr/>
            </a:pPr>
            <a:fld id="{6CB26CBB-0E89-43D8-8362-3F9E45C1FF0D}" type="slidenum">
              <a:rPr lang="en-US"/>
              <a:pPr>
                <a:defRPr/>
              </a:pPr>
              <a:t>‹#›</a:t>
            </a:fld>
            <a:endParaRPr lang="en-US"/>
          </a:p>
        </p:txBody>
      </p:sp>
    </p:spTree>
    <p:extLst>
      <p:ext uri="{BB962C8B-B14F-4D97-AF65-F5344CB8AC3E}">
        <p14:creationId xmlns:p14="http://schemas.microsoft.com/office/powerpoint/2010/main" val="5754867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r>
              <a:rPr lang="en-US"/>
              <a:t>Module 2: Data Types, Stages &amp; Formats</a:t>
            </a:r>
          </a:p>
        </p:txBody>
      </p:sp>
      <p:sp>
        <p:nvSpPr>
          <p:cNvPr id="5" name="Rectangle 6"/>
          <p:cNvSpPr>
            <a:spLocks noGrp="1" noChangeArrowheads="1"/>
          </p:cNvSpPr>
          <p:nvPr>
            <p:ph type="sldNum" sz="quarter" idx="12"/>
          </p:nvPr>
        </p:nvSpPr>
        <p:spPr>
          <a:ln/>
        </p:spPr>
        <p:txBody>
          <a:bodyPr/>
          <a:lstStyle>
            <a:lvl1pPr>
              <a:defRPr/>
            </a:lvl1pPr>
          </a:lstStyle>
          <a:p>
            <a:pPr>
              <a:defRPr/>
            </a:pPr>
            <a:fld id="{FF5FE00C-D8A9-47F6-A31B-087F3DB7CE89}" type="slidenum">
              <a:rPr lang="en-US"/>
              <a:pPr>
                <a:defRPr/>
              </a:pPr>
              <a:t>‹#›</a:t>
            </a:fld>
            <a:endParaRPr lang="en-US"/>
          </a:p>
        </p:txBody>
      </p:sp>
    </p:spTree>
    <p:extLst>
      <p:ext uri="{BB962C8B-B14F-4D97-AF65-F5344CB8AC3E}">
        <p14:creationId xmlns:p14="http://schemas.microsoft.com/office/powerpoint/2010/main" val="17751347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r>
              <a:rPr lang="en-US"/>
              <a:t>Module 2: Data Types, Stages &amp; Formats</a:t>
            </a:r>
          </a:p>
        </p:txBody>
      </p:sp>
      <p:sp>
        <p:nvSpPr>
          <p:cNvPr id="4" name="Rectangle 6"/>
          <p:cNvSpPr>
            <a:spLocks noGrp="1" noChangeArrowheads="1"/>
          </p:cNvSpPr>
          <p:nvPr>
            <p:ph type="sldNum" sz="quarter" idx="12"/>
          </p:nvPr>
        </p:nvSpPr>
        <p:spPr>
          <a:ln/>
        </p:spPr>
        <p:txBody>
          <a:bodyPr/>
          <a:lstStyle>
            <a:lvl1pPr>
              <a:defRPr/>
            </a:lvl1pPr>
          </a:lstStyle>
          <a:p>
            <a:pPr>
              <a:defRPr/>
            </a:pPr>
            <a:fld id="{A8EB210C-C817-4F2C-97C6-AB5D4701E6EC}" type="slidenum">
              <a:rPr lang="en-US"/>
              <a:pPr>
                <a:defRPr/>
              </a:pPr>
              <a:t>‹#›</a:t>
            </a:fld>
            <a:endParaRPr lang="en-US"/>
          </a:p>
        </p:txBody>
      </p:sp>
    </p:spTree>
    <p:extLst>
      <p:ext uri="{BB962C8B-B14F-4D97-AF65-F5344CB8AC3E}">
        <p14:creationId xmlns:p14="http://schemas.microsoft.com/office/powerpoint/2010/main" val="29405988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Module 2: Data Types, Stages &amp; Formats</a:t>
            </a:r>
          </a:p>
        </p:txBody>
      </p:sp>
      <p:sp>
        <p:nvSpPr>
          <p:cNvPr id="7" name="Rectangle 6"/>
          <p:cNvSpPr>
            <a:spLocks noGrp="1" noChangeArrowheads="1"/>
          </p:cNvSpPr>
          <p:nvPr>
            <p:ph type="sldNum" sz="quarter" idx="12"/>
          </p:nvPr>
        </p:nvSpPr>
        <p:spPr>
          <a:ln/>
        </p:spPr>
        <p:txBody>
          <a:bodyPr/>
          <a:lstStyle>
            <a:lvl1pPr>
              <a:defRPr/>
            </a:lvl1pPr>
          </a:lstStyle>
          <a:p>
            <a:pPr>
              <a:defRPr/>
            </a:pPr>
            <a:fld id="{7A6191F4-3101-4EEE-84DB-0497DF03D449}" type="slidenum">
              <a:rPr lang="en-US"/>
              <a:pPr>
                <a:defRPr/>
              </a:pPr>
              <a:t>‹#›</a:t>
            </a:fld>
            <a:endParaRPr lang="en-US"/>
          </a:p>
        </p:txBody>
      </p:sp>
    </p:spTree>
    <p:extLst>
      <p:ext uri="{BB962C8B-B14F-4D97-AF65-F5344CB8AC3E}">
        <p14:creationId xmlns:p14="http://schemas.microsoft.com/office/powerpoint/2010/main" val="19578001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Module 2: Data Types, Stages &amp; Formats</a:t>
            </a:r>
          </a:p>
        </p:txBody>
      </p:sp>
      <p:sp>
        <p:nvSpPr>
          <p:cNvPr id="7" name="Rectangle 6"/>
          <p:cNvSpPr>
            <a:spLocks noGrp="1" noChangeArrowheads="1"/>
          </p:cNvSpPr>
          <p:nvPr>
            <p:ph type="sldNum" sz="quarter" idx="12"/>
          </p:nvPr>
        </p:nvSpPr>
        <p:spPr>
          <a:ln/>
        </p:spPr>
        <p:txBody>
          <a:bodyPr/>
          <a:lstStyle>
            <a:lvl1pPr>
              <a:defRPr/>
            </a:lvl1pPr>
          </a:lstStyle>
          <a:p>
            <a:pPr>
              <a:defRPr/>
            </a:pPr>
            <a:fld id="{C571CA87-B0BA-4EAE-A06D-8241AD3F862C}" type="slidenum">
              <a:rPr lang="en-US"/>
              <a:pPr>
                <a:defRPr/>
              </a:pPr>
              <a:t>‹#›</a:t>
            </a:fld>
            <a:endParaRPr lang="en-US"/>
          </a:p>
        </p:txBody>
      </p:sp>
    </p:spTree>
    <p:extLst>
      <p:ext uri="{BB962C8B-B14F-4D97-AF65-F5344CB8AC3E}">
        <p14:creationId xmlns:p14="http://schemas.microsoft.com/office/powerpoint/2010/main" val="35840487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atin typeface="Arial" charset="0"/>
                <a:ea typeface="+mn-ea"/>
                <a:cs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smtClean="0">
                <a:latin typeface="Arial" charset="0"/>
                <a:ea typeface="+mn-ea"/>
                <a:cs typeface="Arial" charset="0"/>
              </a:defRPr>
            </a:lvl1pPr>
          </a:lstStyle>
          <a:p>
            <a:pPr>
              <a:defRPr/>
            </a:pPr>
            <a:r>
              <a:rPr lang="en-US"/>
              <a:t>Module 2: Data Types, Stages &amp; Formats</a:t>
            </a: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atin typeface="Arial" pitchFamily="34" charset="0"/>
              </a:defRPr>
            </a:lvl1pPr>
          </a:lstStyle>
          <a:p>
            <a:pPr>
              <a:defRPr/>
            </a:pPr>
            <a:fld id="{E26ED57D-740F-47F9-B7EB-47F778930746}"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rtl="0" eaLnBrk="0" fontAlgn="base" hangingPunct="0">
        <a:spcBef>
          <a:spcPct val="0"/>
        </a:spcBef>
        <a:spcAft>
          <a:spcPct val="0"/>
        </a:spcAft>
        <a:defRPr sz="4400">
          <a:solidFill>
            <a:schemeClr val="tx2"/>
          </a:solidFill>
          <a:latin typeface="+mj-lt"/>
          <a:ea typeface="ＭＳ Ｐゴシック" charset="0"/>
          <a:cs typeface="+mj-cs"/>
        </a:defRPr>
      </a:lvl1pPr>
      <a:lvl2pPr algn="ctr" rtl="0" eaLnBrk="0" fontAlgn="base" hangingPunct="0">
        <a:spcBef>
          <a:spcPct val="0"/>
        </a:spcBef>
        <a:spcAft>
          <a:spcPct val="0"/>
        </a:spcAft>
        <a:defRPr sz="4400">
          <a:solidFill>
            <a:schemeClr val="tx2"/>
          </a:solidFill>
          <a:latin typeface="Arial" charset="0"/>
          <a:ea typeface="ＭＳ Ｐゴシック" charset="0"/>
          <a:cs typeface="Arial" charset="0"/>
        </a:defRPr>
      </a:lvl2pPr>
      <a:lvl3pPr algn="ctr" rtl="0" eaLnBrk="0" fontAlgn="base" hangingPunct="0">
        <a:spcBef>
          <a:spcPct val="0"/>
        </a:spcBef>
        <a:spcAft>
          <a:spcPct val="0"/>
        </a:spcAft>
        <a:defRPr sz="4400">
          <a:solidFill>
            <a:schemeClr val="tx2"/>
          </a:solidFill>
          <a:latin typeface="Arial" charset="0"/>
          <a:ea typeface="ＭＳ Ｐゴシック" charset="0"/>
          <a:cs typeface="Arial" charset="0"/>
        </a:defRPr>
      </a:lvl3pPr>
      <a:lvl4pPr algn="ctr" rtl="0" eaLnBrk="0" fontAlgn="base" hangingPunct="0">
        <a:spcBef>
          <a:spcPct val="0"/>
        </a:spcBef>
        <a:spcAft>
          <a:spcPct val="0"/>
        </a:spcAft>
        <a:defRPr sz="4400">
          <a:solidFill>
            <a:schemeClr val="tx2"/>
          </a:solidFill>
          <a:latin typeface="Arial" charset="0"/>
          <a:ea typeface="ＭＳ Ｐゴシック" charset="0"/>
          <a:cs typeface="Arial" charset="0"/>
        </a:defRPr>
      </a:lvl4pPr>
      <a:lvl5pPr algn="ctr" rtl="0" eaLnBrk="0" fontAlgn="base" hangingPunct="0">
        <a:spcBef>
          <a:spcPct val="0"/>
        </a:spcBef>
        <a:spcAft>
          <a:spcPct val="0"/>
        </a:spcAft>
        <a:defRPr sz="4400">
          <a:solidFill>
            <a:schemeClr val="tx2"/>
          </a:solidFill>
          <a:latin typeface="Arial" charset="0"/>
          <a:ea typeface="ＭＳ Ｐゴシック"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charset="0"/>
          <a:cs typeface="+mn-cs"/>
        </a:defRPr>
      </a:lvl1pPr>
      <a:lvl2pPr marL="742950" indent="-285750" algn="l" rtl="0" eaLnBrk="0" fontAlgn="base" hangingPunct="0">
        <a:spcBef>
          <a:spcPct val="20000"/>
        </a:spcBef>
        <a:spcAft>
          <a:spcPct val="0"/>
        </a:spcAft>
        <a:buChar char="–"/>
        <a:defRPr sz="2800">
          <a:solidFill>
            <a:schemeClr val="tx1"/>
          </a:solidFill>
          <a:latin typeface="+mn-lt"/>
          <a:ea typeface="Arial" charset="0"/>
          <a:cs typeface="+mn-cs"/>
        </a:defRPr>
      </a:lvl2pPr>
      <a:lvl3pPr marL="1143000" indent="-228600" algn="l" rtl="0" eaLnBrk="0" fontAlgn="base" hangingPunct="0">
        <a:spcBef>
          <a:spcPct val="20000"/>
        </a:spcBef>
        <a:spcAft>
          <a:spcPct val="0"/>
        </a:spcAft>
        <a:buChar char="•"/>
        <a:defRPr sz="2400">
          <a:solidFill>
            <a:schemeClr val="tx1"/>
          </a:solidFill>
          <a:latin typeface="+mn-lt"/>
          <a:ea typeface="Arial" charset="0"/>
          <a:cs typeface="+mn-cs"/>
        </a:defRPr>
      </a:lvl3pPr>
      <a:lvl4pPr marL="1600200" indent="-228600" algn="l" rtl="0" eaLnBrk="0" fontAlgn="base" hangingPunct="0">
        <a:spcBef>
          <a:spcPct val="20000"/>
        </a:spcBef>
        <a:spcAft>
          <a:spcPct val="0"/>
        </a:spcAft>
        <a:buChar char="–"/>
        <a:defRPr sz="2000">
          <a:solidFill>
            <a:schemeClr val="tx1"/>
          </a:solidFill>
          <a:latin typeface="+mn-lt"/>
          <a:ea typeface="Arial" charset="0"/>
          <a:cs typeface="+mn-cs"/>
        </a:defRPr>
      </a:lvl4pPr>
      <a:lvl5pPr marL="2057400" indent="-228600" algn="l" rtl="0" eaLnBrk="0" fontAlgn="base" hangingPunct="0">
        <a:spcBef>
          <a:spcPct val="20000"/>
        </a:spcBef>
        <a:spcAft>
          <a:spcPct val="0"/>
        </a:spcAft>
        <a:buChar char="»"/>
        <a:defRPr sz="2000">
          <a:solidFill>
            <a:schemeClr val="tx1"/>
          </a:solidFill>
          <a:latin typeface="+mn-lt"/>
          <a:ea typeface="Arial" charset="0"/>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pPr eaLnBrk="1" hangingPunct="1">
              <a:defRPr/>
            </a:pPr>
            <a:r>
              <a:rPr lang="en-US" sz="4000" dirty="0">
                <a:latin typeface="Microsoft Sans Serif" pitchFamily="34" charset="0"/>
                <a:cs typeface="Microsoft Sans Serif" pitchFamily="34" charset="0"/>
              </a:rPr>
              <a:t>Slide Template for</a:t>
            </a:r>
            <a:br>
              <a:rPr lang="en-US" sz="4000" dirty="0">
                <a:latin typeface="Microsoft Sans Serif" pitchFamily="34" charset="0"/>
                <a:cs typeface="Microsoft Sans Serif" pitchFamily="34" charset="0"/>
              </a:rPr>
            </a:br>
            <a:r>
              <a:rPr lang="en-US" sz="4000" dirty="0">
                <a:latin typeface="Microsoft Sans Serif" pitchFamily="34" charset="0"/>
                <a:cs typeface="Microsoft Sans Serif" pitchFamily="34" charset="0"/>
              </a:rPr>
              <a:t>Module </a:t>
            </a:r>
            <a:r>
              <a:rPr lang="en-US" sz="4000" dirty="0" smtClean="0">
                <a:latin typeface="Microsoft Sans Serif" pitchFamily="34" charset="0"/>
                <a:cs typeface="Microsoft Sans Serif" pitchFamily="34" charset="0"/>
              </a:rPr>
              <a:t>2: Types</a:t>
            </a:r>
            <a:r>
              <a:rPr lang="en-US" sz="4000" dirty="0">
                <a:latin typeface="Microsoft Sans Serif" pitchFamily="34" charset="0"/>
                <a:cs typeface="Microsoft Sans Serif" pitchFamily="34" charset="0"/>
              </a:rPr>
              <a:t>, Formats, and Stages of Data</a:t>
            </a:r>
            <a:r>
              <a:rPr lang="en-US" sz="4000" dirty="0" smtClean="0"/>
              <a:t/>
            </a:r>
            <a:br>
              <a:rPr lang="en-US" sz="4000" dirty="0" smtClean="0"/>
            </a:br>
            <a:endParaRPr lang="en-US" sz="4000" dirty="0"/>
          </a:p>
        </p:txBody>
      </p:sp>
      <p:sp>
        <p:nvSpPr>
          <p:cNvPr id="2051" name="Rectangle 3"/>
          <p:cNvSpPr>
            <a:spLocks noGrp="1" noChangeArrowheads="1"/>
          </p:cNvSpPr>
          <p:nvPr>
            <p:ph type="subTitle" idx="1"/>
          </p:nvPr>
        </p:nvSpPr>
        <p:spPr>
          <a:xfrm>
            <a:off x="381000" y="3886200"/>
            <a:ext cx="8229600" cy="1752600"/>
          </a:xfrm>
        </p:spPr>
        <p:txBody>
          <a:bodyPr/>
          <a:lstStyle/>
          <a:p>
            <a:pPr eaLnBrk="1" hangingPunct="1">
              <a:defRPr/>
            </a:pPr>
            <a:endParaRPr lang="en-US" dirty="0"/>
          </a:p>
        </p:txBody>
      </p:sp>
      <p:sp>
        <p:nvSpPr>
          <p:cNvPr id="2" name="Footer Placeholder 1"/>
          <p:cNvSpPr>
            <a:spLocks noGrp="1"/>
          </p:cNvSpPr>
          <p:nvPr>
            <p:ph type="ftr" sz="quarter" idx="11"/>
          </p:nvPr>
        </p:nvSpPr>
        <p:spPr/>
        <p:txBody>
          <a:bodyPr/>
          <a:lstStyle/>
          <a:p>
            <a:pPr>
              <a:defRPr/>
            </a:pP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457200" y="76200"/>
            <a:ext cx="8229600" cy="1143000"/>
          </a:xfrm>
        </p:spPr>
        <p:txBody>
          <a:bodyPr/>
          <a:lstStyle/>
          <a:p>
            <a:pPr eaLnBrk="1" hangingPunct="1">
              <a:defRPr/>
            </a:pPr>
            <a:r>
              <a:rPr lang="en-US" sz="4000" dirty="0">
                <a:latin typeface="Microsoft Sans Serif" pitchFamily="34" charset="0"/>
                <a:cs typeface="Microsoft Sans Serif" pitchFamily="34" charset="0"/>
              </a:rPr>
              <a:t>Preferred Formats</a:t>
            </a:r>
          </a:p>
        </p:txBody>
      </p:sp>
      <p:sp>
        <p:nvSpPr>
          <p:cNvPr id="9219" name="Rectangle 3"/>
          <p:cNvSpPr>
            <a:spLocks noGrp="1" noChangeArrowheads="1"/>
          </p:cNvSpPr>
          <p:nvPr>
            <p:ph type="body" idx="1"/>
          </p:nvPr>
        </p:nvSpPr>
        <p:spPr>
          <a:xfrm>
            <a:off x="304800" y="1219200"/>
            <a:ext cx="8229600" cy="5105400"/>
          </a:xfrm>
        </p:spPr>
        <p:txBody>
          <a:bodyPr/>
          <a:lstStyle/>
          <a:p>
            <a:pPr eaLnBrk="1" hangingPunct="1">
              <a:lnSpc>
                <a:spcPct val="90000"/>
              </a:lnSpc>
              <a:buFontTx/>
              <a:buNone/>
              <a:defRPr/>
            </a:pPr>
            <a:endParaRPr lang="en-US" sz="2200" dirty="0" smtClean="0">
              <a:ea typeface="ＭＳ Ｐゴシック" pitchFamily="34" charset="-128"/>
            </a:endParaRPr>
          </a:p>
          <a:p>
            <a:pPr eaLnBrk="1" hangingPunct="1">
              <a:lnSpc>
                <a:spcPct val="90000"/>
              </a:lnSpc>
              <a:buFontTx/>
              <a:buNone/>
              <a:defRPr/>
            </a:pPr>
            <a:r>
              <a:rPr lang="en-US" sz="2200" dirty="0" smtClean="0">
                <a:latin typeface="Microsoft Sans Serif" pitchFamily="34" charset="0"/>
                <a:ea typeface="ＭＳ Ｐゴシック" pitchFamily="34" charset="-128"/>
                <a:cs typeface="Microsoft Sans Serif" pitchFamily="34" charset="0"/>
              </a:rPr>
              <a:t>Examples of preferred formats for various data types include:</a:t>
            </a:r>
          </a:p>
          <a:p>
            <a:pPr eaLnBrk="1" hangingPunct="1">
              <a:lnSpc>
                <a:spcPct val="90000"/>
              </a:lnSpc>
              <a:buFontTx/>
              <a:buNone/>
              <a:defRPr/>
            </a:pPr>
            <a:endParaRPr lang="en-US" sz="2200" dirty="0" smtClean="0">
              <a:latin typeface="Microsoft Sans Serif" pitchFamily="34" charset="0"/>
              <a:ea typeface="ＭＳ Ｐゴシック" pitchFamily="34" charset="-128"/>
              <a:cs typeface="Microsoft Sans Serif" pitchFamily="34" charset="0"/>
            </a:endParaRPr>
          </a:p>
          <a:p>
            <a:pPr lvl="1" eaLnBrk="1" hangingPunct="1">
              <a:lnSpc>
                <a:spcPct val="90000"/>
              </a:lnSpc>
              <a:buFontTx/>
              <a:buNone/>
              <a:defRPr/>
            </a:pPr>
            <a:r>
              <a:rPr lang="en-US" sz="2200" dirty="0" smtClean="0">
                <a:latin typeface="Microsoft Sans Serif" pitchFamily="34" charset="0"/>
                <a:ea typeface="Arial" pitchFamily="34" charset="0"/>
                <a:cs typeface="Microsoft Sans Serif" pitchFamily="34" charset="0"/>
              </a:rPr>
              <a:t>Moving Images: MOV, MPEG</a:t>
            </a:r>
          </a:p>
          <a:p>
            <a:pPr lvl="1" eaLnBrk="1" hangingPunct="1">
              <a:lnSpc>
                <a:spcPct val="90000"/>
              </a:lnSpc>
              <a:buFontTx/>
              <a:buNone/>
              <a:defRPr/>
            </a:pPr>
            <a:endParaRPr lang="en-US" sz="2200" dirty="0" smtClean="0">
              <a:latin typeface="Microsoft Sans Serif" pitchFamily="34" charset="0"/>
              <a:ea typeface="Arial" pitchFamily="34" charset="0"/>
              <a:cs typeface="Microsoft Sans Serif" pitchFamily="34" charset="0"/>
            </a:endParaRPr>
          </a:p>
          <a:p>
            <a:pPr lvl="1" eaLnBrk="1" hangingPunct="1">
              <a:lnSpc>
                <a:spcPct val="90000"/>
              </a:lnSpc>
              <a:buFontTx/>
              <a:buNone/>
              <a:defRPr/>
            </a:pPr>
            <a:r>
              <a:rPr lang="en-US" sz="2200" dirty="0" smtClean="0">
                <a:latin typeface="Microsoft Sans Serif" pitchFamily="34" charset="0"/>
                <a:ea typeface="Arial" pitchFamily="34" charset="0"/>
                <a:cs typeface="Microsoft Sans Serif" pitchFamily="34" charset="0"/>
              </a:rPr>
              <a:t>Audio: WAVE, MP3</a:t>
            </a:r>
          </a:p>
          <a:p>
            <a:pPr lvl="1" eaLnBrk="1" hangingPunct="1">
              <a:lnSpc>
                <a:spcPct val="90000"/>
              </a:lnSpc>
              <a:buFontTx/>
              <a:buNone/>
              <a:defRPr/>
            </a:pPr>
            <a:endParaRPr lang="en-US" sz="2200" dirty="0" smtClean="0">
              <a:latin typeface="Microsoft Sans Serif" pitchFamily="34" charset="0"/>
              <a:ea typeface="Arial" pitchFamily="34" charset="0"/>
              <a:cs typeface="Microsoft Sans Serif" pitchFamily="34" charset="0"/>
            </a:endParaRPr>
          </a:p>
          <a:p>
            <a:pPr lvl="1" eaLnBrk="1" hangingPunct="1">
              <a:lnSpc>
                <a:spcPct val="90000"/>
              </a:lnSpc>
              <a:buFontTx/>
              <a:buNone/>
              <a:defRPr/>
            </a:pPr>
            <a:r>
              <a:rPr lang="en-US" sz="2200" dirty="0" smtClean="0">
                <a:latin typeface="Microsoft Sans Serif" pitchFamily="34" charset="0"/>
                <a:ea typeface="Arial" pitchFamily="34" charset="0"/>
                <a:cs typeface="Microsoft Sans Serif" pitchFamily="34" charset="0"/>
              </a:rPr>
              <a:t>Numbers/statistics: ASCII, SAS</a:t>
            </a:r>
          </a:p>
          <a:p>
            <a:pPr lvl="1" eaLnBrk="1" hangingPunct="1">
              <a:lnSpc>
                <a:spcPct val="90000"/>
              </a:lnSpc>
              <a:buFontTx/>
              <a:buNone/>
              <a:defRPr/>
            </a:pPr>
            <a:endParaRPr lang="en-US" sz="2200" dirty="0" smtClean="0">
              <a:latin typeface="Microsoft Sans Serif" pitchFamily="34" charset="0"/>
              <a:ea typeface="Arial" pitchFamily="34" charset="0"/>
              <a:cs typeface="Microsoft Sans Serif" pitchFamily="34" charset="0"/>
            </a:endParaRPr>
          </a:p>
          <a:p>
            <a:pPr lvl="1" eaLnBrk="1" hangingPunct="1">
              <a:lnSpc>
                <a:spcPct val="90000"/>
              </a:lnSpc>
              <a:buFontTx/>
              <a:buNone/>
              <a:defRPr/>
            </a:pPr>
            <a:r>
              <a:rPr lang="en-US" sz="2200" dirty="0" smtClean="0">
                <a:latin typeface="Microsoft Sans Serif" pitchFamily="34" charset="0"/>
                <a:ea typeface="Arial" pitchFamily="34" charset="0"/>
                <a:cs typeface="Microsoft Sans Serif" pitchFamily="34" charset="0"/>
              </a:rPr>
              <a:t>Images: TIFF, JPEG 2000</a:t>
            </a:r>
          </a:p>
          <a:p>
            <a:pPr lvl="1" eaLnBrk="1" hangingPunct="1">
              <a:lnSpc>
                <a:spcPct val="90000"/>
              </a:lnSpc>
              <a:buFontTx/>
              <a:buNone/>
              <a:defRPr/>
            </a:pPr>
            <a:endParaRPr lang="en-US" sz="2200" dirty="0" smtClean="0">
              <a:latin typeface="Microsoft Sans Serif" pitchFamily="34" charset="0"/>
              <a:ea typeface="Arial" pitchFamily="34" charset="0"/>
              <a:cs typeface="Microsoft Sans Serif" pitchFamily="34" charset="0"/>
            </a:endParaRPr>
          </a:p>
          <a:p>
            <a:pPr lvl="1" eaLnBrk="1" hangingPunct="1">
              <a:lnSpc>
                <a:spcPct val="90000"/>
              </a:lnSpc>
              <a:buFontTx/>
              <a:buNone/>
              <a:defRPr/>
            </a:pPr>
            <a:r>
              <a:rPr lang="en-US" sz="2200" dirty="0" smtClean="0">
                <a:latin typeface="Microsoft Sans Serif" pitchFamily="34" charset="0"/>
                <a:ea typeface="Arial" pitchFamily="34" charset="0"/>
                <a:cs typeface="Microsoft Sans Serif" pitchFamily="34" charset="0"/>
              </a:rPr>
              <a:t>Text: PDF/A, ASCII</a:t>
            </a:r>
          </a:p>
          <a:p>
            <a:pPr eaLnBrk="1" hangingPunct="1">
              <a:lnSpc>
                <a:spcPct val="90000"/>
              </a:lnSpc>
              <a:buFontTx/>
              <a:buNone/>
              <a:defRPr/>
            </a:pPr>
            <a:endParaRPr lang="en-US" sz="2200" dirty="0" smtClean="0">
              <a:ea typeface="ＭＳ Ｐゴシック" pitchFamily="34" charset="-128"/>
            </a:endParaRPr>
          </a:p>
          <a:p>
            <a:pPr eaLnBrk="1" hangingPunct="1">
              <a:lnSpc>
                <a:spcPct val="90000"/>
              </a:lnSpc>
              <a:buFontTx/>
              <a:buNone/>
              <a:defRPr/>
            </a:pPr>
            <a:endParaRPr lang="en-US" sz="2400" dirty="0" smtClean="0">
              <a:ea typeface="ＭＳ Ｐゴシック" pitchFamily="34" charset="-128"/>
            </a:endParaRPr>
          </a:p>
        </p:txBody>
      </p:sp>
      <p:sp>
        <p:nvSpPr>
          <p:cNvPr id="2" name="Footer Placeholder 1"/>
          <p:cNvSpPr>
            <a:spLocks noGrp="1"/>
          </p:cNvSpPr>
          <p:nvPr>
            <p:ph type="ftr" sz="quarter" idx="11"/>
          </p:nvPr>
        </p:nvSpPr>
        <p:spPr/>
        <p:txBody>
          <a:bodyPr/>
          <a:lstStyle/>
          <a:p>
            <a:pPr>
              <a:defRPr/>
            </a:pPr>
            <a:r>
              <a:rPr lang="en-US"/>
              <a:t>Module 2: Data Types, Stages &amp; Formats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defRPr/>
            </a:pPr>
            <a:r>
              <a:rPr lang="en-US" sz="4000" dirty="0">
                <a:latin typeface="Microsoft Sans Serif" pitchFamily="34" charset="0"/>
                <a:cs typeface="Microsoft Sans Serif" pitchFamily="34" charset="0"/>
              </a:rPr>
              <a:t>Converting to Preferable Formats</a:t>
            </a:r>
          </a:p>
        </p:txBody>
      </p:sp>
      <p:sp>
        <p:nvSpPr>
          <p:cNvPr id="11267" name="Rectangle 3"/>
          <p:cNvSpPr>
            <a:spLocks noGrp="1" noChangeArrowheads="1"/>
          </p:cNvSpPr>
          <p:nvPr>
            <p:ph type="body" idx="1"/>
          </p:nvPr>
        </p:nvSpPr>
        <p:spPr/>
        <p:txBody>
          <a:bodyPr/>
          <a:lstStyle/>
          <a:p>
            <a:pPr marL="0" indent="0" eaLnBrk="1" hangingPunct="1">
              <a:buFontTx/>
              <a:buNone/>
              <a:defRPr/>
            </a:pPr>
            <a:r>
              <a:rPr lang="en-US" sz="2800" dirty="0" smtClean="0">
                <a:latin typeface="Microsoft Sans Serif" pitchFamily="34" charset="0"/>
                <a:cs typeface="Microsoft Sans Serif" pitchFamily="34" charset="0"/>
              </a:rPr>
              <a:t>Information can </a:t>
            </a:r>
            <a:r>
              <a:rPr lang="en-US" sz="2800" dirty="0">
                <a:latin typeface="Microsoft Sans Serif" pitchFamily="34" charset="0"/>
                <a:cs typeface="Microsoft Sans Serif" pitchFamily="34" charset="0"/>
              </a:rPr>
              <a:t>be </a:t>
            </a:r>
            <a:r>
              <a:rPr lang="en-US" sz="2800" dirty="0" smtClean="0">
                <a:latin typeface="Microsoft Sans Serif" pitchFamily="34" charset="0"/>
                <a:cs typeface="Microsoft Sans Serif" pitchFamily="34" charset="0"/>
              </a:rPr>
              <a:t>lost when converting file formats.</a:t>
            </a:r>
          </a:p>
          <a:p>
            <a:pPr marL="57150" indent="0" eaLnBrk="1" hangingPunct="1">
              <a:buFontTx/>
              <a:buNone/>
              <a:defRPr/>
            </a:pPr>
            <a:endParaRPr lang="en-US" sz="2800" dirty="0" smtClean="0">
              <a:latin typeface="Microsoft Sans Serif" pitchFamily="34" charset="0"/>
              <a:cs typeface="Microsoft Sans Serif" pitchFamily="34" charset="0"/>
            </a:endParaRPr>
          </a:p>
          <a:p>
            <a:pPr marL="57150" indent="0" eaLnBrk="1" hangingPunct="1">
              <a:buFontTx/>
              <a:buNone/>
              <a:defRPr/>
            </a:pPr>
            <a:r>
              <a:rPr lang="en-US" sz="2800" dirty="0" smtClean="0">
                <a:latin typeface="Microsoft Sans Serif" pitchFamily="34" charset="0"/>
                <a:cs typeface="Microsoft Sans Serif" pitchFamily="34" charset="0"/>
              </a:rPr>
              <a:t>To mitigate the risk of lost information:</a:t>
            </a:r>
          </a:p>
          <a:p>
            <a:pPr marL="57150" indent="0" eaLnBrk="1" hangingPunct="1">
              <a:buFontTx/>
              <a:buNone/>
              <a:defRPr/>
            </a:pPr>
            <a:endParaRPr lang="en-US" sz="2800" dirty="0">
              <a:latin typeface="Microsoft Sans Serif" pitchFamily="34" charset="0"/>
              <a:cs typeface="Microsoft Sans Serif" pitchFamily="34" charset="0"/>
            </a:endParaRPr>
          </a:p>
          <a:p>
            <a:pPr eaLnBrk="1" hangingPunct="1">
              <a:defRPr/>
            </a:pPr>
            <a:r>
              <a:rPr lang="en-US" sz="2800" dirty="0" smtClean="0">
                <a:latin typeface="Microsoft Sans Serif" pitchFamily="34" charset="0"/>
                <a:cs typeface="Microsoft Sans Serif" pitchFamily="34" charset="0"/>
              </a:rPr>
              <a:t>Note conversion steps taken</a:t>
            </a:r>
          </a:p>
          <a:p>
            <a:pPr marL="0" indent="0" eaLnBrk="1" hangingPunct="1">
              <a:buFontTx/>
              <a:buNone/>
              <a:defRPr/>
            </a:pPr>
            <a:endParaRPr lang="en-US" sz="2800" dirty="0">
              <a:latin typeface="Microsoft Sans Serif" pitchFamily="34" charset="0"/>
              <a:cs typeface="Microsoft Sans Serif" pitchFamily="34" charset="0"/>
            </a:endParaRPr>
          </a:p>
          <a:p>
            <a:pPr eaLnBrk="1" hangingPunct="1">
              <a:defRPr/>
            </a:pPr>
            <a:r>
              <a:rPr lang="en-US" sz="2800" dirty="0" smtClean="0">
                <a:latin typeface="Microsoft Sans Serif" pitchFamily="34" charset="0"/>
                <a:cs typeface="Microsoft Sans Serif" pitchFamily="34" charset="0"/>
              </a:rPr>
              <a:t>If possible, keep the </a:t>
            </a:r>
            <a:r>
              <a:rPr lang="en-US" sz="2800" dirty="0">
                <a:latin typeface="Microsoft Sans Serif" pitchFamily="34" charset="0"/>
                <a:cs typeface="Microsoft Sans Serif" pitchFamily="34" charset="0"/>
              </a:rPr>
              <a:t>original file as well as the converted one </a:t>
            </a:r>
          </a:p>
        </p:txBody>
      </p:sp>
      <p:sp>
        <p:nvSpPr>
          <p:cNvPr id="2" name="Footer Placeholder 1"/>
          <p:cNvSpPr>
            <a:spLocks noGrp="1"/>
          </p:cNvSpPr>
          <p:nvPr>
            <p:ph type="ftr" sz="quarter" idx="11"/>
          </p:nvPr>
        </p:nvSpPr>
        <p:spPr/>
        <p:txBody>
          <a:bodyPr/>
          <a:lstStyle/>
          <a:p>
            <a:pPr>
              <a:defRPr/>
            </a:pPr>
            <a:r>
              <a:rPr lang="en-US"/>
              <a:t>Module 2: Data Types, Stages &amp; Formats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defRPr/>
            </a:pPr>
            <a:r>
              <a:rPr lang="en-US" sz="4000" dirty="0">
                <a:latin typeface="Microsoft Sans Serif" pitchFamily="34" charset="0"/>
                <a:cs typeface="Microsoft Sans Serif" pitchFamily="34" charset="0"/>
              </a:rPr>
              <a:t>Describing Data, Documenting Reliability &amp; Collection Techniques</a:t>
            </a:r>
          </a:p>
        </p:txBody>
      </p:sp>
      <p:sp>
        <p:nvSpPr>
          <p:cNvPr id="12291" name="Rectangle 3"/>
          <p:cNvSpPr>
            <a:spLocks noGrp="1" noChangeArrowheads="1"/>
          </p:cNvSpPr>
          <p:nvPr>
            <p:ph type="body" idx="1"/>
          </p:nvPr>
        </p:nvSpPr>
        <p:spPr>
          <a:xfrm>
            <a:off x="457200" y="1905000"/>
            <a:ext cx="8229600" cy="4525963"/>
          </a:xfrm>
        </p:spPr>
        <p:txBody>
          <a:bodyPr/>
          <a:lstStyle/>
          <a:p>
            <a:pPr indent="-114300" eaLnBrk="1" hangingPunct="1">
              <a:lnSpc>
                <a:spcPct val="80000"/>
              </a:lnSpc>
              <a:buFontTx/>
              <a:buNone/>
              <a:defRPr/>
            </a:pPr>
            <a:r>
              <a:rPr lang="en-US" dirty="0">
                <a:latin typeface="Microsoft Sans Serif" pitchFamily="34" charset="0"/>
                <a:cs typeface="Microsoft Sans Serif" pitchFamily="34" charset="0"/>
              </a:rPr>
              <a:t>Data documentation explains </a:t>
            </a:r>
            <a:r>
              <a:rPr lang="en-US" dirty="0" smtClean="0">
                <a:latin typeface="Microsoft Sans Serif" pitchFamily="34" charset="0"/>
                <a:cs typeface="Microsoft Sans Serif" pitchFamily="34" charset="0"/>
              </a:rPr>
              <a:t>the:</a:t>
            </a:r>
          </a:p>
          <a:p>
            <a:pPr indent="-114300" eaLnBrk="1" hangingPunct="1">
              <a:lnSpc>
                <a:spcPct val="80000"/>
              </a:lnSpc>
              <a:buFontTx/>
              <a:buNone/>
              <a:defRPr/>
            </a:pPr>
            <a:endParaRPr lang="en-US" dirty="0" smtClean="0">
              <a:latin typeface="Microsoft Sans Serif" pitchFamily="34" charset="0"/>
              <a:cs typeface="Microsoft Sans Serif" pitchFamily="34" charset="0"/>
            </a:endParaRPr>
          </a:p>
          <a:p>
            <a:pPr marL="685800" indent="-457200" eaLnBrk="1" hangingPunct="1">
              <a:lnSpc>
                <a:spcPct val="80000"/>
              </a:lnSpc>
              <a:defRPr/>
            </a:pPr>
            <a:r>
              <a:rPr lang="en-US" dirty="0" smtClean="0">
                <a:latin typeface="Microsoft Sans Serif" pitchFamily="34" charset="0"/>
                <a:cs typeface="Microsoft Sans Serif" pitchFamily="34" charset="0"/>
              </a:rPr>
              <a:t>Who</a:t>
            </a:r>
          </a:p>
          <a:p>
            <a:pPr marL="685800" indent="-457200" eaLnBrk="1" hangingPunct="1">
              <a:lnSpc>
                <a:spcPct val="80000"/>
              </a:lnSpc>
              <a:defRPr/>
            </a:pPr>
            <a:r>
              <a:rPr lang="en-US" dirty="0" smtClean="0">
                <a:latin typeface="Microsoft Sans Serif" pitchFamily="34" charset="0"/>
                <a:cs typeface="Microsoft Sans Serif" pitchFamily="34" charset="0"/>
              </a:rPr>
              <a:t>What</a:t>
            </a:r>
          </a:p>
          <a:p>
            <a:pPr marL="685800" indent="-457200" eaLnBrk="1" hangingPunct="1">
              <a:lnSpc>
                <a:spcPct val="80000"/>
              </a:lnSpc>
              <a:defRPr/>
            </a:pPr>
            <a:r>
              <a:rPr lang="en-US" dirty="0" smtClean="0">
                <a:latin typeface="Microsoft Sans Serif" pitchFamily="34" charset="0"/>
                <a:cs typeface="Microsoft Sans Serif" pitchFamily="34" charset="0"/>
              </a:rPr>
              <a:t>Where</a:t>
            </a:r>
          </a:p>
          <a:p>
            <a:pPr marL="685800" indent="-457200" eaLnBrk="1" hangingPunct="1">
              <a:lnSpc>
                <a:spcPct val="80000"/>
              </a:lnSpc>
              <a:defRPr/>
            </a:pPr>
            <a:r>
              <a:rPr lang="en-US" dirty="0" smtClean="0">
                <a:latin typeface="Microsoft Sans Serif" pitchFamily="34" charset="0"/>
                <a:cs typeface="Microsoft Sans Serif" pitchFamily="34" charset="0"/>
              </a:rPr>
              <a:t>When</a:t>
            </a:r>
          </a:p>
          <a:p>
            <a:pPr marL="685800" indent="-457200" eaLnBrk="1" hangingPunct="1">
              <a:lnSpc>
                <a:spcPct val="80000"/>
              </a:lnSpc>
              <a:defRPr/>
            </a:pPr>
            <a:r>
              <a:rPr lang="en-US" dirty="0" smtClean="0">
                <a:latin typeface="Microsoft Sans Serif" pitchFamily="34" charset="0"/>
                <a:cs typeface="Microsoft Sans Serif" pitchFamily="34" charset="0"/>
              </a:rPr>
              <a:t>And why of data.</a:t>
            </a:r>
            <a:endParaRPr lang="en-US" dirty="0">
              <a:latin typeface="Microsoft Sans Serif" pitchFamily="34" charset="0"/>
              <a:cs typeface="Microsoft Sans Serif" pitchFamily="34" charset="0"/>
            </a:endParaRPr>
          </a:p>
        </p:txBody>
      </p:sp>
      <p:sp>
        <p:nvSpPr>
          <p:cNvPr id="2" name="Footer Placeholder 1"/>
          <p:cNvSpPr>
            <a:spLocks noGrp="1"/>
          </p:cNvSpPr>
          <p:nvPr>
            <p:ph type="ftr" sz="quarter" idx="11"/>
          </p:nvPr>
        </p:nvSpPr>
        <p:spPr/>
        <p:txBody>
          <a:bodyPr/>
          <a:lstStyle/>
          <a:p>
            <a:pPr>
              <a:defRPr/>
            </a:pPr>
            <a:r>
              <a:rPr lang="en-US"/>
              <a:t>Module 2: Data Types, Stages &amp; Formats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defRPr/>
            </a:pPr>
            <a:r>
              <a:rPr lang="en-US" sz="4000" dirty="0">
                <a:latin typeface="Microsoft Sans Serif" pitchFamily="34" charset="0"/>
                <a:cs typeface="Microsoft Sans Serif" pitchFamily="34" charset="0"/>
              </a:rPr>
              <a:t>Describing Data, Documenting Reliability &amp; Collection Techniques</a:t>
            </a:r>
          </a:p>
        </p:txBody>
      </p:sp>
      <p:sp>
        <p:nvSpPr>
          <p:cNvPr id="12291" name="Rectangle 3"/>
          <p:cNvSpPr>
            <a:spLocks noGrp="1" noChangeArrowheads="1"/>
          </p:cNvSpPr>
          <p:nvPr>
            <p:ph type="body" idx="1"/>
          </p:nvPr>
        </p:nvSpPr>
        <p:spPr>
          <a:xfrm>
            <a:off x="457200" y="1905000"/>
            <a:ext cx="8229600" cy="4525963"/>
          </a:xfrm>
        </p:spPr>
        <p:txBody>
          <a:bodyPr/>
          <a:lstStyle/>
          <a:p>
            <a:pPr indent="-114300" eaLnBrk="1" hangingPunct="1">
              <a:lnSpc>
                <a:spcPct val="80000"/>
              </a:lnSpc>
              <a:buFontTx/>
              <a:buNone/>
              <a:defRPr/>
            </a:pPr>
            <a:endParaRPr lang="en-US" sz="2800" b="1" dirty="0"/>
          </a:p>
          <a:p>
            <a:pPr marL="228600" indent="0" eaLnBrk="1" hangingPunct="1">
              <a:lnSpc>
                <a:spcPct val="80000"/>
              </a:lnSpc>
              <a:buFontTx/>
              <a:buNone/>
              <a:defRPr/>
            </a:pPr>
            <a:r>
              <a:rPr lang="en-US" sz="2800" dirty="0" smtClean="0">
                <a:latin typeface="Microsoft Sans Serif" pitchFamily="34" charset="0"/>
                <a:cs typeface="Microsoft Sans Serif" pitchFamily="34" charset="0"/>
              </a:rPr>
              <a:t>Who:</a:t>
            </a:r>
          </a:p>
          <a:p>
            <a:pPr indent="-114300" eaLnBrk="1" hangingPunct="1">
              <a:lnSpc>
                <a:spcPct val="80000"/>
              </a:lnSpc>
              <a:defRPr/>
            </a:pPr>
            <a:endParaRPr lang="en-US" sz="2800" dirty="0">
              <a:latin typeface="Microsoft Sans Serif" pitchFamily="34" charset="0"/>
              <a:cs typeface="Microsoft Sans Serif" pitchFamily="34" charset="0"/>
            </a:endParaRPr>
          </a:p>
          <a:p>
            <a:pPr indent="-114300" eaLnBrk="1" hangingPunct="1">
              <a:lnSpc>
                <a:spcPct val="80000"/>
              </a:lnSpc>
              <a:defRPr/>
            </a:pPr>
            <a:r>
              <a:rPr lang="en-US" sz="2800" dirty="0" smtClean="0">
                <a:latin typeface="Microsoft Sans Serif" pitchFamily="34" charset="0"/>
                <a:cs typeface="Microsoft Sans Serif" pitchFamily="34" charset="0"/>
              </a:rPr>
              <a:t>  Who collected this data?</a:t>
            </a:r>
          </a:p>
          <a:p>
            <a:pPr marL="228600" indent="0" eaLnBrk="1" hangingPunct="1">
              <a:lnSpc>
                <a:spcPct val="80000"/>
              </a:lnSpc>
              <a:buFontTx/>
              <a:buNone/>
              <a:defRPr/>
            </a:pPr>
            <a:endParaRPr lang="en-US" sz="2800" dirty="0" smtClean="0">
              <a:latin typeface="Microsoft Sans Serif" pitchFamily="34" charset="0"/>
              <a:cs typeface="Microsoft Sans Serif" pitchFamily="34" charset="0"/>
            </a:endParaRPr>
          </a:p>
          <a:p>
            <a:pPr indent="-114300" eaLnBrk="1" hangingPunct="1">
              <a:lnSpc>
                <a:spcPct val="80000"/>
              </a:lnSpc>
              <a:defRPr/>
            </a:pPr>
            <a:r>
              <a:rPr lang="en-US" sz="2800" dirty="0" smtClean="0">
                <a:latin typeface="Microsoft Sans Serif" pitchFamily="34" charset="0"/>
                <a:cs typeface="Microsoft Sans Serif" pitchFamily="34" charset="0"/>
              </a:rPr>
              <a:t>  Who or what were the subjects under study</a:t>
            </a:r>
            <a:r>
              <a:rPr lang="en-US" sz="2400" dirty="0" smtClean="0">
                <a:latin typeface="Microsoft Sans Serif" pitchFamily="34" charset="0"/>
                <a:cs typeface="Microsoft Sans Serif" pitchFamily="34" charset="0"/>
              </a:rPr>
              <a:t>?</a:t>
            </a:r>
            <a:endParaRPr lang="en-US" sz="2400" dirty="0">
              <a:latin typeface="Microsoft Sans Serif" pitchFamily="34" charset="0"/>
              <a:cs typeface="Microsoft Sans Serif" pitchFamily="34" charset="0"/>
            </a:endParaRPr>
          </a:p>
        </p:txBody>
      </p:sp>
      <p:sp>
        <p:nvSpPr>
          <p:cNvPr id="2" name="Footer Placeholder 1"/>
          <p:cNvSpPr>
            <a:spLocks noGrp="1"/>
          </p:cNvSpPr>
          <p:nvPr>
            <p:ph type="ftr" sz="quarter" idx="11"/>
          </p:nvPr>
        </p:nvSpPr>
        <p:spPr/>
        <p:txBody>
          <a:bodyPr/>
          <a:lstStyle/>
          <a:p>
            <a:pPr>
              <a:defRPr/>
            </a:pPr>
            <a:r>
              <a:rPr lang="en-US"/>
              <a:t>Module 2: Data Types, Stages &amp; Formats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defRPr/>
            </a:pPr>
            <a:r>
              <a:rPr lang="en-US" sz="4000" dirty="0">
                <a:latin typeface="Microsoft Sans Serif" pitchFamily="34" charset="0"/>
                <a:cs typeface="Microsoft Sans Serif" pitchFamily="34" charset="0"/>
              </a:rPr>
              <a:t>Describing Data, Documenting Reliability &amp; Collection Techniques</a:t>
            </a:r>
          </a:p>
        </p:txBody>
      </p:sp>
      <p:sp>
        <p:nvSpPr>
          <p:cNvPr id="12291" name="Rectangle 3"/>
          <p:cNvSpPr>
            <a:spLocks noGrp="1" noChangeArrowheads="1"/>
          </p:cNvSpPr>
          <p:nvPr>
            <p:ph type="body" idx="1"/>
          </p:nvPr>
        </p:nvSpPr>
        <p:spPr>
          <a:xfrm>
            <a:off x="457200" y="1905000"/>
            <a:ext cx="8229600" cy="4525963"/>
          </a:xfrm>
        </p:spPr>
        <p:txBody>
          <a:bodyPr/>
          <a:lstStyle/>
          <a:p>
            <a:pPr indent="-114300" eaLnBrk="1" hangingPunct="1">
              <a:lnSpc>
                <a:spcPct val="80000"/>
              </a:lnSpc>
              <a:buFontTx/>
              <a:buNone/>
              <a:defRPr/>
            </a:pPr>
            <a:endParaRPr lang="en-US" sz="2800" b="1" dirty="0"/>
          </a:p>
          <a:p>
            <a:pPr marL="228600" indent="0" eaLnBrk="1" hangingPunct="1">
              <a:lnSpc>
                <a:spcPct val="80000"/>
              </a:lnSpc>
              <a:buFontTx/>
              <a:buNone/>
              <a:defRPr/>
            </a:pPr>
            <a:r>
              <a:rPr lang="en-US" sz="2800" dirty="0" smtClean="0">
                <a:latin typeface="Microsoft Sans Serif" pitchFamily="34" charset="0"/>
                <a:cs typeface="Microsoft Sans Serif" pitchFamily="34" charset="0"/>
              </a:rPr>
              <a:t>What:</a:t>
            </a:r>
          </a:p>
          <a:p>
            <a:pPr indent="-114300" eaLnBrk="1" hangingPunct="1">
              <a:lnSpc>
                <a:spcPct val="80000"/>
              </a:lnSpc>
              <a:defRPr/>
            </a:pPr>
            <a:endParaRPr lang="en-US" sz="2800" dirty="0">
              <a:latin typeface="Microsoft Sans Serif" pitchFamily="34" charset="0"/>
              <a:cs typeface="Microsoft Sans Serif" pitchFamily="34" charset="0"/>
            </a:endParaRPr>
          </a:p>
          <a:p>
            <a:pPr indent="-114300" eaLnBrk="1" hangingPunct="1">
              <a:lnSpc>
                <a:spcPct val="80000"/>
              </a:lnSpc>
              <a:defRPr/>
            </a:pPr>
            <a:r>
              <a:rPr lang="en-US" sz="2800" dirty="0" smtClean="0">
                <a:latin typeface="Microsoft Sans Serif" pitchFamily="34" charset="0"/>
                <a:cs typeface="Microsoft Sans Serif" pitchFamily="34" charset="0"/>
              </a:rPr>
              <a:t>  What data was collected, and for what purpose?</a:t>
            </a:r>
          </a:p>
          <a:p>
            <a:pPr marL="228600" indent="0" eaLnBrk="1" hangingPunct="1">
              <a:lnSpc>
                <a:spcPct val="80000"/>
              </a:lnSpc>
              <a:buFontTx/>
              <a:buNone/>
              <a:defRPr/>
            </a:pPr>
            <a:endParaRPr lang="en-US" sz="2800" dirty="0" smtClean="0">
              <a:latin typeface="Microsoft Sans Serif" pitchFamily="34" charset="0"/>
              <a:cs typeface="Microsoft Sans Serif" pitchFamily="34" charset="0"/>
            </a:endParaRPr>
          </a:p>
          <a:p>
            <a:pPr indent="-114300" eaLnBrk="1" hangingPunct="1">
              <a:lnSpc>
                <a:spcPct val="80000"/>
              </a:lnSpc>
              <a:defRPr/>
            </a:pPr>
            <a:r>
              <a:rPr lang="en-US" sz="2800" dirty="0" smtClean="0">
                <a:latin typeface="Microsoft Sans Serif" pitchFamily="34" charset="0"/>
                <a:cs typeface="Microsoft Sans Serif" pitchFamily="34" charset="0"/>
              </a:rPr>
              <a:t>  What is the content and structure of the data</a:t>
            </a:r>
            <a:r>
              <a:rPr lang="en-US" sz="2400" dirty="0" smtClean="0">
                <a:latin typeface="Microsoft Sans Serif" pitchFamily="34" charset="0"/>
                <a:cs typeface="Microsoft Sans Serif" pitchFamily="34" charset="0"/>
              </a:rPr>
              <a:t>?</a:t>
            </a:r>
            <a:endParaRPr lang="en-US" sz="2400" dirty="0">
              <a:latin typeface="Microsoft Sans Serif" pitchFamily="34" charset="0"/>
              <a:cs typeface="Microsoft Sans Serif" pitchFamily="34" charset="0"/>
            </a:endParaRPr>
          </a:p>
        </p:txBody>
      </p:sp>
      <p:sp>
        <p:nvSpPr>
          <p:cNvPr id="2" name="Footer Placeholder 1"/>
          <p:cNvSpPr>
            <a:spLocks noGrp="1"/>
          </p:cNvSpPr>
          <p:nvPr>
            <p:ph type="ftr" sz="quarter" idx="11"/>
          </p:nvPr>
        </p:nvSpPr>
        <p:spPr/>
        <p:txBody>
          <a:bodyPr/>
          <a:lstStyle/>
          <a:p>
            <a:pPr>
              <a:defRPr/>
            </a:pPr>
            <a:r>
              <a:rPr lang="en-US"/>
              <a:t>Module 2: Data Types, Stages &amp; Formats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defRPr/>
            </a:pPr>
            <a:r>
              <a:rPr lang="en-US" sz="4000" dirty="0">
                <a:latin typeface="Microsoft Sans Serif" pitchFamily="34" charset="0"/>
                <a:cs typeface="Microsoft Sans Serif" pitchFamily="34" charset="0"/>
              </a:rPr>
              <a:t>Describing Data, Documenting Reliability &amp; Collection Techniques</a:t>
            </a:r>
          </a:p>
        </p:txBody>
      </p:sp>
      <p:sp>
        <p:nvSpPr>
          <p:cNvPr id="12291" name="Rectangle 3"/>
          <p:cNvSpPr>
            <a:spLocks noGrp="1" noChangeArrowheads="1"/>
          </p:cNvSpPr>
          <p:nvPr>
            <p:ph type="body" idx="1"/>
          </p:nvPr>
        </p:nvSpPr>
        <p:spPr>
          <a:xfrm>
            <a:off x="457200" y="1905000"/>
            <a:ext cx="8229600" cy="4525963"/>
          </a:xfrm>
        </p:spPr>
        <p:txBody>
          <a:bodyPr/>
          <a:lstStyle/>
          <a:p>
            <a:pPr indent="-114300" eaLnBrk="1" hangingPunct="1">
              <a:lnSpc>
                <a:spcPct val="80000"/>
              </a:lnSpc>
              <a:buFontTx/>
              <a:buNone/>
              <a:defRPr/>
            </a:pPr>
            <a:endParaRPr lang="en-US" sz="2800" b="1" dirty="0"/>
          </a:p>
          <a:p>
            <a:pPr marL="228600" indent="0" eaLnBrk="1" hangingPunct="1">
              <a:lnSpc>
                <a:spcPct val="80000"/>
              </a:lnSpc>
              <a:buFontTx/>
              <a:buNone/>
              <a:defRPr/>
            </a:pPr>
            <a:r>
              <a:rPr lang="en-US" sz="2800" dirty="0" smtClean="0">
                <a:latin typeface="Microsoft Sans Serif" pitchFamily="34" charset="0"/>
                <a:cs typeface="Microsoft Sans Serif" pitchFamily="34" charset="0"/>
              </a:rPr>
              <a:t>Where:</a:t>
            </a:r>
          </a:p>
          <a:p>
            <a:pPr indent="-114300" eaLnBrk="1" hangingPunct="1">
              <a:lnSpc>
                <a:spcPct val="80000"/>
              </a:lnSpc>
              <a:defRPr/>
            </a:pPr>
            <a:endParaRPr lang="en-US" sz="2800" dirty="0">
              <a:latin typeface="Microsoft Sans Serif" pitchFamily="34" charset="0"/>
              <a:cs typeface="Microsoft Sans Serif" pitchFamily="34" charset="0"/>
            </a:endParaRPr>
          </a:p>
          <a:p>
            <a:pPr indent="-114300" eaLnBrk="1" hangingPunct="1">
              <a:lnSpc>
                <a:spcPct val="80000"/>
              </a:lnSpc>
              <a:defRPr/>
            </a:pPr>
            <a:r>
              <a:rPr lang="en-US" sz="2800" dirty="0" smtClean="0">
                <a:latin typeface="Microsoft Sans Serif" pitchFamily="34" charset="0"/>
                <a:cs typeface="Microsoft Sans Serif" pitchFamily="34" charset="0"/>
              </a:rPr>
              <a:t>  Where was this data collected?</a:t>
            </a:r>
          </a:p>
          <a:p>
            <a:pPr marL="228600" indent="0" eaLnBrk="1" hangingPunct="1">
              <a:lnSpc>
                <a:spcPct val="80000"/>
              </a:lnSpc>
              <a:buFontTx/>
              <a:buNone/>
              <a:defRPr/>
            </a:pPr>
            <a:endParaRPr lang="en-US" sz="2800" dirty="0" smtClean="0">
              <a:latin typeface="Microsoft Sans Serif" pitchFamily="34" charset="0"/>
              <a:cs typeface="Microsoft Sans Serif" pitchFamily="34" charset="0"/>
            </a:endParaRPr>
          </a:p>
          <a:p>
            <a:pPr indent="-114300" eaLnBrk="1" hangingPunct="1">
              <a:lnSpc>
                <a:spcPct val="80000"/>
              </a:lnSpc>
              <a:defRPr/>
            </a:pPr>
            <a:r>
              <a:rPr lang="en-US" sz="2800" dirty="0" smtClean="0">
                <a:latin typeface="Microsoft Sans Serif" pitchFamily="34" charset="0"/>
                <a:cs typeface="Microsoft Sans Serif" pitchFamily="34" charset="0"/>
              </a:rPr>
              <a:t>  What were the experimental conditions that produced it?</a:t>
            </a:r>
            <a:endParaRPr lang="en-US" sz="2400" dirty="0">
              <a:latin typeface="Microsoft Sans Serif" pitchFamily="34" charset="0"/>
              <a:cs typeface="Microsoft Sans Serif" pitchFamily="34" charset="0"/>
            </a:endParaRPr>
          </a:p>
        </p:txBody>
      </p:sp>
      <p:sp>
        <p:nvSpPr>
          <p:cNvPr id="2" name="Footer Placeholder 1"/>
          <p:cNvSpPr>
            <a:spLocks noGrp="1"/>
          </p:cNvSpPr>
          <p:nvPr>
            <p:ph type="ftr" sz="quarter" idx="11"/>
          </p:nvPr>
        </p:nvSpPr>
        <p:spPr/>
        <p:txBody>
          <a:bodyPr/>
          <a:lstStyle/>
          <a:p>
            <a:pPr>
              <a:defRPr/>
            </a:pPr>
            <a:r>
              <a:rPr lang="en-US"/>
              <a:t>Module 2: Data Types, Stages &amp; Formats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defRPr/>
            </a:pPr>
            <a:r>
              <a:rPr lang="en-US" sz="4000" dirty="0">
                <a:latin typeface="Microsoft Sans Serif" pitchFamily="34" charset="0"/>
                <a:cs typeface="Microsoft Sans Serif" pitchFamily="34" charset="0"/>
              </a:rPr>
              <a:t>Describing Data, Documenting Reliability &amp; Collection Techniques</a:t>
            </a:r>
          </a:p>
        </p:txBody>
      </p:sp>
      <p:sp>
        <p:nvSpPr>
          <p:cNvPr id="12291" name="Rectangle 3"/>
          <p:cNvSpPr>
            <a:spLocks noGrp="1" noChangeArrowheads="1"/>
          </p:cNvSpPr>
          <p:nvPr>
            <p:ph type="body" idx="1"/>
          </p:nvPr>
        </p:nvSpPr>
        <p:spPr>
          <a:xfrm>
            <a:off x="457200" y="1905000"/>
            <a:ext cx="8229600" cy="4525963"/>
          </a:xfrm>
        </p:spPr>
        <p:txBody>
          <a:bodyPr/>
          <a:lstStyle/>
          <a:p>
            <a:pPr indent="-114300" eaLnBrk="1" hangingPunct="1">
              <a:lnSpc>
                <a:spcPct val="80000"/>
              </a:lnSpc>
              <a:buFontTx/>
              <a:buNone/>
              <a:defRPr/>
            </a:pPr>
            <a:endParaRPr lang="en-US" sz="2800" b="1" dirty="0"/>
          </a:p>
          <a:p>
            <a:pPr marL="228600" indent="0" eaLnBrk="1" hangingPunct="1">
              <a:lnSpc>
                <a:spcPct val="80000"/>
              </a:lnSpc>
              <a:buFontTx/>
              <a:buNone/>
              <a:defRPr/>
            </a:pPr>
            <a:r>
              <a:rPr lang="en-US" sz="2800" dirty="0" smtClean="0">
                <a:latin typeface="Microsoft Sans Serif" pitchFamily="34" charset="0"/>
                <a:cs typeface="Microsoft Sans Serif" pitchFamily="34" charset="0"/>
              </a:rPr>
              <a:t>When:</a:t>
            </a:r>
          </a:p>
          <a:p>
            <a:pPr indent="-114300" eaLnBrk="1" hangingPunct="1">
              <a:lnSpc>
                <a:spcPct val="80000"/>
              </a:lnSpc>
              <a:defRPr/>
            </a:pPr>
            <a:endParaRPr lang="en-US" sz="2800" dirty="0">
              <a:latin typeface="Microsoft Sans Serif" pitchFamily="34" charset="0"/>
              <a:cs typeface="Microsoft Sans Serif" pitchFamily="34" charset="0"/>
            </a:endParaRPr>
          </a:p>
          <a:p>
            <a:pPr indent="-114300" eaLnBrk="1" hangingPunct="1">
              <a:lnSpc>
                <a:spcPct val="80000"/>
              </a:lnSpc>
              <a:defRPr/>
            </a:pPr>
            <a:r>
              <a:rPr lang="en-US" sz="2800" dirty="0" smtClean="0">
                <a:latin typeface="Microsoft Sans Serif" pitchFamily="34" charset="0"/>
                <a:cs typeface="Microsoft Sans Serif" pitchFamily="34" charset="0"/>
              </a:rPr>
              <a:t>  When was the data collected?</a:t>
            </a:r>
          </a:p>
          <a:p>
            <a:pPr marL="228600" indent="0" eaLnBrk="1" hangingPunct="1">
              <a:lnSpc>
                <a:spcPct val="80000"/>
              </a:lnSpc>
              <a:buFontTx/>
              <a:buNone/>
              <a:defRPr/>
            </a:pPr>
            <a:endParaRPr lang="en-US" sz="2800" dirty="0" smtClean="0">
              <a:latin typeface="Microsoft Sans Serif" pitchFamily="34" charset="0"/>
              <a:cs typeface="Microsoft Sans Serif" pitchFamily="34" charset="0"/>
            </a:endParaRPr>
          </a:p>
          <a:p>
            <a:pPr indent="-114300" eaLnBrk="1" hangingPunct="1">
              <a:lnSpc>
                <a:spcPct val="80000"/>
              </a:lnSpc>
              <a:defRPr/>
            </a:pPr>
            <a:r>
              <a:rPr lang="en-US" sz="2800" dirty="0" smtClean="0">
                <a:latin typeface="Microsoft Sans Serif" pitchFamily="34" charset="0"/>
                <a:cs typeface="Microsoft Sans Serif" pitchFamily="34" charset="0"/>
              </a:rPr>
              <a:t>  Is the data part of a series, or ongoing experiment?</a:t>
            </a:r>
            <a:endParaRPr lang="en-US" sz="2400" dirty="0">
              <a:latin typeface="Microsoft Sans Serif" pitchFamily="34" charset="0"/>
              <a:cs typeface="Microsoft Sans Serif" pitchFamily="34" charset="0"/>
            </a:endParaRPr>
          </a:p>
        </p:txBody>
      </p:sp>
      <p:sp>
        <p:nvSpPr>
          <p:cNvPr id="2" name="Footer Placeholder 1"/>
          <p:cNvSpPr>
            <a:spLocks noGrp="1"/>
          </p:cNvSpPr>
          <p:nvPr>
            <p:ph type="ftr" sz="quarter" idx="11"/>
          </p:nvPr>
        </p:nvSpPr>
        <p:spPr/>
        <p:txBody>
          <a:bodyPr/>
          <a:lstStyle/>
          <a:p>
            <a:pPr>
              <a:defRPr/>
            </a:pPr>
            <a:r>
              <a:rPr lang="en-US"/>
              <a:t>Module 2: Data Types, Stages &amp; Formats</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defRPr/>
            </a:pPr>
            <a:r>
              <a:rPr lang="en-US" sz="4000" dirty="0">
                <a:latin typeface="Microsoft Sans Serif" pitchFamily="34" charset="0"/>
                <a:cs typeface="Microsoft Sans Serif" pitchFamily="34" charset="0"/>
              </a:rPr>
              <a:t>Describing Data, Documenting Reliability &amp; Collection Techniques</a:t>
            </a:r>
          </a:p>
        </p:txBody>
      </p:sp>
      <p:sp>
        <p:nvSpPr>
          <p:cNvPr id="12291" name="Rectangle 3"/>
          <p:cNvSpPr>
            <a:spLocks noGrp="1" noChangeArrowheads="1"/>
          </p:cNvSpPr>
          <p:nvPr>
            <p:ph type="body" idx="1"/>
          </p:nvPr>
        </p:nvSpPr>
        <p:spPr>
          <a:xfrm>
            <a:off x="457200" y="1905000"/>
            <a:ext cx="8229600" cy="4525963"/>
          </a:xfrm>
        </p:spPr>
        <p:txBody>
          <a:bodyPr/>
          <a:lstStyle/>
          <a:p>
            <a:pPr indent="-114300" eaLnBrk="1" hangingPunct="1">
              <a:lnSpc>
                <a:spcPct val="80000"/>
              </a:lnSpc>
              <a:buFontTx/>
              <a:buNone/>
              <a:defRPr/>
            </a:pPr>
            <a:endParaRPr lang="en-US" sz="2800" b="1" dirty="0"/>
          </a:p>
          <a:p>
            <a:pPr marL="228600" indent="0" eaLnBrk="1" hangingPunct="1">
              <a:lnSpc>
                <a:spcPct val="80000"/>
              </a:lnSpc>
              <a:buFontTx/>
              <a:buNone/>
              <a:defRPr/>
            </a:pPr>
            <a:r>
              <a:rPr lang="en-US" sz="2800" dirty="0" smtClean="0">
                <a:latin typeface="Microsoft Sans Serif" pitchFamily="34" charset="0"/>
                <a:cs typeface="Microsoft Sans Serif" pitchFamily="34" charset="0"/>
              </a:rPr>
              <a:t>Why:</a:t>
            </a:r>
          </a:p>
          <a:p>
            <a:pPr indent="-114300" eaLnBrk="1" hangingPunct="1">
              <a:lnSpc>
                <a:spcPct val="80000"/>
              </a:lnSpc>
              <a:defRPr/>
            </a:pPr>
            <a:endParaRPr lang="en-US" sz="2800" dirty="0">
              <a:latin typeface="Microsoft Sans Serif" pitchFamily="34" charset="0"/>
              <a:cs typeface="Microsoft Sans Serif" pitchFamily="34" charset="0"/>
            </a:endParaRPr>
          </a:p>
          <a:p>
            <a:pPr indent="-114300" eaLnBrk="1" hangingPunct="1">
              <a:lnSpc>
                <a:spcPct val="80000"/>
              </a:lnSpc>
              <a:defRPr/>
            </a:pPr>
            <a:r>
              <a:rPr lang="en-US" sz="2800" dirty="0" smtClean="0">
                <a:latin typeface="Microsoft Sans Serif" pitchFamily="34" charset="0"/>
                <a:cs typeface="Microsoft Sans Serif" pitchFamily="34" charset="0"/>
              </a:rPr>
              <a:t>  Why was this experiment performed?</a:t>
            </a:r>
          </a:p>
          <a:p>
            <a:pPr marL="228600" indent="0" eaLnBrk="1" hangingPunct="1">
              <a:lnSpc>
                <a:spcPct val="80000"/>
              </a:lnSpc>
              <a:buFontTx/>
              <a:buNone/>
              <a:defRPr/>
            </a:pPr>
            <a:endParaRPr lang="en-US" sz="2800" dirty="0" smtClean="0">
              <a:latin typeface="Microsoft Sans Serif" pitchFamily="34" charset="0"/>
              <a:cs typeface="Microsoft Sans Serif" pitchFamily="34" charset="0"/>
            </a:endParaRPr>
          </a:p>
          <a:p>
            <a:pPr indent="-114300" eaLnBrk="1" hangingPunct="1">
              <a:lnSpc>
                <a:spcPct val="80000"/>
              </a:lnSpc>
              <a:defRPr/>
            </a:pPr>
            <a:r>
              <a:rPr lang="en-US" sz="2800" dirty="0" smtClean="0">
                <a:latin typeface="Microsoft Sans Serif" pitchFamily="34" charset="0"/>
                <a:cs typeface="Microsoft Sans Serif" pitchFamily="34" charset="0"/>
              </a:rPr>
              <a:t>  How does it relate to your research question?</a:t>
            </a:r>
            <a:endParaRPr lang="en-US" sz="2400" dirty="0">
              <a:latin typeface="Microsoft Sans Serif" pitchFamily="34" charset="0"/>
              <a:cs typeface="Microsoft Sans Serif" pitchFamily="34" charset="0"/>
            </a:endParaRPr>
          </a:p>
        </p:txBody>
      </p:sp>
      <p:sp>
        <p:nvSpPr>
          <p:cNvPr id="2" name="Footer Placeholder 1"/>
          <p:cNvSpPr>
            <a:spLocks noGrp="1"/>
          </p:cNvSpPr>
          <p:nvPr>
            <p:ph type="ftr" sz="quarter" idx="11"/>
          </p:nvPr>
        </p:nvSpPr>
        <p:spPr/>
        <p:txBody>
          <a:bodyPr/>
          <a:lstStyle/>
          <a:p>
            <a:pPr>
              <a:defRPr/>
            </a:pPr>
            <a:r>
              <a:rPr lang="en-US"/>
              <a:t>Module 2: Data Types, Stages &amp; Formats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defRPr/>
            </a:pPr>
            <a:r>
              <a:rPr lang="en-US" dirty="0">
                <a:latin typeface="Microsoft Sans Serif" pitchFamily="34" charset="0"/>
                <a:cs typeface="Microsoft Sans Serif" pitchFamily="34" charset="0"/>
              </a:rPr>
              <a:t>Cross Discipline Concerns</a:t>
            </a:r>
          </a:p>
        </p:txBody>
      </p:sp>
      <p:sp>
        <p:nvSpPr>
          <p:cNvPr id="13315" name="Rectangle 3"/>
          <p:cNvSpPr>
            <a:spLocks noGrp="1" noChangeArrowheads="1"/>
          </p:cNvSpPr>
          <p:nvPr>
            <p:ph type="body" idx="1"/>
          </p:nvPr>
        </p:nvSpPr>
        <p:spPr>
          <a:xfrm>
            <a:off x="1295400" y="1600200"/>
            <a:ext cx="6553200" cy="4525963"/>
          </a:xfrm>
        </p:spPr>
        <p:txBody>
          <a:bodyPr/>
          <a:lstStyle/>
          <a:p>
            <a:pPr eaLnBrk="1" hangingPunct="1">
              <a:buFontTx/>
              <a:buNone/>
              <a:defRPr/>
            </a:pPr>
            <a:r>
              <a:rPr lang="en-US" dirty="0">
                <a:latin typeface="Microsoft Sans Serif" pitchFamily="34" charset="0"/>
                <a:cs typeface="Microsoft Sans Serif" pitchFamily="34" charset="0"/>
              </a:rPr>
              <a:t>No matter what, you need to have:</a:t>
            </a:r>
          </a:p>
          <a:p>
            <a:pPr eaLnBrk="1" hangingPunct="1">
              <a:buFontTx/>
              <a:buNone/>
              <a:defRPr/>
            </a:pPr>
            <a:endParaRPr lang="en-US" dirty="0">
              <a:latin typeface="Microsoft Sans Serif" pitchFamily="34" charset="0"/>
              <a:cs typeface="Microsoft Sans Serif" pitchFamily="34" charset="0"/>
            </a:endParaRPr>
          </a:p>
          <a:p>
            <a:pPr eaLnBrk="1" hangingPunct="1">
              <a:defRPr/>
            </a:pPr>
            <a:r>
              <a:rPr lang="en-US" dirty="0">
                <a:latin typeface="Microsoft Sans Serif" pitchFamily="34" charset="0"/>
                <a:cs typeface="Microsoft Sans Serif" pitchFamily="34" charset="0"/>
              </a:rPr>
              <a:t>File naming </a:t>
            </a:r>
            <a:r>
              <a:rPr lang="en-US" dirty="0" smtClean="0">
                <a:latin typeface="Microsoft Sans Serif" pitchFamily="34" charset="0"/>
                <a:cs typeface="Microsoft Sans Serif" pitchFamily="34" charset="0"/>
              </a:rPr>
              <a:t>conventions</a:t>
            </a:r>
          </a:p>
          <a:p>
            <a:pPr marL="0" indent="0" eaLnBrk="1" hangingPunct="1">
              <a:buFontTx/>
              <a:buNone/>
              <a:defRPr/>
            </a:pPr>
            <a:r>
              <a:rPr lang="en-US" dirty="0">
                <a:latin typeface="Microsoft Sans Serif" pitchFamily="34" charset="0"/>
                <a:cs typeface="Microsoft Sans Serif" pitchFamily="34" charset="0"/>
              </a:rPr>
              <a:t>	</a:t>
            </a:r>
          </a:p>
          <a:p>
            <a:pPr eaLnBrk="1" hangingPunct="1">
              <a:defRPr/>
            </a:pPr>
            <a:r>
              <a:rPr lang="en-US" dirty="0">
                <a:latin typeface="Microsoft Sans Serif" pitchFamily="34" charset="0"/>
                <a:cs typeface="Microsoft Sans Serif" pitchFamily="34" charset="0"/>
              </a:rPr>
              <a:t>Version control</a:t>
            </a:r>
          </a:p>
        </p:txBody>
      </p:sp>
      <p:sp>
        <p:nvSpPr>
          <p:cNvPr id="2" name="Footer Placeholder 1"/>
          <p:cNvSpPr>
            <a:spLocks noGrp="1"/>
          </p:cNvSpPr>
          <p:nvPr>
            <p:ph type="ftr" sz="quarter" idx="11"/>
          </p:nvPr>
        </p:nvSpPr>
        <p:spPr/>
        <p:txBody>
          <a:bodyPr/>
          <a:lstStyle/>
          <a:p>
            <a:pPr>
              <a:defRPr/>
            </a:pPr>
            <a:r>
              <a:rPr lang="en-US"/>
              <a:t>Module 2: Data Types, Stages &amp; Formats</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defRPr/>
            </a:pPr>
            <a:r>
              <a:rPr lang="en-US" sz="4000" dirty="0" smtClean="0">
                <a:latin typeface="Microsoft Sans Serif" pitchFamily="34" charset="0"/>
                <a:cs typeface="Microsoft Sans Serif" pitchFamily="34" charset="0"/>
              </a:rPr>
              <a:t>Why Do I Need to Worry about That? </a:t>
            </a:r>
            <a:endParaRPr lang="en-US" sz="4000" dirty="0">
              <a:latin typeface="Microsoft Sans Serif" pitchFamily="34" charset="0"/>
              <a:cs typeface="Microsoft Sans Serif" pitchFamily="34" charset="0"/>
            </a:endParaRPr>
          </a:p>
        </p:txBody>
      </p:sp>
      <p:sp>
        <p:nvSpPr>
          <p:cNvPr id="13315" name="Rectangle 3"/>
          <p:cNvSpPr>
            <a:spLocks noGrp="1" noChangeArrowheads="1"/>
          </p:cNvSpPr>
          <p:nvPr>
            <p:ph type="body" idx="1"/>
          </p:nvPr>
        </p:nvSpPr>
        <p:spPr>
          <a:xfrm>
            <a:off x="1295400" y="1600200"/>
            <a:ext cx="6553200" cy="4525963"/>
          </a:xfrm>
        </p:spPr>
        <p:txBody>
          <a:bodyPr/>
          <a:lstStyle/>
          <a:p>
            <a:pPr eaLnBrk="1" hangingPunct="1">
              <a:buFontTx/>
              <a:buNone/>
              <a:defRPr/>
            </a:pPr>
            <a:r>
              <a:rPr lang="en-US" dirty="0" smtClean="0">
                <a:latin typeface="Microsoft Sans Serif" pitchFamily="34" charset="0"/>
                <a:cs typeface="Microsoft Sans Serif" pitchFamily="34" charset="0"/>
              </a:rPr>
              <a:t>Consider </a:t>
            </a:r>
            <a:r>
              <a:rPr lang="en-US" dirty="0">
                <a:latin typeface="Microsoft Sans Serif" pitchFamily="34" charset="0"/>
                <a:cs typeface="Microsoft Sans Serif" pitchFamily="34" charset="0"/>
              </a:rPr>
              <a:t>this</a:t>
            </a:r>
            <a:r>
              <a:rPr lang="en-US" dirty="0" smtClean="0">
                <a:latin typeface="Microsoft Sans Serif" pitchFamily="34" charset="0"/>
                <a:cs typeface="Microsoft Sans Serif" pitchFamily="34" charset="0"/>
              </a:rPr>
              <a:t>:</a:t>
            </a:r>
          </a:p>
          <a:p>
            <a:pPr eaLnBrk="1" hangingPunct="1">
              <a:buFontTx/>
              <a:buNone/>
              <a:defRPr/>
            </a:pPr>
            <a:endParaRPr lang="en-US" dirty="0">
              <a:latin typeface="Microsoft Sans Serif" pitchFamily="34" charset="0"/>
              <a:cs typeface="Microsoft Sans Serif" pitchFamily="34" charset="0"/>
            </a:endParaRPr>
          </a:p>
          <a:p>
            <a:pPr eaLnBrk="1" hangingPunct="1">
              <a:buFontTx/>
              <a:buNone/>
              <a:defRPr/>
            </a:pPr>
            <a:r>
              <a:rPr lang="en-US" dirty="0" smtClean="0">
                <a:latin typeface="Microsoft Sans Serif" pitchFamily="34" charset="0"/>
                <a:cs typeface="Microsoft Sans Serif" pitchFamily="34" charset="0"/>
              </a:rPr>
              <a:t>	If you unexpectedly have to leave your research project for a few months, could a colleague easily make sense of your data files?</a:t>
            </a:r>
          </a:p>
        </p:txBody>
      </p:sp>
      <p:sp>
        <p:nvSpPr>
          <p:cNvPr id="2" name="Footer Placeholder 1"/>
          <p:cNvSpPr>
            <a:spLocks noGrp="1"/>
          </p:cNvSpPr>
          <p:nvPr>
            <p:ph type="ftr" sz="quarter" idx="11"/>
          </p:nvPr>
        </p:nvSpPr>
        <p:spPr/>
        <p:txBody>
          <a:bodyPr/>
          <a:lstStyle/>
          <a:p>
            <a:pPr>
              <a:defRPr/>
            </a:pPr>
            <a:r>
              <a:rPr lang="en-US"/>
              <a:t>Module 2: Data Types, Stages &amp; Formats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pPr eaLnBrk="1" hangingPunct="1">
              <a:defRPr/>
            </a:pPr>
            <a:r>
              <a:rPr lang="en-US" dirty="0" smtClean="0">
                <a:latin typeface="Microsoft Sans Serif" pitchFamily="34" charset="0"/>
                <a:cs typeface="Microsoft Sans Serif" pitchFamily="34" charset="0"/>
              </a:rPr>
              <a:t>Learner </a:t>
            </a:r>
            <a:r>
              <a:rPr lang="en-US" dirty="0">
                <a:latin typeface="Microsoft Sans Serif" pitchFamily="34" charset="0"/>
                <a:cs typeface="Microsoft Sans Serif" pitchFamily="34" charset="0"/>
              </a:rPr>
              <a:t>Objectives</a:t>
            </a:r>
          </a:p>
        </p:txBody>
      </p:sp>
      <p:sp>
        <p:nvSpPr>
          <p:cNvPr id="2" name="Footer Placeholder 1"/>
          <p:cNvSpPr>
            <a:spLocks noGrp="1"/>
          </p:cNvSpPr>
          <p:nvPr>
            <p:ph type="ftr" sz="quarter" idx="11"/>
          </p:nvPr>
        </p:nvSpPr>
        <p:spPr/>
        <p:txBody>
          <a:bodyPr/>
          <a:lstStyle/>
          <a:p>
            <a:pPr>
              <a:defRPr/>
            </a:pPr>
            <a:r>
              <a:rPr lang="en-US" dirty="0"/>
              <a:t>Module 2: Data Types, Stages &amp; Formats</a:t>
            </a:r>
          </a:p>
        </p:txBody>
      </p:sp>
      <p:sp>
        <p:nvSpPr>
          <p:cNvPr id="5" name="Content Placeholder 4"/>
          <p:cNvSpPr>
            <a:spLocks noGrp="1"/>
          </p:cNvSpPr>
          <p:nvPr>
            <p:ph idx="1"/>
          </p:nvPr>
        </p:nvSpPr>
        <p:spPr/>
        <p:txBody>
          <a:bodyPr/>
          <a:lstStyle/>
          <a:p>
            <a:pPr marL="514350" indent="-514350">
              <a:buNone/>
            </a:pPr>
            <a:r>
              <a:rPr lang="en-US" sz="2400" dirty="0" smtClean="0"/>
              <a:t>1. Explain what research data is and the range of data types </a:t>
            </a:r>
          </a:p>
          <a:p>
            <a:pPr marL="514350" indent="-514350">
              <a:buNone/>
            </a:pPr>
            <a:r>
              <a:rPr lang="en-US" sz="2400" dirty="0" smtClean="0"/>
              <a:t>2. Identify stages of research data</a:t>
            </a:r>
          </a:p>
          <a:p>
            <a:pPr>
              <a:buNone/>
            </a:pPr>
            <a:r>
              <a:rPr lang="en-US" sz="2400" dirty="0" smtClean="0"/>
              <a:t>3. Identify common potential storage formats for data </a:t>
            </a:r>
          </a:p>
          <a:p>
            <a:pPr>
              <a:buNone/>
            </a:pPr>
            <a:r>
              <a:rPr lang="en-US" sz="2400" dirty="0" smtClean="0"/>
              <a:t>4. Identify relevant quality control techniques/technical standards </a:t>
            </a:r>
          </a:p>
          <a:p>
            <a:pPr>
              <a:buNone/>
            </a:pPr>
            <a:r>
              <a:rPr lang="en-US" sz="2400" dirty="0" smtClean="0"/>
              <a:t>5. Identify methods of recording data that are specific </a:t>
            </a:r>
            <a:r>
              <a:rPr lang="en-US" sz="2400" smtClean="0"/>
              <a:t>to </a:t>
            </a:r>
            <a:r>
              <a:rPr lang="en-US" sz="2400" smtClean="0"/>
              <a:t>researcher</a:t>
            </a:r>
            <a:r>
              <a:rPr lang="en-US" sz="2400" smtClean="0"/>
              <a:t>s</a:t>
            </a:r>
            <a:r>
              <a:rPr lang="en-US" sz="2400" dirty="0" smtClean="0"/>
              <a:t>’ disciplines and research </a:t>
            </a:r>
            <a:r>
              <a:rPr lang="en-US" sz="2400" dirty="0" smtClean="0"/>
              <a:t>interests</a:t>
            </a:r>
            <a:endParaRPr lang="en-US" sz="2400" dirty="0"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defRPr/>
            </a:pPr>
            <a:r>
              <a:rPr lang="en-US" sz="4000" dirty="0" smtClean="0">
                <a:latin typeface="Microsoft Sans Serif" pitchFamily="34" charset="0"/>
                <a:cs typeface="Microsoft Sans Serif" pitchFamily="34" charset="0"/>
              </a:rPr>
              <a:t>Why Use </a:t>
            </a:r>
            <a:r>
              <a:rPr lang="en-US" sz="4000" dirty="0">
                <a:latin typeface="Microsoft Sans Serif" pitchFamily="34" charset="0"/>
                <a:cs typeface="Microsoft Sans Serif" pitchFamily="34" charset="0"/>
              </a:rPr>
              <a:t>F</a:t>
            </a:r>
            <a:r>
              <a:rPr lang="en-US" sz="4000" dirty="0" smtClean="0">
                <a:latin typeface="Microsoft Sans Serif" pitchFamily="34" charset="0"/>
                <a:cs typeface="Microsoft Sans Serif" pitchFamily="34" charset="0"/>
              </a:rPr>
              <a:t>ile </a:t>
            </a:r>
            <a:r>
              <a:rPr lang="en-US" sz="4000" dirty="0">
                <a:latin typeface="Microsoft Sans Serif" pitchFamily="34" charset="0"/>
                <a:cs typeface="Microsoft Sans Serif" pitchFamily="34" charset="0"/>
              </a:rPr>
              <a:t>N</a:t>
            </a:r>
            <a:r>
              <a:rPr lang="en-US" sz="4000" dirty="0" smtClean="0">
                <a:latin typeface="Microsoft Sans Serif" pitchFamily="34" charset="0"/>
                <a:cs typeface="Microsoft Sans Serif" pitchFamily="34" charset="0"/>
              </a:rPr>
              <a:t>aming </a:t>
            </a:r>
            <a:r>
              <a:rPr lang="en-US" sz="4000" dirty="0">
                <a:latin typeface="Microsoft Sans Serif" pitchFamily="34" charset="0"/>
                <a:cs typeface="Microsoft Sans Serif" pitchFamily="34" charset="0"/>
              </a:rPr>
              <a:t>C</a:t>
            </a:r>
            <a:r>
              <a:rPr lang="en-US" sz="4000" dirty="0" smtClean="0">
                <a:latin typeface="Microsoft Sans Serif" pitchFamily="34" charset="0"/>
                <a:cs typeface="Microsoft Sans Serif" pitchFamily="34" charset="0"/>
              </a:rPr>
              <a:t>onventions?</a:t>
            </a:r>
            <a:endParaRPr lang="en-US" sz="4000" dirty="0">
              <a:latin typeface="Microsoft Sans Serif" pitchFamily="34" charset="0"/>
              <a:cs typeface="Microsoft Sans Serif" pitchFamily="34" charset="0"/>
            </a:endParaRPr>
          </a:p>
        </p:txBody>
      </p:sp>
      <p:sp>
        <p:nvSpPr>
          <p:cNvPr id="13315" name="Rectangle 3"/>
          <p:cNvSpPr>
            <a:spLocks noGrp="1" noChangeArrowheads="1"/>
          </p:cNvSpPr>
          <p:nvPr>
            <p:ph type="body" idx="1"/>
          </p:nvPr>
        </p:nvSpPr>
        <p:spPr>
          <a:xfrm>
            <a:off x="1295400" y="1600200"/>
            <a:ext cx="6553200" cy="4525963"/>
          </a:xfrm>
        </p:spPr>
        <p:txBody>
          <a:bodyPr/>
          <a:lstStyle/>
          <a:p>
            <a:pPr eaLnBrk="1" hangingPunct="1">
              <a:buFontTx/>
              <a:buNone/>
              <a:defRPr/>
            </a:pPr>
            <a:r>
              <a:rPr lang="en-US" sz="2800" dirty="0" smtClean="0">
                <a:latin typeface="Microsoft Sans Serif" pitchFamily="34" charset="0"/>
                <a:cs typeface="Microsoft Sans Serif" pitchFamily="34" charset="0"/>
              </a:rPr>
              <a:t>Naming conventions make life easier!</a:t>
            </a:r>
          </a:p>
          <a:p>
            <a:pPr eaLnBrk="1" hangingPunct="1">
              <a:buFontTx/>
              <a:buNone/>
              <a:defRPr/>
            </a:pPr>
            <a:endParaRPr lang="en-US" sz="2800" dirty="0">
              <a:latin typeface="Microsoft Sans Serif" pitchFamily="34" charset="0"/>
              <a:cs typeface="Microsoft Sans Serif" pitchFamily="34" charset="0"/>
            </a:endParaRPr>
          </a:p>
          <a:p>
            <a:pPr eaLnBrk="1" hangingPunct="1">
              <a:defRPr/>
            </a:pPr>
            <a:r>
              <a:rPr lang="en-US" sz="2800" dirty="0" smtClean="0">
                <a:latin typeface="Microsoft Sans Serif" pitchFamily="34" charset="0"/>
                <a:cs typeface="Microsoft Sans Serif" pitchFamily="34" charset="0"/>
              </a:rPr>
              <a:t>Help you find your data</a:t>
            </a:r>
            <a:r>
              <a:rPr lang="en-US" sz="2800" dirty="0">
                <a:latin typeface="Microsoft Sans Serif" pitchFamily="34" charset="0"/>
                <a:cs typeface="Microsoft Sans Serif" pitchFamily="34" charset="0"/>
              </a:rPr>
              <a:t>	</a:t>
            </a:r>
          </a:p>
          <a:p>
            <a:pPr eaLnBrk="1" hangingPunct="1">
              <a:defRPr/>
            </a:pPr>
            <a:r>
              <a:rPr lang="en-US" sz="2800" dirty="0" smtClean="0">
                <a:latin typeface="Microsoft Sans Serif" pitchFamily="34" charset="0"/>
                <a:cs typeface="Microsoft Sans Serif" pitchFamily="34" charset="0"/>
              </a:rPr>
              <a:t>Help others find your data</a:t>
            </a:r>
          </a:p>
          <a:p>
            <a:pPr eaLnBrk="1" hangingPunct="1">
              <a:defRPr/>
            </a:pPr>
            <a:r>
              <a:rPr lang="en-US" sz="2800" dirty="0" smtClean="0">
                <a:latin typeface="Microsoft Sans Serif" pitchFamily="34" charset="0"/>
                <a:cs typeface="Microsoft Sans Serif" pitchFamily="34" charset="0"/>
              </a:rPr>
              <a:t>Help track which version of a file is most current</a:t>
            </a:r>
            <a:endParaRPr lang="en-US" sz="2800" dirty="0">
              <a:latin typeface="Microsoft Sans Serif" pitchFamily="34" charset="0"/>
              <a:cs typeface="Microsoft Sans Serif" pitchFamily="34" charset="0"/>
            </a:endParaRPr>
          </a:p>
        </p:txBody>
      </p:sp>
      <p:sp>
        <p:nvSpPr>
          <p:cNvPr id="2" name="Footer Placeholder 1"/>
          <p:cNvSpPr>
            <a:spLocks noGrp="1"/>
          </p:cNvSpPr>
          <p:nvPr>
            <p:ph type="ftr" sz="quarter" idx="11"/>
          </p:nvPr>
        </p:nvSpPr>
        <p:spPr/>
        <p:txBody>
          <a:bodyPr/>
          <a:lstStyle/>
          <a:p>
            <a:pPr>
              <a:defRPr/>
            </a:pPr>
            <a:r>
              <a:rPr lang="en-US"/>
              <a:t>Module 2: Data Types, Stages &amp; Formats</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152400" y="228600"/>
            <a:ext cx="8915400" cy="1143000"/>
          </a:xfrm>
        </p:spPr>
        <p:txBody>
          <a:bodyPr/>
          <a:lstStyle/>
          <a:p>
            <a:pPr eaLnBrk="1" hangingPunct="1">
              <a:defRPr/>
            </a:pPr>
            <a:r>
              <a:rPr lang="en-US" sz="3400" dirty="0" smtClean="0">
                <a:latin typeface="Microsoft Sans Serif" pitchFamily="34" charset="0"/>
                <a:cs typeface="Microsoft Sans Serif" pitchFamily="34" charset="0"/>
              </a:rPr>
              <a:t>What File </a:t>
            </a:r>
            <a:r>
              <a:rPr lang="en-US" sz="3400" dirty="0">
                <a:latin typeface="Microsoft Sans Serif" pitchFamily="34" charset="0"/>
                <a:cs typeface="Microsoft Sans Serif" pitchFamily="34" charset="0"/>
              </a:rPr>
              <a:t>N</a:t>
            </a:r>
            <a:r>
              <a:rPr lang="en-US" sz="3400" dirty="0" smtClean="0">
                <a:latin typeface="Microsoft Sans Serif" pitchFamily="34" charset="0"/>
                <a:cs typeface="Microsoft Sans Serif" pitchFamily="34" charset="0"/>
              </a:rPr>
              <a:t>aming </a:t>
            </a:r>
            <a:r>
              <a:rPr lang="en-US" sz="3400" dirty="0">
                <a:latin typeface="Microsoft Sans Serif" pitchFamily="34" charset="0"/>
                <a:cs typeface="Microsoft Sans Serif" pitchFamily="34" charset="0"/>
              </a:rPr>
              <a:t>C</a:t>
            </a:r>
            <a:r>
              <a:rPr lang="en-US" sz="3400" dirty="0" smtClean="0">
                <a:latin typeface="Microsoft Sans Serif" pitchFamily="34" charset="0"/>
                <a:cs typeface="Microsoft Sans Serif" pitchFamily="34" charset="0"/>
              </a:rPr>
              <a:t>onvention </a:t>
            </a:r>
            <a:r>
              <a:rPr lang="en-US" sz="3400" dirty="0">
                <a:latin typeface="Microsoft Sans Serif" pitchFamily="34" charset="0"/>
                <a:cs typeface="Microsoft Sans Serif" pitchFamily="34" charset="0"/>
              </a:rPr>
              <a:t>S</a:t>
            </a:r>
            <a:r>
              <a:rPr lang="en-US" sz="3400" dirty="0" smtClean="0">
                <a:latin typeface="Microsoft Sans Serif" pitchFamily="34" charset="0"/>
                <a:cs typeface="Microsoft Sans Serif" pitchFamily="34" charset="0"/>
              </a:rPr>
              <a:t>hould I Use?</a:t>
            </a:r>
            <a:endParaRPr lang="en-US" sz="3400" dirty="0">
              <a:latin typeface="Microsoft Sans Serif" pitchFamily="34" charset="0"/>
              <a:cs typeface="Microsoft Sans Serif" pitchFamily="34" charset="0"/>
            </a:endParaRPr>
          </a:p>
        </p:txBody>
      </p:sp>
      <p:sp>
        <p:nvSpPr>
          <p:cNvPr id="13315" name="Rectangle 3"/>
          <p:cNvSpPr>
            <a:spLocks noGrp="1" noChangeArrowheads="1"/>
          </p:cNvSpPr>
          <p:nvPr>
            <p:ph type="body" idx="1"/>
          </p:nvPr>
        </p:nvSpPr>
        <p:spPr>
          <a:xfrm>
            <a:off x="1066800" y="1828800"/>
            <a:ext cx="7010400" cy="4525963"/>
          </a:xfrm>
        </p:spPr>
        <p:txBody>
          <a:bodyPr/>
          <a:lstStyle/>
          <a:p>
            <a:pPr marL="0" indent="0" eaLnBrk="1" hangingPunct="1">
              <a:buFontTx/>
              <a:buNone/>
              <a:defRPr/>
            </a:pPr>
            <a:r>
              <a:rPr lang="en-US" sz="2400" dirty="0" smtClean="0">
                <a:latin typeface="Microsoft Sans Serif" pitchFamily="34" charset="0"/>
                <a:ea typeface="ＭＳ Ｐゴシック" pitchFamily="34" charset="-128"/>
                <a:cs typeface="Microsoft Sans Serif" pitchFamily="34" charset="0"/>
              </a:rPr>
              <a:t>Has your research group established a convention?  </a:t>
            </a:r>
          </a:p>
          <a:p>
            <a:pPr marL="0" indent="0" eaLnBrk="1" hangingPunct="1">
              <a:buFontTx/>
              <a:buNone/>
              <a:defRPr/>
            </a:pPr>
            <a:endParaRPr lang="en-US" sz="2400" dirty="0" smtClean="0">
              <a:latin typeface="Microsoft Sans Serif" pitchFamily="34" charset="0"/>
              <a:ea typeface="ＭＳ Ｐゴシック" pitchFamily="34" charset="-128"/>
              <a:cs typeface="Microsoft Sans Serif" pitchFamily="34" charset="0"/>
            </a:endParaRPr>
          </a:p>
          <a:p>
            <a:pPr marL="0" indent="0" eaLnBrk="1" hangingPunct="1">
              <a:buFontTx/>
              <a:buNone/>
              <a:defRPr/>
            </a:pPr>
            <a:r>
              <a:rPr lang="en-US" sz="2400" dirty="0" smtClean="0">
                <a:latin typeface="Microsoft Sans Serif" pitchFamily="34" charset="0"/>
                <a:ea typeface="ＭＳ Ｐゴシック" pitchFamily="34" charset="-128"/>
                <a:cs typeface="Microsoft Sans Serif" pitchFamily="34" charset="0"/>
              </a:rPr>
              <a:t>If not, general guidelines include:</a:t>
            </a:r>
          </a:p>
          <a:p>
            <a:pPr marL="0" indent="0" eaLnBrk="1" hangingPunct="1">
              <a:buFontTx/>
              <a:buNone/>
              <a:defRPr/>
            </a:pPr>
            <a:endParaRPr lang="en-US" sz="2400" dirty="0" smtClean="0">
              <a:latin typeface="Microsoft Sans Serif" pitchFamily="34" charset="0"/>
              <a:ea typeface="ＭＳ Ｐゴシック" pitchFamily="34" charset="-128"/>
              <a:cs typeface="Microsoft Sans Serif" pitchFamily="34" charset="0"/>
            </a:endParaRPr>
          </a:p>
          <a:p>
            <a:pPr marL="0" indent="0" eaLnBrk="1" hangingPunct="1">
              <a:defRPr/>
            </a:pPr>
            <a:r>
              <a:rPr lang="en-US" sz="2400" dirty="0" smtClean="0">
                <a:latin typeface="Microsoft Sans Serif" pitchFamily="34" charset="0"/>
                <a:ea typeface="ＭＳ Ｐゴシック" pitchFamily="34" charset="-128"/>
                <a:cs typeface="Microsoft Sans Serif" pitchFamily="34" charset="0"/>
              </a:rPr>
              <a:t>  Meaningful file names that aren</a:t>
            </a:r>
            <a:r>
              <a:rPr lang="en-US" altLang="en-US" sz="2400" dirty="0" smtClean="0">
                <a:latin typeface="Microsoft Sans Serif" pitchFamily="34" charset="0"/>
                <a:ea typeface="ＭＳ Ｐゴシック" pitchFamily="34" charset="-128"/>
                <a:cs typeface="Microsoft Sans Serif" pitchFamily="34" charset="0"/>
              </a:rPr>
              <a:t>’</a:t>
            </a:r>
            <a:r>
              <a:rPr lang="en-US" sz="2400" dirty="0" smtClean="0">
                <a:latin typeface="Microsoft Sans Serif" pitchFamily="34" charset="0"/>
                <a:ea typeface="ＭＳ Ｐゴシック" pitchFamily="34" charset="-128"/>
                <a:cs typeface="Microsoft Sans Serif" pitchFamily="34" charset="0"/>
              </a:rPr>
              <a:t>t too long</a:t>
            </a:r>
          </a:p>
          <a:p>
            <a:pPr marL="0" indent="0" eaLnBrk="1" hangingPunct="1">
              <a:defRPr/>
            </a:pPr>
            <a:r>
              <a:rPr lang="en-US" sz="2400" dirty="0" smtClean="0">
                <a:latin typeface="Microsoft Sans Serif" pitchFamily="34" charset="0"/>
                <a:ea typeface="ＭＳ Ｐゴシック" pitchFamily="34" charset="-128"/>
                <a:cs typeface="Microsoft Sans Serif" pitchFamily="34" charset="0"/>
              </a:rPr>
              <a:t>  Avoid certain characters</a:t>
            </a:r>
          </a:p>
          <a:p>
            <a:pPr marL="0" indent="0" eaLnBrk="1" hangingPunct="1">
              <a:defRPr/>
            </a:pPr>
            <a:r>
              <a:rPr lang="en-US" sz="2400" dirty="0" smtClean="0">
                <a:latin typeface="Microsoft Sans Serif" pitchFamily="34" charset="0"/>
                <a:ea typeface="ＭＳ Ｐゴシック" pitchFamily="34" charset="-128"/>
                <a:cs typeface="Microsoft Sans Serif" pitchFamily="34" charset="0"/>
              </a:rPr>
              <a:t>  Dates can help with sorting and version control</a:t>
            </a:r>
          </a:p>
        </p:txBody>
      </p:sp>
      <p:sp>
        <p:nvSpPr>
          <p:cNvPr id="2" name="Footer Placeholder 1"/>
          <p:cNvSpPr>
            <a:spLocks noGrp="1"/>
          </p:cNvSpPr>
          <p:nvPr>
            <p:ph type="ftr" sz="quarter" idx="11"/>
          </p:nvPr>
        </p:nvSpPr>
        <p:spPr/>
        <p:txBody>
          <a:bodyPr/>
          <a:lstStyle/>
          <a:p>
            <a:pPr>
              <a:defRPr/>
            </a:pPr>
            <a:r>
              <a:rPr lang="en-US"/>
              <a:t>Module 2: Data Types, Stages &amp; Formats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defRPr/>
            </a:pPr>
            <a:r>
              <a:rPr lang="en-US" sz="4000" dirty="0">
                <a:latin typeface="Microsoft Sans Serif" pitchFamily="34" charset="0"/>
                <a:cs typeface="Microsoft Sans Serif" pitchFamily="34" charset="0"/>
              </a:rPr>
              <a:t>Research Data Associated with </a:t>
            </a:r>
            <a:r>
              <a:rPr lang="en-US" sz="4000" dirty="0" smtClean="0">
                <a:latin typeface="Microsoft Sans Serif" pitchFamily="34" charset="0"/>
                <a:cs typeface="Microsoft Sans Serif" pitchFamily="34" charset="0"/>
              </a:rPr>
              <a:t>Most </a:t>
            </a:r>
            <a:r>
              <a:rPr lang="en-US" sz="4000" dirty="0">
                <a:latin typeface="Microsoft Sans Serif" pitchFamily="34" charset="0"/>
                <a:cs typeface="Microsoft Sans Serif" pitchFamily="34" charset="0"/>
              </a:rPr>
              <a:t>Disciplines</a:t>
            </a:r>
          </a:p>
        </p:txBody>
      </p:sp>
      <p:sp>
        <p:nvSpPr>
          <p:cNvPr id="6147" name="Rectangle 3"/>
          <p:cNvSpPr>
            <a:spLocks noGrp="1" noChangeArrowheads="1"/>
          </p:cNvSpPr>
          <p:nvPr>
            <p:ph type="body" idx="1"/>
          </p:nvPr>
        </p:nvSpPr>
        <p:spPr/>
        <p:txBody>
          <a:bodyPr/>
          <a:lstStyle/>
          <a:p>
            <a:pPr marL="457200" lvl="1" indent="0" eaLnBrk="1" hangingPunct="1">
              <a:lnSpc>
                <a:spcPct val="90000"/>
              </a:lnSpc>
              <a:buFontTx/>
              <a:buNone/>
              <a:defRPr/>
            </a:pPr>
            <a:endParaRPr lang="en-US" sz="2400" dirty="0" smtClean="0"/>
          </a:p>
          <a:p>
            <a:pPr marL="457200" lvl="1" indent="0" eaLnBrk="1" hangingPunct="1">
              <a:lnSpc>
                <a:spcPct val="90000"/>
              </a:lnSpc>
              <a:buFontTx/>
              <a:buNone/>
              <a:defRPr/>
            </a:pPr>
            <a:endParaRPr lang="en-US" sz="2400" dirty="0" smtClean="0">
              <a:latin typeface="Microsoft Sans Serif" pitchFamily="34" charset="0"/>
              <a:cs typeface="Microsoft Sans Serif" pitchFamily="34" charset="0"/>
            </a:endParaRPr>
          </a:p>
          <a:p>
            <a:pPr lvl="1" eaLnBrk="1" hangingPunct="1">
              <a:lnSpc>
                <a:spcPct val="90000"/>
              </a:lnSpc>
              <a:buFont typeface="Arial" pitchFamily="34" charset="0"/>
              <a:buChar char="•"/>
              <a:defRPr/>
            </a:pPr>
            <a:r>
              <a:rPr lang="en-US" sz="2400" dirty="0" smtClean="0">
                <a:latin typeface="Microsoft Sans Serif" pitchFamily="34" charset="0"/>
                <a:cs typeface="Microsoft Sans Serif" pitchFamily="34" charset="0"/>
              </a:rPr>
              <a:t>Images </a:t>
            </a:r>
          </a:p>
          <a:p>
            <a:pPr marL="457200" lvl="1" indent="0" eaLnBrk="1" hangingPunct="1">
              <a:lnSpc>
                <a:spcPct val="90000"/>
              </a:lnSpc>
              <a:buFontTx/>
              <a:buNone/>
              <a:defRPr/>
            </a:pPr>
            <a:endParaRPr lang="en-US" sz="2400" dirty="0" smtClean="0">
              <a:latin typeface="Microsoft Sans Serif" pitchFamily="34" charset="0"/>
              <a:cs typeface="Microsoft Sans Serif" pitchFamily="34" charset="0"/>
            </a:endParaRPr>
          </a:p>
          <a:p>
            <a:pPr lvl="1" eaLnBrk="1" hangingPunct="1">
              <a:lnSpc>
                <a:spcPct val="90000"/>
              </a:lnSpc>
              <a:buFont typeface="Arial" pitchFamily="34" charset="0"/>
              <a:buChar char="•"/>
              <a:defRPr/>
            </a:pPr>
            <a:r>
              <a:rPr lang="en-US" sz="2400" dirty="0" smtClean="0">
                <a:latin typeface="Microsoft Sans Serif" pitchFamily="34" charset="0"/>
                <a:cs typeface="Microsoft Sans Serif" pitchFamily="34" charset="0"/>
              </a:rPr>
              <a:t>Video</a:t>
            </a:r>
          </a:p>
          <a:p>
            <a:pPr marL="457200" lvl="1" indent="0" eaLnBrk="1" hangingPunct="1">
              <a:lnSpc>
                <a:spcPct val="90000"/>
              </a:lnSpc>
              <a:buFontTx/>
              <a:buNone/>
              <a:defRPr/>
            </a:pPr>
            <a:endParaRPr lang="en-US" sz="2400" dirty="0" smtClean="0">
              <a:latin typeface="Microsoft Sans Serif" pitchFamily="34" charset="0"/>
              <a:cs typeface="Microsoft Sans Serif" pitchFamily="34" charset="0"/>
            </a:endParaRPr>
          </a:p>
          <a:p>
            <a:pPr lvl="1" eaLnBrk="1" hangingPunct="1">
              <a:lnSpc>
                <a:spcPct val="90000"/>
              </a:lnSpc>
              <a:buFont typeface="Arial" pitchFamily="34" charset="0"/>
              <a:buChar char="•"/>
              <a:defRPr/>
            </a:pPr>
            <a:r>
              <a:rPr lang="en-US" sz="2400" dirty="0" smtClean="0">
                <a:latin typeface="Microsoft Sans Serif" pitchFamily="34" charset="0"/>
                <a:cs typeface="Microsoft Sans Serif" pitchFamily="34" charset="0"/>
              </a:rPr>
              <a:t>Mapping/GIS data</a:t>
            </a:r>
          </a:p>
          <a:p>
            <a:pPr marL="457200" lvl="1" indent="0" eaLnBrk="1" hangingPunct="1">
              <a:lnSpc>
                <a:spcPct val="90000"/>
              </a:lnSpc>
              <a:buFontTx/>
              <a:buNone/>
              <a:defRPr/>
            </a:pPr>
            <a:endParaRPr lang="en-US" sz="2400" dirty="0" smtClean="0">
              <a:latin typeface="Microsoft Sans Serif" pitchFamily="34" charset="0"/>
              <a:cs typeface="Microsoft Sans Serif" pitchFamily="34" charset="0"/>
            </a:endParaRPr>
          </a:p>
          <a:p>
            <a:pPr lvl="1" eaLnBrk="1" hangingPunct="1">
              <a:lnSpc>
                <a:spcPct val="90000"/>
              </a:lnSpc>
              <a:buFont typeface="Arial" pitchFamily="34" charset="0"/>
              <a:buChar char="•"/>
              <a:defRPr/>
            </a:pPr>
            <a:r>
              <a:rPr lang="en-US" sz="2400" dirty="0" smtClean="0">
                <a:latin typeface="Microsoft Sans Serif" pitchFamily="34" charset="0"/>
                <a:cs typeface="Microsoft Sans Serif" pitchFamily="34" charset="0"/>
              </a:rPr>
              <a:t>Numerical measurements</a:t>
            </a:r>
            <a:endParaRPr lang="en-US" sz="2400" dirty="0">
              <a:latin typeface="Microsoft Sans Serif" pitchFamily="34" charset="0"/>
              <a:cs typeface="Microsoft Sans Serif" pitchFamily="34" charset="0"/>
            </a:endParaRPr>
          </a:p>
        </p:txBody>
      </p:sp>
      <p:sp>
        <p:nvSpPr>
          <p:cNvPr id="2" name="Footer Placeholder 1"/>
          <p:cNvSpPr>
            <a:spLocks noGrp="1"/>
          </p:cNvSpPr>
          <p:nvPr>
            <p:ph type="ftr" sz="quarter" idx="11"/>
          </p:nvPr>
        </p:nvSpPr>
        <p:spPr/>
        <p:txBody>
          <a:bodyPr/>
          <a:lstStyle/>
          <a:p>
            <a:pPr>
              <a:defRPr/>
            </a:pPr>
            <a:r>
              <a:rPr lang="en-US"/>
              <a:t>Module 2: Data Types, Stages &amp; Formats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defRPr/>
            </a:pPr>
            <a:r>
              <a:rPr lang="en-US" sz="4000" dirty="0">
                <a:latin typeface="Microsoft Sans Serif" pitchFamily="34" charset="0"/>
                <a:cs typeface="Microsoft Sans Serif" pitchFamily="34" charset="0"/>
              </a:rPr>
              <a:t>Research Data Associated with </a:t>
            </a:r>
            <a:r>
              <a:rPr lang="en-US" sz="4000" dirty="0" smtClean="0">
                <a:latin typeface="Microsoft Sans Serif" pitchFamily="34" charset="0"/>
                <a:cs typeface="Microsoft Sans Serif" pitchFamily="34" charset="0"/>
              </a:rPr>
              <a:t>Social Sciences</a:t>
            </a:r>
            <a:endParaRPr lang="en-US" sz="4000" dirty="0">
              <a:latin typeface="Microsoft Sans Serif" pitchFamily="34" charset="0"/>
              <a:cs typeface="Microsoft Sans Serif" pitchFamily="34" charset="0"/>
            </a:endParaRPr>
          </a:p>
        </p:txBody>
      </p:sp>
      <p:sp>
        <p:nvSpPr>
          <p:cNvPr id="6147" name="Rectangle 3"/>
          <p:cNvSpPr>
            <a:spLocks noGrp="1" noChangeArrowheads="1"/>
          </p:cNvSpPr>
          <p:nvPr>
            <p:ph type="body" idx="1"/>
          </p:nvPr>
        </p:nvSpPr>
        <p:spPr/>
        <p:txBody>
          <a:bodyPr/>
          <a:lstStyle/>
          <a:p>
            <a:pPr marL="457200" lvl="1" indent="0" eaLnBrk="1" hangingPunct="1">
              <a:lnSpc>
                <a:spcPct val="90000"/>
              </a:lnSpc>
              <a:buFontTx/>
              <a:buNone/>
              <a:defRPr/>
            </a:pPr>
            <a:endParaRPr lang="en-US" sz="2400" dirty="0" smtClean="0">
              <a:latin typeface="Microsoft Sans Serif" pitchFamily="34" charset="0"/>
              <a:cs typeface="Microsoft Sans Serif" pitchFamily="34" charset="0"/>
            </a:endParaRPr>
          </a:p>
          <a:p>
            <a:pPr lvl="1" eaLnBrk="1" hangingPunct="1">
              <a:lnSpc>
                <a:spcPct val="90000"/>
              </a:lnSpc>
              <a:buFont typeface="Arial" pitchFamily="34" charset="0"/>
              <a:buChar char="•"/>
              <a:defRPr/>
            </a:pPr>
            <a:r>
              <a:rPr lang="en-US" sz="2400" dirty="0" smtClean="0">
                <a:latin typeface="Microsoft Sans Serif" pitchFamily="34" charset="0"/>
                <a:cs typeface="Microsoft Sans Serif" pitchFamily="34" charset="0"/>
              </a:rPr>
              <a:t>survey responses</a:t>
            </a:r>
          </a:p>
          <a:p>
            <a:pPr marL="457200" lvl="1" indent="0" eaLnBrk="1" hangingPunct="1">
              <a:lnSpc>
                <a:spcPct val="90000"/>
              </a:lnSpc>
              <a:buNone/>
              <a:defRPr/>
            </a:pPr>
            <a:endParaRPr lang="en-US" sz="2400" dirty="0" smtClean="0">
              <a:latin typeface="Microsoft Sans Serif" pitchFamily="34" charset="0"/>
              <a:cs typeface="Microsoft Sans Serif" pitchFamily="34" charset="0"/>
            </a:endParaRPr>
          </a:p>
          <a:p>
            <a:pPr lvl="1" eaLnBrk="1" hangingPunct="1">
              <a:lnSpc>
                <a:spcPct val="90000"/>
              </a:lnSpc>
              <a:buFont typeface="Arial" pitchFamily="34" charset="0"/>
              <a:buChar char="•"/>
              <a:defRPr/>
            </a:pPr>
            <a:r>
              <a:rPr lang="en-US" sz="2400" dirty="0" smtClean="0">
                <a:latin typeface="Microsoft Sans Serif" pitchFamily="34" charset="0"/>
                <a:cs typeface="Microsoft Sans Serif" pitchFamily="34" charset="0"/>
              </a:rPr>
              <a:t>focus </a:t>
            </a:r>
            <a:r>
              <a:rPr lang="en-US" sz="2400" dirty="0">
                <a:latin typeface="Microsoft Sans Serif" pitchFamily="34" charset="0"/>
                <a:cs typeface="Microsoft Sans Serif" pitchFamily="34" charset="0"/>
              </a:rPr>
              <a:t>group and individual </a:t>
            </a:r>
            <a:r>
              <a:rPr lang="en-US" sz="2400" dirty="0" smtClean="0">
                <a:latin typeface="Microsoft Sans Serif" pitchFamily="34" charset="0"/>
                <a:cs typeface="Microsoft Sans Serif" pitchFamily="34" charset="0"/>
              </a:rPr>
              <a:t>interviews </a:t>
            </a:r>
          </a:p>
          <a:p>
            <a:pPr marL="457200" lvl="1" indent="0" eaLnBrk="1" hangingPunct="1">
              <a:lnSpc>
                <a:spcPct val="90000"/>
              </a:lnSpc>
              <a:buNone/>
              <a:defRPr/>
            </a:pPr>
            <a:endParaRPr lang="en-US" sz="2400" dirty="0" smtClean="0">
              <a:latin typeface="Microsoft Sans Serif" pitchFamily="34" charset="0"/>
              <a:cs typeface="Microsoft Sans Serif" pitchFamily="34" charset="0"/>
            </a:endParaRPr>
          </a:p>
          <a:p>
            <a:pPr lvl="1" eaLnBrk="1" hangingPunct="1">
              <a:lnSpc>
                <a:spcPct val="90000"/>
              </a:lnSpc>
              <a:buFont typeface="Arial" pitchFamily="34" charset="0"/>
              <a:buChar char="•"/>
              <a:defRPr/>
            </a:pPr>
            <a:r>
              <a:rPr lang="en-US" sz="2400" dirty="0" smtClean="0">
                <a:latin typeface="Microsoft Sans Serif" pitchFamily="34" charset="0"/>
                <a:cs typeface="Microsoft Sans Serif" pitchFamily="34" charset="0"/>
              </a:rPr>
              <a:t>economic indicators </a:t>
            </a:r>
          </a:p>
          <a:p>
            <a:pPr marL="457200" lvl="1" indent="0" eaLnBrk="1" hangingPunct="1">
              <a:lnSpc>
                <a:spcPct val="90000"/>
              </a:lnSpc>
              <a:buNone/>
              <a:defRPr/>
            </a:pPr>
            <a:endParaRPr lang="en-US" sz="2400" dirty="0" smtClean="0">
              <a:latin typeface="Microsoft Sans Serif" pitchFamily="34" charset="0"/>
              <a:cs typeface="Microsoft Sans Serif" pitchFamily="34" charset="0"/>
            </a:endParaRPr>
          </a:p>
          <a:p>
            <a:pPr lvl="1" eaLnBrk="1" hangingPunct="1">
              <a:lnSpc>
                <a:spcPct val="90000"/>
              </a:lnSpc>
              <a:buFont typeface="Arial" pitchFamily="34" charset="0"/>
              <a:buChar char="•"/>
              <a:defRPr/>
            </a:pPr>
            <a:r>
              <a:rPr lang="en-US" sz="2400" dirty="0">
                <a:latin typeface="Microsoft Sans Serif" pitchFamily="34" charset="0"/>
                <a:cs typeface="Microsoft Sans Serif" pitchFamily="34" charset="0"/>
              </a:rPr>
              <a:t>d</a:t>
            </a:r>
            <a:r>
              <a:rPr lang="en-US" sz="2400" dirty="0" smtClean="0">
                <a:latin typeface="Microsoft Sans Serif" pitchFamily="34" charset="0"/>
                <a:cs typeface="Microsoft Sans Serif" pitchFamily="34" charset="0"/>
              </a:rPr>
              <a:t>emographics</a:t>
            </a:r>
          </a:p>
          <a:p>
            <a:pPr marL="457200" lvl="1" indent="0" eaLnBrk="1" hangingPunct="1">
              <a:lnSpc>
                <a:spcPct val="90000"/>
              </a:lnSpc>
              <a:buNone/>
              <a:defRPr/>
            </a:pPr>
            <a:endParaRPr lang="en-US" sz="2400" dirty="0" smtClean="0">
              <a:latin typeface="Microsoft Sans Serif" pitchFamily="34" charset="0"/>
              <a:cs typeface="Microsoft Sans Serif" pitchFamily="34" charset="0"/>
            </a:endParaRPr>
          </a:p>
          <a:p>
            <a:pPr lvl="1" eaLnBrk="1" hangingPunct="1">
              <a:lnSpc>
                <a:spcPct val="90000"/>
              </a:lnSpc>
              <a:buFont typeface="Arial" pitchFamily="34" charset="0"/>
              <a:buChar char="•"/>
              <a:defRPr/>
            </a:pPr>
            <a:r>
              <a:rPr lang="en-US" sz="2400" dirty="0" smtClean="0">
                <a:latin typeface="Microsoft Sans Serif" pitchFamily="34" charset="0"/>
                <a:cs typeface="Microsoft Sans Serif" pitchFamily="34" charset="0"/>
              </a:rPr>
              <a:t>opinion </a:t>
            </a:r>
            <a:r>
              <a:rPr lang="en-US" sz="2400" dirty="0">
                <a:latin typeface="Microsoft Sans Serif" pitchFamily="34" charset="0"/>
                <a:cs typeface="Microsoft Sans Serif" pitchFamily="34" charset="0"/>
              </a:rPr>
              <a:t>polling </a:t>
            </a:r>
          </a:p>
        </p:txBody>
      </p:sp>
      <p:sp>
        <p:nvSpPr>
          <p:cNvPr id="2" name="Footer Placeholder 1"/>
          <p:cNvSpPr>
            <a:spLocks noGrp="1"/>
          </p:cNvSpPr>
          <p:nvPr>
            <p:ph type="ftr" sz="quarter" idx="11"/>
          </p:nvPr>
        </p:nvSpPr>
        <p:spPr/>
        <p:txBody>
          <a:bodyPr/>
          <a:lstStyle/>
          <a:p>
            <a:pPr>
              <a:defRPr/>
            </a:pPr>
            <a:r>
              <a:rPr lang="en-US"/>
              <a:t>Module 2: Data Types, Stages &amp; Formats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defRPr/>
            </a:pPr>
            <a:r>
              <a:rPr lang="en-US" sz="4000" dirty="0">
                <a:latin typeface="Microsoft Sans Serif" pitchFamily="34" charset="0"/>
                <a:cs typeface="Microsoft Sans Serif" pitchFamily="34" charset="0"/>
              </a:rPr>
              <a:t>Research Data Associated with </a:t>
            </a:r>
            <a:r>
              <a:rPr lang="en-US" sz="4000" dirty="0" smtClean="0">
                <a:latin typeface="Microsoft Sans Serif" pitchFamily="34" charset="0"/>
                <a:cs typeface="Microsoft Sans Serif" pitchFamily="34" charset="0"/>
              </a:rPr>
              <a:t>Hard Sciences</a:t>
            </a:r>
            <a:endParaRPr lang="en-US" sz="4000" dirty="0">
              <a:latin typeface="Microsoft Sans Serif" pitchFamily="34" charset="0"/>
              <a:cs typeface="Microsoft Sans Serif" pitchFamily="34" charset="0"/>
            </a:endParaRPr>
          </a:p>
        </p:txBody>
      </p:sp>
      <p:sp>
        <p:nvSpPr>
          <p:cNvPr id="6147" name="Rectangle 3"/>
          <p:cNvSpPr>
            <a:spLocks noGrp="1" noChangeArrowheads="1"/>
          </p:cNvSpPr>
          <p:nvPr>
            <p:ph type="body" idx="1"/>
          </p:nvPr>
        </p:nvSpPr>
        <p:spPr/>
        <p:txBody>
          <a:bodyPr/>
          <a:lstStyle/>
          <a:p>
            <a:pPr marL="457200" lvl="1" indent="0" eaLnBrk="1" hangingPunct="1">
              <a:lnSpc>
                <a:spcPct val="90000"/>
              </a:lnSpc>
              <a:buFontTx/>
              <a:buNone/>
              <a:defRPr/>
            </a:pPr>
            <a:endParaRPr lang="en-US" sz="2400" dirty="0">
              <a:latin typeface="Microsoft Sans Serif" pitchFamily="34" charset="0"/>
              <a:cs typeface="Microsoft Sans Serif" pitchFamily="34" charset="0"/>
            </a:endParaRPr>
          </a:p>
          <a:p>
            <a:pPr lvl="1" eaLnBrk="1" hangingPunct="1">
              <a:lnSpc>
                <a:spcPct val="90000"/>
              </a:lnSpc>
              <a:buFont typeface="Arial" pitchFamily="34" charset="0"/>
              <a:buChar char="•"/>
              <a:defRPr/>
            </a:pPr>
            <a:r>
              <a:rPr lang="en-US" sz="2400" dirty="0" smtClean="0">
                <a:latin typeface="Microsoft Sans Serif" pitchFamily="34" charset="0"/>
                <a:cs typeface="Microsoft Sans Serif" pitchFamily="34" charset="0"/>
              </a:rPr>
              <a:t>measurements </a:t>
            </a:r>
            <a:r>
              <a:rPr lang="en-US" sz="2400" dirty="0">
                <a:latin typeface="Microsoft Sans Serif" pitchFamily="34" charset="0"/>
                <a:cs typeface="Microsoft Sans Serif" pitchFamily="34" charset="0"/>
              </a:rPr>
              <a:t>generated by </a:t>
            </a:r>
            <a:r>
              <a:rPr lang="en-US" sz="2400" dirty="0" smtClean="0">
                <a:latin typeface="Microsoft Sans Serif" pitchFamily="34" charset="0"/>
                <a:cs typeface="Microsoft Sans Serif" pitchFamily="34" charset="0"/>
              </a:rPr>
              <a:t>sensors/laboratory instruments</a:t>
            </a:r>
          </a:p>
          <a:p>
            <a:pPr marL="457200" lvl="1" indent="0" eaLnBrk="1" hangingPunct="1">
              <a:lnSpc>
                <a:spcPct val="90000"/>
              </a:lnSpc>
              <a:buFontTx/>
              <a:buNone/>
              <a:defRPr/>
            </a:pPr>
            <a:endParaRPr lang="en-US" sz="2400" dirty="0" smtClean="0">
              <a:latin typeface="Microsoft Sans Serif" pitchFamily="34" charset="0"/>
              <a:cs typeface="Microsoft Sans Serif" pitchFamily="34" charset="0"/>
            </a:endParaRPr>
          </a:p>
          <a:p>
            <a:pPr lvl="1" eaLnBrk="1" hangingPunct="1">
              <a:lnSpc>
                <a:spcPct val="90000"/>
              </a:lnSpc>
              <a:buFont typeface="Arial" pitchFamily="34" charset="0"/>
              <a:buChar char="•"/>
              <a:defRPr/>
            </a:pPr>
            <a:r>
              <a:rPr lang="en-US" sz="2400" dirty="0" smtClean="0">
                <a:latin typeface="Microsoft Sans Serif" pitchFamily="34" charset="0"/>
                <a:cs typeface="Microsoft Sans Serif" pitchFamily="34" charset="0"/>
              </a:rPr>
              <a:t>computer modeling</a:t>
            </a:r>
          </a:p>
          <a:p>
            <a:pPr marL="457200" lvl="1" indent="0" eaLnBrk="1" hangingPunct="1">
              <a:lnSpc>
                <a:spcPct val="90000"/>
              </a:lnSpc>
              <a:buFontTx/>
              <a:buNone/>
              <a:defRPr/>
            </a:pPr>
            <a:endParaRPr lang="en-US" sz="2400" dirty="0" smtClean="0">
              <a:latin typeface="Microsoft Sans Serif" pitchFamily="34" charset="0"/>
              <a:cs typeface="Microsoft Sans Serif" pitchFamily="34" charset="0"/>
            </a:endParaRPr>
          </a:p>
          <a:p>
            <a:pPr lvl="1" eaLnBrk="1" hangingPunct="1">
              <a:lnSpc>
                <a:spcPct val="90000"/>
              </a:lnSpc>
              <a:buFont typeface="Arial" pitchFamily="34" charset="0"/>
              <a:buChar char="•"/>
              <a:defRPr/>
            </a:pPr>
            <a:r>
              <a:rPr lang="en-US" sz="2400" dirty="0">
                <a:latin typeface="Microsoft Sans Serif" pitchFamily="34" charset="0"/>
                <a:cs typeface="Microsoft Sans Serif" pitchFamily="34" charset="0"/>
              </a:rPr>
              <a:t>s</a:t>
            </a:r>
            <a:r>
              <a:rPr lang="en-US" sz="2400" dirty="0" smtClean="0">
                <a:latin typeface="Microsoft Sans Serif" pitchFamily="34" charset="0"/>
                <a:cs typeface="Microsoft Sans Serif" pitchFamily="34" charset="0"/>
              </a:rPr>
              <a:t>imulations</a:t>
            </a:r>
          </a:p>
          <a:p>
            <a:pPr marL="457200" lvl="1" indent="0" eaLnBrk="1" hangingPunct="1">
              <a:lnSpc>
                <a:spcPct val="90000"/>
              </a:lnSpc>
              <a:buFontTx/>
              <a:buNone/>
              <a:defRPr/>
            </a:pPr>
            <a:endParaRPr lang="en-US" sz="2400" dirty="0" smtClean="0">
              <a:latin typeface="Microsoft Sans Serif" pitchFamily="34" charset="0"/>
              <a:cs typeface="Microsoft Sans Serif" pitchFamily="34" charset="0"/>
            </a:endParaRPr>
          </a:p>
          <a:p>
            <a:pPr lvl="1" eaLnBrk="1" hangingPunct="1">
              <a:lnSpc>
                <a:spcPct val="90000"/>
              </a:lnSpc>
              <a:buFont typeface="Arial" pitchFamily="34" charset="0"/>
              <a:buChar char="•"/>
              <a:defRPr/>
            </a:pPr>
            <a:r>
              <a:rPr lang="en-US" sz="2400" dirty="0" smtClean="0">
                <a:latin typeface="Microsoft Sans Serif" pitchFamily="34" charset="0"/>
                <a:cs typeface="Microsoft Sans Serif" pitchFamily="34" charset="0"/>
              </a:rPr>
              <a:t>observations and</a:t>
            </a:r>
            <a:r>
              <a:rPr lang="en-US" sz="2400" dirty="0">
                <a:latin typeface="Microsoft Sans Serif" pitchFamily="34" charset="0"/>
                <a:cs typeface="Microsoft Sans Serif" pitchFamily="34" charset="0"/>
              </a:rPr>
              <a:t>/or field studies </a:t>
            </a:r>
            <a:endParaRPr lang="en-US" sz="2400" dirty="0" smtClean="0">
              <a:latin typeface="Microsoft Sans Serif" pitchFamily="34" charset="0"/>
              <a:cs typeface="Microsoft Sans Serif" pitchFamily="34" charset="0"/>
            </a:endParaRPr>
          </a:p>
          <a:p>
            <a:pPr marL="457200" lvl="1" indent="0" eaLnBrk="1" hangingPunct="1">
              <a:lnSpc>
                <a:spcPct val="90000"/>
              </a:lnSpc>
              <a:buNone/>
              <a:defRPr/>
            </a:pPr>
            <a:endParaRPr lang="en-US" sz="2400" dirty="0" smtClean="0">
              <a:latin typeface="Microsoft Sans Serif" pitchFamily="34" charset="0"/>
              <a:cs typeface="Microsoft Sans Serif" pitchFamily="34" charset="0"/>
            </a:endParaRPr>
          </a:p>
          <a:p>
            <a:pPr lvl="1" eaLnBrk="1" hangingPunct="1">
              <a:lnSpc>
                <a:spcPct val="90000"/>
              </a:lnSpc>
              <a:buFont typeface="Arial" pitchFamily="34" charset="0"/>
              <a:buChar char="•"/>
              <a:defRPr/>
            </a:pPr>
            <a:r>
              <a:rPr lang="en-US" sz="2400" dirty="0">
                <a:latin typeface="Microsoft Sans Serif" pitchFamily="34" charset="0"/>
                <a:cs typeface="Microsoft Sans Serif" pitchFamily="34" charset="0"/>
              </a:rPr>
              <a:t>s</a:t>
            </a:r>
            <a:r>
              <a:rPr lang="en-US" sz="2400" dirty="0" smtClean="0">
                <a:latin typeface="Microsoft Sans Serif" pitchFamily="34" charset="0"/>
                <a:cs typeface="Microsoft Sans Serif" pitchFamily="34" charset="0"/>
              </a:rPr>
              <a:t>pecimen</a:t>
            </a:r>
            <a:endParaRPr lang="en-US" sz="2400" dirty="0">
              <a:latin typeface="Microsoft Sans Serif" pitchFamily="34" charset="0"/>
              <a:cs typeface="Microsoft Sans Serif" pitchFamily="34" charset="0"/>
            </a:endParaRPr>
          </a:p>
        </p:txBody>
      </p:sp>
      <p:sp>
        <p:nvSpPr>
          <p:cNvPr id="2" name="Footer Placeholder 1"/>
          <p:cNvSpPr>
            <a:spLocks noGrp="1"/>
          </p:cNvSpPr>
          <p:nvPr>
            <p:ph type="ftr" sz="quarter" idx="11"/>
          </p:nvPr>
        </p:nvSpPr>
        <p:spPr/>
        <p:txBody>
          <a:bodyPr/>
          <a:lstStyle/>
          <a:p>
            <a:pPr>
              <a:defRPr/>
            </a:pPr>
            <a:r>
              <a:rPr lang="en-US"/>
              <a:t>Module 2: Data Types, Stages &amp; Formats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defRPr/>
            </a:pPr>
            <a:r>
              <a:rPr lang="en-US" sz="4000" dirty="0">
                <a:latin typeface="Microsoft Sans Serif" pitchFamily="34" charset="0"/>
                <a:cs typeface="Microsoft Sans Serif" pitchFamily="34" charset="0"/>
              </a:rPr>
              <a:t>Stages of Data Related to Research Data Life Cycle</a:t>
            </a:r>
          </a:p>
        </p:txBody>
      </p:sp>
      <p:sp>
        <p:nvSpPr>
          <p:cNvPr id="7171" name="Rectangle 3"/>
          <p:cNvSpPr>
            <a:spLocks noGrp="1" noChangeArrowheads="1"/>
          </p:cNvSpPr>
          <p:nvPr>
            <p:ph type="body" idx="1"/>
          </p:nvPr>
        </p:nvSpPr>
        <p:spPr>
          <a:xfrm>
            <a:off x="533400" y="1828800"/>
            <a:ext cx="8229600" cy="4525963"/>
          </a:xfrm>
        </p:spPr>
        <p:txBody>
          <a:bodyPr/>
          <a:lstStyle/>
          <a:p>
            <a:pPr eaLnBrk="1" hangingPunct="1">
              <a:lnSpc>
                <a:spcPct val="90000"/>
              </a:lnSpc>
              <a:defRPr/>
            </a:pPr>
            <a:endParaRPr lang="en-US" sz="2400" dirty="0" smtClean="0"/>
          </a:p>
          <a:p>
            <a:pPr eaLnBrk="1" hangingPunct="1">
              <a:lnSpc>
                <a:spcPct val="90000"/>
              </a:lnSpc>
              <a:defRPr/>
            </a:pPr>
            <a:r>
              <a:rPr lang="en-US" sz="2400" dirty="0" smtClean="0">
                <a:latin typeface="Microsoft Sans Serif" pitchFamily="34" charset="0"/>
                <a:cs typeface="Microsoft Sans Serif" pitchFamily="34" charset="0"/>
              </a:rPr>
              <a:t>Raw </a:t>
            </a:r>
            <a:r>
              <a:rPr lang="en-US" sz="2400" dirty="0">
                <a:latin typeface="Microsoft Sans Serif" pitchFamily="34" charset="0"/>
                <a:cs typeface="Microsoft Sans Serif" pitchFamily="34" charset="0"/>
              </a:rPr>
              <a:t>Data </a:t>
            </a:r>
            <a:endParaRPr lang="en-US" sz="2400" dirty="0" smtClean="0">
              <a:latin typeface="Microsoft Sans Serif" pitchFamily="34" charset="0"/>
              <a:cs typeface="Microsoft Sans Serif" pitchFamily="34" charset="0"/>
            </a:endParaRPr>
          </a:p>
          <a:p>
            <a:pPr marL="0" indent="0" eaLnBrk="1" hangingPunct="1">
              <a:lnSpc>
                <a:spcPct val="90000"/>
              </a:lnSpc>
              <a:buFontTx/>
              <a:buNone/>
              <a:defRPr/>
            </a:pPr>
            <a:endParaRPr lang="en-US" sz="2400" dirty="0">
              <a:latin typeface="Microsoft Sans Serif" pitchFamily="34" charset="0"/>
              <a:cs typeface="Microsoft Sans Serif" pitchFamily="34" charset="0"/>
            </a:endParaRPr>
          </a:p>
          <a:p>
            <a:pPr eaLnBrk="1" hangingPunct="1">
              <a:lnSpc>
                <a:spcPct val="90000"/>
              </a:lnSpc>
              <a:defRPr/>
            </a:pPr>
            <a:r>
              <a:rPr lang="en-US" sz="2400" dirty="0" smtClean="0">
                <a:latin typeface="Microsoft Sans Serif" pitchFamily="34" charset="0"/>
                <a:cs typeface="Microsoft Sans Serif" pitchFamily="34" charset="0"/>
              </a:rPr>
              <a:t>Processed Data</a:t>
            </a:r>
          </a:p>
          <a:p>
            <a:pPr marL="0" indent="0" eaLnBrk="1" hangingPunct="1">
              <a:lnSpc>
                <a:spcPct val="90000"/>
              </a:lnSpc>
              <a:buFontTx/>
              <a:buNone/>
              <a:defRPr/>
            </a:pPr>
            <a:endParaRPr lang="en-US" sz="2400" dirty="0">
              <a:latin typeface="Microsoft Sans Serif" pitchFamily="34" charset="0"/>
              <a:cs typeface="Microsoft Sans Serif" pitchFamily="34" charset="0"/>
            </a:endParaRPr>
          </a:p>
          <a:p>
            <a:pPr eaLnBrk="1" hangingPunct="1">
              <a:lnSpc>
                <a:spcPct val="90000"/>
              </a:lnSpc>
              <a:defRPr/>
            </a:pPr>
            <a:r>
              <a:rPr lang="en-US" sz="2400" dirty="0" smtClean="0">
                <a:latin typeface="Microsoft Sans Serif" pitchFamily="34" charset="0"/>
                <a:cs typeface="Microsoft Sans Serif" pitchFamily="34" charset="0"/>
              </a:rPr>
              <a:t>Analyzed Data</a:t>
            </a:r>
          </a:p>
          <a:p>
            <a:pPr marL="0" indent="0" eaLnBrk="1" hangingPunct="1">
              <a:lnSpc>
                <a:spcPct val="90000"/>
              </a:lnSpc>
              <a:buFontTx/>
              <a:buNone/>
              <a:defRPr/>
            </a:pPr>
            <a:endParaRPr lang="en-US" sz="2400" dirty="0">
              <a:latin typeface="Microsoft Sans Serif" pitchFamily="34" charset="0"/>
              <a:cs typeface="Microsoft Sans Serif" pitchFamily="34" charset="0"/>
            </a:endParaRPr>
          </a:p>
          <a:p>
            <a:pPr eaLnBrk="1" hangingPunct="1">
              <a:lnSpc>
                <a:spcPct val="90000"/>
              </a:lnSpc>
              <a:defRPr/>
            </a:pPr>
            <a:r>
              <a:rPr lang="en-US" sz="2400" dirty="0" smtClean="0">
                <a:latin typeface="Microsoft Sans Serif" pitchFamily="34" charset="0"/>
                <a:cs typeface="Microsoft Sans Serif" pitchFamily="34" charset="0"/>
              </a:rPr>
              <a:t>Finalized</a:t>
            </a:r>
            <a:r>
              <a:rPr lang="en-US" sz="2400" dirty="0">
                <a:latin typeface="Microsoft Sans Serif" pitchFamily="34" charset="0"/>
                <a:cs typeface="Microsoft Sans Serif" pitchFamily="34" charset="0"/>
              </a:rPr>
              <a:t>/Published </a:t>
            </a:r>
            <a:r>
              <a:rPr lang="en-US" sz="2400" dirty="0" smtClean="0">
                <a:latin typeface="Microsoft Sans Serif" pitchFamily="34" charset="0"/>
                <a:cs typeface="Microsoft Sans Serif" pitchFamily="34" charset="0"/>
              </a:rPr>
              <a:t>Data</a:t>
            </a:r>
          </a:p>
          <a:p>
            <a:pPr marL="0" indent="0" eaLnBrk="1" hangingPunct="1">
              <a:lnSpc>
                <a:spcPct val="90000"/>
              </a:lnSpc>
              <a:buFontTx/>
              <a:buNone/>
              <a:defRPr/>
            </a:pPr>
            <a:endParaRPr lang="en-US" sz="2400" dirty="0">
              <a:latin typeface="Microsoft Sans Serif" pitchFamily="34" charset="0"/>
              <a:cs typeface="Microsoft Sans Serif" pitchFamily="34" charset="0"/>
            </a:endParaRPr>
          </a:p>
          <a:p>
            <a:pPr eaLnBrk="1" hangingPunct="1">
              <a:lnSpc>
                <a:spcPct val="90000"/>
              </a:lnSpc>
              <a:defRPr/>
            </a:pPr>
            <a:r>
              <a:rPr lang="en-US" sz="2400" dirty="0" smtClean="0">
                <a:latin typeface="Microsoft Sans Serif" pitchFamily="34" charset="0"/>
                <a:cs typeface="Microsoft Sans Serif" pitchFamily="34" charset="0"/>
              </a:rPr>
              <a:t>Existing </a:t>
            </a:r>
            <a:r>
              <a:rPr lang="en-US" sz="2400" dirty="0">
                <a:latin typeface="Microsoft Sans Serif" pitchFamily="34" charset="0"/>
                <a:cs typeface="Microsoft Sans Serif" pitchFamily="34" charset="0"/>
              </a:rPr>
              <a:t>Data across Different </a:t>
            </a:r>
            <a:r>
              <a:rPr lang="en-US" sz="2400" dirty="0" smtClean="0">
                <a:latin typeface="Microsoft Sans Serif" pitchFamily="34" charset="0"/>
                <a:cs typeface="Microsoft Sans Serif" pitchFamily="34" charset="0"/>
              </a:rPr>
              <a:t>Sources</a:t>
            </a:r>
            <a:endParaRPr lang="en-US" sz="2400" dirty="0">
              <a:latin typeface="Microsoft Sans Serif" pitchFamily="34" charset="0"/>
              <a:cs typeface="Microsoft Sans Serif" pitchFamily="34" charset="0"/>
            </a:endParaRPr>
          </a:p>
        </p:txBody>
      </p:sp>
      <p:sp>
        <p:nvSpPr>
          <p:cNvPr id="2" name="Footer Placeholder 1"/>
          <p:cNvSpPr>
            <a:spLocks noGrp="1"/>
          </p:cNvSpPr>
          <p:nvPr>
            <p:ph type="ftr" sz="quarter" idx="11"/>
          </p:nvPr>
        </p:nvSpPr>
        <p:spPr/>
        <p:txBody>
          <a:bodyPr/>
          <a:lstStyle/>
          <a:p>
            <a:pPr>
              <a:defRPr/>
            </a:pPr>
            <a:r>
              <a:rPr lang="en-US"/>
              <a:t>Module 2: Data Types, Stages &amp; Formats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defRPr/>
            </a:pPr>
            <a:r>
              <a:rPr lang="en-US" sz="3600" dirty="0">
                <a:latin typeface="Microsoft Sans Serif" pitchFamily="34" charset="0"/>
                <a:cs typeface="Microsoft Sans Serif" pitchFamily="34" charset="0"/>
              </a:rPr>
              <a:t>Stages of Data Related to Research Data Life </a:t>
            </a:r>
            <a:r>
              <a:rPr lang="en-US" sz="3600" dirty="0" smtClean="0">
                <a:latin typeface="Microsoft Sans Serif" pitchFamily="34" charset="0"/>
                <a:cs typeface="Microsoft Sans Serif" pitchFamily="34" charset="0"/>
              </a:rPr>
              <a:t>Cycle</a:t>
            </a:r>
            <a:endParaRPr lang="en-US" sz="3600" dirty="0">
              <a:latin typeface="Microsoft Sans Serif" pitchFamily="34" charset="0"/>
              <a:cs typeface="Microsoft Sans Serif" pitchFamily="34" charset="0"/>
            </a:endParaRPr>
          </a:p>
        </p:txBody>
      </p:sp>
      <p:sp>
        <p:nvSpPr>
          <p:cNvPr id="7171" name="Rectangle 3"/>
          <p:cNvSpPr>
            <a:spLocks noGrp="1" noChangeArrowheads="1"/>
          </p:cNvSpPr>
          <p:nvPr>
            <p:ph type="body" idx="1"/>
          </p:nvPr>
        </p:nvSpPr>
        <p:spPr>
          <a:xfrm>
            <a:off x="533400" y="1828800"/>
            <a:ext cx="8229600" cy="4525963"/>
          </a:xfrm>
        </p:spPr>
        <p:txBody>
          <a:bodyPr/>
          <a:lstStyle/>
          <a:p>
            <a:pPr eaLnBrk="1" hangingPunct="1">
              <a:lnSpc>
                <a:spcPct val="90000"/>
              </a:lnSpc>
              <a:defRPr/>
            </a:pPr>
            <a:endParaRPr lang="en-US" sz="2400" dirty="0" smtClean="0"/>
          </a:p>
          <a:p>
            <a:pPr marL="0" indent="0" eaLnBrk="1" hangingPunct="1">
              <a:lnSpc>
                <a:spcPct val="90000"/>
              </a:lnSpc>
              <a:buNone/>
              <a:defRPr/>
            </a:pPr>
            <a:r>
              <a:rPr lang="en-US" sz="2400" dirty="0" smtClean="0">
                <a:latin typeface="Microsoft Sans Serif" pitchFamily="34" charset="0"/>
                <a:cs typeface="Microsoft Sans Serif" pitchFamily="34" charset="0"/>
              </a:rPr>
              <a:t>Sample hypothesis:  </a:t>
            </a:r>
          </a:p>
          <a:p>
            <a:pPr eaLnBrk="1" hangingPunct="1">
              <a:lnSpc>
                <a:spcPct val="90000"/>
              </a:lnSpc>
              <a:defRPr/>
            </a:pPr>
            <a:endParaRPr lang="en-US" sz="2400" dirty="0">
              <a:latin typeface="Microsoft Sans Serif" pitchFamily="34" charset="0"/>
              <a:cs typeface="Microsoft Sans Serif" pitchFamily="34" charset="0"/>
            </a:endParaRPr>
          </a:p>
          <a:p>
            <a:pPr marL="457200" lvl="1" indent="0" eaLnBrk="1" hangingPunct="1">
              <a:lnSpc>
                <a:spcPct val="90000"/>
              </a:lnSpc>
              <a:buFontTx/>
              <a:buNone/>
              <a:defRPr/>
            </a:pPr>
            <a:r>
              <a:rPr lang="en-US" sz="2000" dirty="0" smtClean="0">
                <a:latin typeface="Microsoft Sans Serif" pitchFamily="34" charset="0"/>
                <a:cs typeface="Microsoft Sans Serif" pitchFamily="34" charset="0"/>
              </a:rPr>
              <a:t>Water </a:t>
            </a:r>
            <a:r>
              <a:rPr lang="en-US" sz="2000" dirty="0">
                <a:latin typeface="Microsoft Sans Serif" pitchFamily="34" charset="0"/>
                <a:cs typeface="Microsoft Sans Serif" pitchFamily="34" charset="0"/>
              </a:rPr>
              <a:t>temperatures in Lake Superior are now significantly warmer than in previous years.  </a:t>
            </a:r>
            <a:r>
              <a:rPr lang="en-US" sz="2000" dirty="0" smtClean="0">
                <a:latin typeface="Microsoft Sans Serif" pitchFamily="34" charset="0"/>
                <a:cs typeface="Microsoft Sans Serif" pitchFamily="34" charset="0"/>
              </a:rPr>
              <a:t>The evidence </a:t>
            </a:r>
            <a:r>
              <a:rPr lang="en-US" sz="2000" dirty="0">
                <a:latin typeface="Microsoft Sans Serif" pitchFamily="34" charset="0"/>
                <a:cs typeface="Microsoft Sans Serif" pitchFamily="34" charset="0"/>
              </a:rPr>
              <a:t>lends support to global warming.  </a:t>
            </a:r>
          </a:p>
          <a:p>
            <a:pPr marL="0" indent="0" eaLnBrk="1" hangingPunct="1">
              <a:lnSpc>
                <a:spcPct val="90000"/>
              </a:lnSpc>
              <a:buNone/>
              <a:defRPr/>
            </a:pPr>
            <a:endParaRPr lang="en-US" sz="2400" dirty="0"/>
          </a:p>
        </p:txBody>
      </p:sp>
      <p:sp>
        <p:nvSpPr>
          <p:cNvPr id="2" name="Footer Placeholder 1"/>
          <p:cNvSpPr>
            <a:spLocks noGrp="1"/>
          </p:cNvSpPr>
          <p:nvPr>
            <p:ph type="ftr" sz="quarter" idx="11"/>
          </p:nvPr>
        </p:nvSpPr>
        <p:spPr/>
        <p:txBody>
          <a:bodyPr/>
          <a:lstStyle/>
          <a:p>
            <a:pPr>
              <a:defRPr/>
            </a:pPr>
            <a:r>
              <a:rPr lang="en-US"/>
              <a:t>Module 2: Data Types, Stages &amp; Formats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defRPr/>
            </a:pPr>
            <a:r>
              <a:rPr lang="en-US" sz="4000" dirty="0" smtClean="0">
                <a:latin typeface="Microsoft Sans Serif" pitchFamily="34" charset="0"/>
                <a:cs typeface="Microsoft Sans Serif" pitchFamily="34" charset="0"/>
              </a:rPr>
              <a:t>Using our sample hypothesis</a:t>
            </a:r>
            <a:endParaRPr lang="en-US" sz="4000" dirty="0">
              <a:latin typeface="Microsoft Sans Serif" pitchFamily="34" charset="0"/>
              <a:cs typeface="Microsoft Sans Serif" pitchFamily="34" charset="0"/>
            </a:endParaRPr>
          </a:p>
        </p:txBody>
      </p:sp>
      <p:sp>
        <p:nvSpPr>
          <p:cNvPr id="7171" name="Rectangle 3"/>
          <p:cNvSpPr>
            <a:spLocks noGrp="1" noChangeArrowheads="1"/>
          </p:cNvSpPr>
          <p:nvPr>
            <p:ph type="body" idx="1"/>
          </p:nvPr>
        </p:nvSpPr>
        <p:spPr>
          <a:xfrm>
            <a:off x="533400" y="1828800"/>
            <a:ext cx="8229600" cy="4525963"/>
          </a:xfrm>
        </p:spPr>
        <p:txBody>
          <a:bodyPr/>
          <a:lstStyle/>
          <a:p>
            <a:pPr marL="0" lvl="1" indent="0" eaLnBrk="1" hangingPunct="1">
              <a:lnSpc>
                <a:spcPct val="90000"/>
              </a:lnSpc>
              <a:buFontTx/>
              <a:buNone/>
              <a:defRPr/>
            </a:pPr>
            <a:r>
              <a:rPr lang="en-US" sz="2000" dirty="0" smtClean="0">
                <a:latin typeface="Microsoft Sans Serif" pitchFamily="34" charset="0"/>
                <a:ea typeface="Arial" pitchFamily="34" charset="0"/>
                <a:cs typeface="Microsoft Sans Serif" pitchFamily="34" charset="0"/>
              </a:rPr>
              <a:t>Water temperatures in Lake Superior are now significantly warmer than in previous years.  This evidence lends support to global warming.</a:t>
            </a:r>
          </a:p>
          <a:p>
            <a:pPr marL="0" lvl="1" indent="0" eaLnBrk="1" hangingPunct="1">
              <a:lnSpc>
                <a:spcPct val="90000"/>
              </a:lnSpc>
              <a:buFontTx/>
              <a:buChar char="•"/>
              <a:defRPr/>
            </a:pPr>
            <a:endParaRPr lang="en-US" sz="2400" dirty="0" smtClean="0">
              <a:latin typeface="Microsoft Sans Serif" pitchFamily="34" charset="0"/>
              <a:ea typeface="Arial" pitchFamily="34" charset="0"/>
              <a:cs typeface="Microsoft Sans Serif" pitchFamily="34" charset="0"/>
            </a:endParaRPr>
          </a:p>
          <a:p>
            <a:pPr eaLnBrk="1" hangingPunct="1">
              <a:lnSpc>
                <a:spcPct val="90000"/>
              </a:lnSpc>
              <a:defRPr/>
            </a:pPr>
            <a:r>
              <a:rPr lang="en-US" sz="2400" dirty="0" smtClean="0">
                <a:latin typeface="Microsoft Sans Serif" pitchFamily="34" charset="0"/>
                <a:ea typeface="ＭＳ Ｐゴシック" pitchFamily="34" charset="-128"/>
                <a:cs typeface="Microsoft Sans Serif" pitchFamily="34" charset="0"/>
              </a:rPr>
              <a:t>Raw Data = daily lake temperatures</a:t>
            </a:r>
          </a:p>
          <a:p>
            <a:pPr marL="0" indent="0" eaLnBrk="1" hangingPunct="1">
              <a:lnSpc>
                <a:spcPct val="90000"/>
              </a:lnSpc>
              <a:buFontTx/>
              <a:buNone/>
              <a:defRPr/>
            </a:pPr>
            <a:endParaRPr lang="en-US" sz="2400" dirty="0" smtClean="0">
              <a:latin typeface="Microsoft Sans Serif" pitchFamily="34" charset="0"/>
              <a:ea typeface="ＭＳ Ｐゴシック" pitchFamily="34" charset="-128"/>
              <a:cs typeface="Microsoft Sans Serif" pitchFamily="34" charset="0"/>
            </a:endParaRPr>
          </a:p>
          <a:p>
            <a:pPr eaLnBrk="1" hangingPunct="1">
              <a:lnSpc>
                <a:spcPct val="90000"/>
              </a:lnSpc>
              <a:defRPr/>
            </a:pPr>
            <a:r>
              <a:rPr lang="en-US" sz="2400" dirty="0" smtClean="0">
                <a:latin typeface="Microsoft Sans Serif" pitchFamily="34" charset="0"/>
                <a:ea typeface="ＭＳ Ｐゴシック" pitchFamily="34" charset="-128"/>
                <a:cs typeface="Microsoft Sans Serif" pitchFamily="34" charset="0"/>
              </a:rPr>
              <a:t>Processed Data = </a:t>
            </a:r>
            <a:r>
              <a:rPr lang="en-US" altLang="en-US" sz="2400" dirty="0" smtClean="0">
                <a:latin typeface="Microsoft Sans Serif" pitchFamily="34" charset="0"/>
                <a:ea typeface="ＭＳ Ｐゴシック" pitchFamily="34" charset="-128"/>
                <a:cs typeface="Microsoft Sans Serif" pitchFamily="34" charset="0"/>
              </a:rPr>
              <a:t>‘</a:t>
            </a:r>
            <a:r>
              <a:rPr lang="en-US" sz="2400" dirty="0" smtClean="0">
                <a:latin typeface="Microsoft Sans Serif" pitchFamily="34" charset="0"/>
                <a:ea typeface="ＭＳ Ｐゴシック" pitchFamily="34" charset="-128"/>
                <a:cs typeface="Microsoft Sans Serif" pitchFamily="34" charset="0"/>
              </a:rPr>
              <a:t>cleaned</a:t>
            </a:r>
            <a:r>
              <a:rPr lang="en-US" altLang="en-US" sz="2400" dirty="0" smtClean="0">
                <a:latin typeface="Microsoft Sans Serif" pitchFamily="34" charset="0"/>
                <a:ea typeface="ＭＳ Ｐゴシック" pitchFamily="34" charset="-128"/>
                <a:cs typeface="Microsoft Sans Serif" pitchFamily="34" charset="0"/>
              </a:rPr>
              <a:t>’</a:t>
            </a:r>
            <a:r>
              <a:rPr lang="en-US" sz="2400" dirty="0" smtClean="0">
                <a:latin typeface="Microsoft Sans Serif" pitchFamily="34" charset="0"/>
                <a:ea typeface="ＭＳ Ｐゴシック" pitchFamily="34" charset="-128"/>
                <a:cs typeface="Microsoft Sans Serif" pitchFamily="34" charset="0"/>
              </a:rPr>
              <a:t> temp. data in spreadsheet</a:t>
            </a:r>
          </a:p>
          <a:p>
            <a:pPr marL="0" indent="0" eaLnBrk="1" hangingPunct="1">
              <a:lnSpc>
                <a:spcPct val="90000"/>
              </a:lnSpc>
              <a:buFontTx/>
              <a:buNone/>
              <a:defRPr/>
            </a:pPr>
            <a:endParaRPr lang="en-US" sz="2400" dirty="0" smtClean="0">
              <a:latin typeface="Microsoft Sans Serif" pitchFamily="34" charset="0"/>
              <a:ea typeface="ＭＳ Ｐゴシック" pitchFamily="34" charset="-128"/>
              <a:cs typeface="Microsoft Sans Serif" pitchFamily="34" charset="0"/>
            </a:endParaRPr>
          </a:p>
          <a:p>
            <a:pPr eaLnBrk="1" hangingPunct="1">
              <a:lnSpc>
                <a:spcPct val="90000"/>
              </a:lnSpc>
              <a:defRPr/>
            </a:pPr>
            <a:r>
              <a:rPr lang="en-US" sz="2400" dirty="0" smtClean="0">
                <a:latin typeface="Microsoft Sans Serif" pitchFamily="34" charset="0"/>
                <a:ea typeface="ＭＳ Ｐゴシック" pitchFamily="34" charset="-128"/>
                <a:cs typeface="Microsoft Sans Serif" pitchFamily="34" charset="0"/>
              </a:rPr>
              <a:t>Analyzed Data = average temps., graphing changes</a:t>
            </a:r>
          </a:p>
          <a:p>
            <a:pPr marL="0" indent="0" eaLnBrk="1" hangingPunct="1">
              <a:lnSpc>
                <a:spcPct val="90000"/>
              </a:lnSpc>
              <a:buFontTx/>
              <a:buNone/>
              <a:defRPr/>
            </a:pPr>
            <a:endParaRPr lang="en-US" sz="2400" dirty="0" smtClean="0">
              <a:latin typeface="Microsoft Sans Serif" pitchFamily="34" charset="0"/>
              <a:ea typeface="ＭＳ Ｐゴシック" pitchFamily="34" charset="-128"/>
              <a:cs typeface="Microsoft Sans Serif" pitchFamily="34" charset="0"/>
            </a:endParaRPr>
          </a:p>
          <a:p>
            <a:pPr eaLnBrk="1" hangingPunct="1">
              <a:lnSpc>
                <a:spcPct val="90000"/>
              </a:lnSpc>
              <a:defRPr/>
            </a:pPr>
            <a:r>
              <a:rPr lang="en-US" sz="2400" dirty="0" smtClean="0">
                <a:latin typeface="Microsoft Sans Serif" pitchFamily="34" charset="0"/>
                <a:ea typeface="ＭＳ Ｐゴシック" pitchFamily="34" charset="-128"/>
                <a:cs typeface="Microsoft Sans Serif" pitchFamily="34" charset="0"/>
              </a:rPr>
              <a:t>Finalized Data = does data support the hypothesis?</a:t>
            </a:r>
          </a:p>
        </p:txBody>
      </p:sp>
      <p:sp>
        <p:nvSpPr>
          <p:cNvPr id="2" name="Footer Placeholder 1"/>
          <p:cNvSpPr>
            <a:spLocks noGrp="1"/>
          </p:cNvSpPr>
          <p:nvPr>
            <p:ph type="ftr" sz="quarter" idx="11"/>
          </p:nvPr>
        </p:nvSpPr>
        <p:spPr/>
        <p:txBody>
          <a:bodyPr/>
          <a:lstStyle/>
          <a:p>
            <a:pPr>
              <a:defRPr/>
            </a:pPr>
            <a:r>
              <a:rPr lang="en-US"/>
              <a:t>Module 2: Data Types, Stages &amp; Formats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defRPr/>
            </a:pPr>
            <a:r>
              <a:rPr lang="en-US" sz="4000" dirty="0">
                <a:latin typeface="Microsoft Sans Serif" pitchFamily="34" charset="0"/>
                <a:cs typeface="Microsoft Sans Serif" pitchFamily="34" charset="0"/>
              </a:rPr>
              <a:t>Preferable Format Types for </a:t>
            </a:r>
            <a:r>
              <a:rPr lang="en-US" sz="4000" dirty="0" smtClean="0">
                <a:latin typeface="Microsoft Sans Serif" pitchFamily="34" charset="0"/>
                <a:cs typeface="Microsoft Sans Serif" pitchFamily="34" charset="0"/>
              </a:rPr>
              <a:t>Long-Term </a:t>
            </a:r>
            <a:r>
              <a:rPr lang="en-US" sz="4000" dirty="0">
                <a:latin typeface="Microsoft Sans Serif" pitchFamily="34" charset="0"/>
                <a:cs typeface="Microsoft Sans Serif" pitchFamily="34" charset="0"/>
              </a:rPr>
              <a:t>Access to Data</a:t>
            </a:r>
          </a:p>
        </p:txBody>
      </p:sp>
      <p:sp>
        <p:nvSpPr>
          <p:cNvPr id="8195" name="Rectangle 3"/>
          <p:cNvSpPr>
            <a:spLocks noGrp="1" noChangeArrowheads="1"/>
          </p:cNvSpPr>
          <p:nvPr>
            <p:ph type="body" idx="1"/>
          </p:nvPr>
        </p:nvSpPr>
        <p:spPr/>
        <p:txBody>
          <a:bodyPr/>
          <a:lstStyle/>
          <a:p>
            <a:pPr marL="0" indent="0" eaLnBrk="1" hangingPunct="1">
              <a:buFontTx/>
              <a:buNone/>
              <a:defRPr/>
            </a:pPr>
            <a:endParaRPr lang="en-US" sz="2800" dirty="0" smtClean="0">
              <a:latin typeface="Microsoft Sans Serif" pitchFamily="34" charset="0"/>
              <a:cs typeface="Microsoft Sans Serif" pitchFamily="34" charset="0"/>
            </a:endParaRPr>
          </a:p>
          <a:p>
            <a:pPr marL="0" indent="0" eaLnBrk="1" hangingPunct="1">
              <a:buFontTx/>
              <a:buNone/>
              <a:defRPr/>
            </a:pPr>
            <a:r>
              <a:rPr lang="en-US" sz="2800" dirty="0" smtClean="0">
                <a:latin typeface="Microsoft Sans Serif" pitchFamily="34" charset="0"/>
                <a:cs typeface="Microsoft Sans Serif" pitchFamily="34" charset="0"/>
              </a:rPr>
              <a:t>Data formats that offer the best chance for long-term access are </a:t>
            </a:r>
            <a:r>
              <a:rPr lang="en-US" sz="2800" b="1" dirty="0" smtClean="0">
                <a:latin typeface="Microsoft Sans Serif" pitchFamily="34" charset="0"/>
                <a:cs typeface="Microsoft Sans Serif" pitchFamily="34" charset="0"/>
              </a:rPr>
              <a:t>both</a:t>
            </a:r>
            <a:r>
              <a:rPr lang="en-US" sz="2800" dirty="0" smtClean="0">
                <a:latin typeface="Microsoft Sans Serif" pitchFamily="34" charset="0"/>
                <a:cs typeface="Microsoft Sans Serif" pitchFamily="34" charset="0"/>
              </a:rPr>
              <a:t>:</a:t>
            </a:r>
          </a:p>
          <a:p>
            <a:pPr eaLnBrk="1" hangingPunct="1">
              <a:defRPr/>
            </a:pPr>
            <a:endParaRPr lang="en-US" sz="2800" dirty="0">
              <a:latin typeface="Microsoft Sans Serif" pitchFamily="34" charset="0"/>
              <a:cs typeface="Microsoft Sans Serif" pitchFamily="34" charset="0"/>
            </a:endParaRPr>
          </a:p>
          <a:p>
            <a:pPr eaLnBrk="1" hangingPunct="1">
              <a:defRPr/>
            </a:pPr>
            <a:r>
              <a:rPr lang="en-US" sz="2800" dirty="0" smtClean="0">
                <a:latin typeface="Microsoft Sans Serif" pitchFamily="34" charset="0"/>
                <a:cs typeface="Microsoft Sans Serif" pitchFamily="34" charset="0"/>
              </a:rPr>
              <a:t>Non</a:t>
            </a:r>
            <a:r>
              <a:rPr lang="en-US" sz="2800" dirty="0">
                <a:latin typeface="Microsoft Sans Serif" pitchFamily="34" charset="0"/>
                <a:cs typeface="Microsoft Sans Serif" pitchFamily="34" charset="0"/>
              </a:rPr>
              <a:t>-proprietary </a:t>
            </a:r>
            <a:r>
              <a:rPr lang="en-US" sz="2800" dirty="0" smtClean="0">
                <a:latin typeface="Microsoft Sans Serif" pitchFamily="34" charset="0"/>
                <a:cs typeface="Microsoft Sans Serif" pitchFamily="34" charset="0"/>
              </a:rPr>
              <a:t>(also known as </a:t>
            </a:r>
            <a:r>
              <a:rPr lang="en-US" sz="2800" i="1" dirty="0" smtClean="0">
                <a:latin typeface="Microsoft Sans Serif" pitchFamily="34" charset="0"/>
                <a:cs typeface="Microsoft Sans Serif" pitchFamily="34" charset="0"/>
              </a:rPr>
              <a:t>open</a:t>
            </a:r>
            <a:r>
              <a:rPr lang="en-US" sz="2800" dirty="0" smtClean="0">
                <a:latin typeface="Microsoft Sans Serif" pitchFamily="34" charset="0"/>
                <a:cs typeface="Microsoft Sans Serif" pitchFamily="34" charset="0"/>
              </a:rPr>
              <a:t>), </a:t>
            </a:r>
            <a:r>
              <a:rPr lang="en-US" sz="2800" b="1" dirty="0" smtClean="0">
                <a:latin typeface="Microsoft Sans Serif" pitchFamily="34" charset="0"/>
                <a:cs typeface="Microsoft Sans Serif" pitchFamily="34" charset="0"/>
              </a:rPr>
              <a:t>and</a:t>
            </a:r>
          </a:p>
          <a:p>
            <a:pPr marL="0" indent="0" eaLnBrk="1" hangingPunct="1">
              <a:buFontTx/>
              <a:buNone/>
              <a:defRPr/>
            </a:pPr>
            <a:endParaRPr lang="en-US" sz="2800" dirty="0">
              <a:latin typeface="Microsoft Sans Serif" pitchFamily="34" charset="0"/>
              <a:cs typeface="Microsoft Sans Serif" pitchFamily="34" charset="0"/>
            </a:endParaRPr>
          </a:p>
          <a:p>
            <a:pPr eaLnBrk="1" hangingPunct="1">
              <a:defRPr/>
            </a:pPr>
            <a:r>
              <a:rPr lang="en-US" sz="2800" dirty="0" smtClean="0">
                <a:latin typeface="Microsoft Sans Serif" pitchFamily="34" charset="0"/>
                <a:cs typeface="Microsoft Sans Serif" pitchFamily="34" charset="0"/>
              </a:rPr>
              <a:t>Unencrypted  and uncompressed</a:t>
            </a:r>
            <a:endParaRPr lang="en-US" sz="2800" dirty="0">
              <a:latin typeface="Microsoft Sans Serif" pitchFamily="34" charset="0"/>
              <a:cs typeface="Microsoft Sans Serif" pitchFamily="34" charset="0"/>
            </a:endParaRPr>
          </a:p>
        </p:txBody>
      </p:sp>
      <p:sp>
        <p:nvSpPr>
          <p:cNvPr id="2" name="Footer Placeholder 1"/>
          <p:cNvSpPr>
            <a:spLocks noGrp="1"/>
          </p:cNvSpPr>
          <p:nvPr>
            <p:ph type="ftr" sz="quarter" idx="11"/>
          </p:nvPr>
        </p:nvSpPr>
        <p:spPr/>
        <p:txBody>
          <a:bodyPr/>
          <a:lstStyle/>
          <a:p>
            <a:pPr>
              <a:defRPr/>
            </a:pPr>
            <a:r>
              <a:rPr lang="en-US"/>
              <a:t>Module 2: Data Types, Stages &amp; Formats</a:t>
            </a:r>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294</TotalTime>
  <Words>1541</Words>
  <Application>Microsoft Office PowerPoint</Application>
  <PresentationFormat>On-screen Show (4:3)</PresentationFormat>
  <Paragraphs>234</Paragraphs>
  <Slides>21</Slides>
  <Notes>17</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Default Design</vt:lpstr>
      <vt:lpstr>Slide Template for Module 2: Types, Formats, and Stages of Data </vt:lpstr>
      <vt:lpstr>Learner Objectives</vt:lpstr>
      <vt:lpstr>Research Data Associated with Most Disciplines</vt:lpstr>
      <vt:lpstr>Research Data Associated with Social Sciences</vt:lpstr>
      <vt:lpstr>Research Data Associated with Hard Sciences</vt:lpstr>
      <vt:lpstr>Stages of Data Related to Research Data Life Cycle</vt:lpstr>
      <vt:lpstr>Stages of Data Related to Research Data Life Cycle</vt:lpstr>
      <vt:lpstr>Using our sample hypothesis</vt:lpstr>
      <vt:lpstr>Preferable Format Types for Long-Term Access to Data</vt:lpstr>
      <vt:lpstr>Preferred Formats</vt:lpstr>
      <vt:lpstr>Converting to Preferable Formats</vt:lpstr>
      <vt:lpstr>Describing Data, Documenting Reliability &amp; Collection Techniques</vt:lpstr>
      <vt:lpstr>Describing Data, Documenting Reliability &amp; Collection Techniques</vt:lpstr>
      <vt:lpstr>Describing Data, Documenting Reliability &amp; Collection Techniques</vt:lpstr>
      <vt:lpstr>Describing Data, Documenting Reliability &amp; Collection Techniques</vt:lpstr>
      <vt:lpstr>Describing Data, Documenting Reliability &amp; Collection Techniques</vt:lpstr>
      <vt:lpstr>Describing Data, Documenting Reliability &amp; Collection Techniques</vt:lpstr>
      <vt:lpstr>Cross Discipline Concerns</vt:lpstr>
      <vt:lpstr>Why Do I Need to Worry about That? </vt:lpstr>
      <vt:lpstr>Why Use File Naming Conventions?</vt:lpstr>
      <vt:lpstr>What File Naming Convention Should I Use?</vt:lpstr>
    </vt:vector>
  </TitlesOfParts>
  <Company>Nancy R. LaPelle Consulting</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Module 2 Lecture Slides to Accompany Online Curriculum</dc:title>
  <dc:creator>Nancy</dc:creator>
  <cp:lastModifiedBy>Creamer, Andrew</cp:lastModifiedBy>
  <cp:revision>43</cp:revision>
  <dcterms:created xsi:type="dcterms:W3CDTF">2013-11-06T15:44:36Z</dcterms:created>
  <dcterms:modified xsi:type="dcterms:W3CDTF">2014-01-09T15:06:08Z</dcterms:modified>
</cp:coreProperties>
</file>