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257" r:id="rId3"/>
    <p:sldId id="336" r:id="rId4"/>
    <p:sldId id="337" r:id="rId5"/>
    <p:sldId id="259" r:id="rId6"/>
    <p:sldId id="346" r:id="rId7"/>
    <p:sldId id="338" r:id="rId8"/>
    <p:sldId id="340" r:id="rId9"/>
    <p:sldId id="343" r:id="rId10"/>
    <p:sldId id="344" r:id="rId11"/>
    <p:sldId id="345" r:id="rId12"/>
    <p:sldId id="304" r:id="rId13"/>
    <p:sldId id="261" r:id="rId14"/>
    <p:sldId id="302" r:id="rId15"/>
    <p:sldId id="269" r:id="rId16"/>
    <p:sldId id="347" r:id="rId17"/>
    <p:sldId id="262" r:id="rId18"/>
    <p:sldId id="341" r:id="rId19"/>
    <p:sldId id="342" r:id="rId20"/>
    <p:sldId id="272" r:id="rId21"/>
    <p:sldId id="339" r:id="rId22"/>
    <p:sldId id="276" r:id="rId23"/>
    <p:sldId id="274" r:id="rId24"/>
    <p:sldId id="263" r:id="rId25"/>
    <p:sldId id="275" r:id="rId26"/>
    <p:sldId id="322" r:id="rId27"/>
    <p:sldId id="279" r:id="rId28"/>
    <p:sldId id="307" r:id="rId29"/>
    <p:sldId id="264" r:id="rId30"/>
    <p:sldId id="284" r:id="rId31"/>
    <p:sldId id="287" r:id="rId32"/>
    <p:sldId id="317" r:id="rId33"/>
    <p:sldId id="324" r:id="rId34"/>
    <p:sldId id="328" r:id="rId35"/>
    <p:sldId id="309" r:id="rId36"/>
    <p:sldId id="265" r:id="rId37"/>
    <p:sldId id="288" r:id="rId38"/>
    <p:sldId id="325" r:id="rId39"/>
    <p:sldId id="267" r:id="rId40"/>
    <p:sldId id="293" r:id="rId41"/>
    <p:sldId id="294" r:id="rId42"/>
    <p:sldId id="326" r:id="rId43"/>
    <p:sldId id="268" r:id="rId44"/>
    <p:sldId id="334" r:id="rId45"/>
    <p:sldId id="281" r:id="rId46"/>
    <p:sldId id="327" r:id="rId47"/>
    <p:sldId id="299" r:id="rId48"/>
    <p:sldId id="348" r:id="rId49"/>
    <p:sldId id="333" r:id="rId50"/>
    <p:sldId id="321" r:id="rId51"/>
    <p:sldId id="335" r:id="rId52"/>
    <p:sldId id="306" r:id="rId53"/>
    <p:sldId id="351" r:id="rId54"/>
    <p:sldId id="349" r:id="rId55"/>
    <p:sldId id="350"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50" autoAdjust="0"/>
  </p:normalViewPr>
  <p:slideViewPr>
    <p:cSldViewPr>
      <p:cViewPr>
        <p:scale>
          <a:sx n="75" d="100"/>
          <a:sy n="75" d="100"/>
        </p:scale>
        <p:origin x="-1860" y="-414"/>
      </p:cViewPr>
      <p:guideLst>
        <p:guide orient="horz" pos="2160"/>
        <p:guide pos="2880"/>
      </p:guideLst>
    </p:cSldViewPr>
  </p:slideViewPr>
  <p:notesTextViewPr>
    <p:cViewPr>
      <p:scale>
        <a:sx n="1" d="1"/>
        <a:sy n="1" d="1"/>
      </p:scale>
      <p:origin x="0" y="0"/>
    </p:cViewPr>
  </p:notesTextViewPr>
  <p:sorterViewPr>
    <p:cViewPr>
      <p:scale>
        <a:sx n="100" d="100"/>
        <a:sy n="100" d="100"/>
      </p:scale>
      <p:origin x="0" y="1314"/>
    </p:cViewPr>
  </p:sorterViewPr>
  <p:notesViewPr>
    <p:cSldViewPr>
      <p:cViewPr>
        <p:scale>
          <a:sx n="92" d="100"/>
          <a:sy n="92" d="100"/>
        </p:scale>
        <p:origin x="-3690" y="1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FA3AF9-873F-425A-BB81-A6E22E819708}" type="datetimeFigureOut">
              <a:rPr lang="en-US" smtClean="0"/>
              <a:pPr/>
              <a:t>8/19/2015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2B32A49-33A8-437C-B704-AD95E436C02E}" type="slidenum">
              <a:rPr lang="en-US" smtClean="0"/>
              <a:pPr/>
              <a:t>‹#›</a:t>
            </a:fld>
            <a:endParaRPr lang="en-US"/>
          </a:p>
        </p:txBody>
      </p:sp>
    </p:spTree>
    <p:extLst>
      <p:ext uri="{BB962C8B-B14F-4D97-AF65-F5344CB8AC3E}">
        <p14:creationId xmlns:p14="http://schemas.microsoft.com/office/powerpoint/2010/main" val="201345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9788EB-CE17-4C7C-9989-23AD1F0ADB9C}" type="datetimeFigureOut">
              <a:rPr lang="en-US" smtClean="0"/>
              <a:pPr/>
              <a:t>8/19/2015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964B68-3891-4089-8B69-19BC7518567A}" type="slidenum">
              <a:rPr lang="en-US" smtClean="0"/>
              <a:pPr/>
              <a:t>‹#›</a:t>
            </a:fld>
            <a:endParaRPr lang="en-US"/>
          </a:p>
        </p:txBody>
      </p:sp>
    </p:spTree>
    <p:extLst>
      <p:ext uri="{BB962C8B-B14F-4D97-AF65-F5344CB8AC3E}">
        <p14:creationId xmlns:p14="http://schemas.microsoft.com/office/powerpoint/2010/main" val="369620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dataone.org/best-practic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ages.shanti.virginia.edu/SciDaC_Grad_Training/2012/07/09/observational-dat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lib.org/dlib/september07/gold/09gold-pt1.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hitehouse.gov/blog/2013/02/22/expanding-public-access-results-federally-funded-researc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Welcome to the __________.</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It is our hope that by the end of these 90 minutes that you will leave more thoughtful about managing your data and that you will come to see the library as an ally and resource in the university’s research enterprise.</a:t>
            </a:r>
          </a:p>
          <a:p>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a:t>
            </a:fld>
            <a:endParaRPr lang="en-US"/>
          </a:p>
        </p:txBody>
      </p:sp>
    </p:spTree>
    <p:extLst>
      <p:ext uri="{BB962C8B-B14F-4D97-AF65-F5344CB8AC3E}">
        <p14:creationId xmlns:p14="http://schemas.microsoft.com/office/powerpoint/2010/main" val="198358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1113"/>
            <a:ext cx="4648200" cy="3486150"/>
          </a:xfrm>
        </p:spPr>
      </p:sp>
      <p:sp>
        <p:nvSpPr>
          <p:cNvPr id="3" name="Notes Placeholder 2"/>
          <p:cNvSpPr>
            <a:spLocks noGrp="1"/>
          </p:cNvSpPr>
          <p:nvPr>
            <p:ph type="body" idx="1"/>
          </p:nvPr>
        </p:nvSpPr>
        <p:spPr>
          <a:xfrm>
            <a:off x="701040" y="3657600"/>
            <a:ext cx="5608320" cy="4941570"/>
          </a:xfrm>
        </p:spPr>
        <p:txBody>
          <a:bodyPr/>
          <a:lstStyle/>
          <a:p>
            <a:r>
              <a:rPr lang="en-US" sz="2000" dirty="0" smtClean="0">
                <a:latin typeface="Microsoft Sans Serif" pitchFamily="34" charset="0"/>
                <a:cs typeface="Microsoft Sans Serif" pitchFamily="34" charset="0"/>
              </a:rPr>
              <a:t>Publishing, depositing and sharing data through a repository is a common practice among researchers.  In many cases they want to connect their data sets to a published article.  In others, the feel the data has value and belongs in a collection.</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There several types of repositories; some are open and some are closed.  There are disciplinary and subject data repositories, multidisciplinary repositories, regional and local repositories, and institutional repositories.</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On the slide is a sample of data </a:t>
            </a:r>
            <a:r>
              <a:rPr lang="en-US" sz="2000" dirty="0" smtClean="0"/>
              <a:t>repositories currently funded by the NIH.  Notice that this year the NLM has made their policies and instructions for submitting data very clear to assist researchers with sharing and archiving their data.</a:t>
            </a:r>
            <a:endParaRPr lang="en-US" sz="2000"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10</a:t>
            </a:fld>
            <a:endParaRPr lang="en-US" dirty="0"/>
          </a:p>
        </p:txBody>
      </p:sp>
    </p:spTree>
    <p:extLst>
      <p:ext uri="{BB962C8B-B14F-4D97-AF65-F5344CB8AC3E}">
        <p14:creationId xmlns:p14="http://schemas.microsoft.com/office/powerpoint/2010/main" val="261403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Publishers may also require you to deposit your data in a repository.  The JDAP policy is an agreement among some of the major scientific publishers including the Nature Publishing Group, to ensure the integrity of the articles and research findings they publish by having their authors deposit their data in a repository such as DRYAD to make the underlying data available for scrutiny by the public and scientific community.</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11</a:t>
            </a:fld>
            <a:endParaRPr lang="en-US"/>
          </a:p>
        </p:txBody>
      </p:sp>
    </p:spTree>
    <p:extLst>
      <p:ext uri="{BB962C8B-B14F-4D97-AF65-F5344CB8AC3E}">
        <p14:creationId xmlns:p14="http://schemas.microsoft.com/office/powerpoint/2010/main" val="345393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latin typeface="Microsoft Sans Serif" pitchFamily="34" charset="0"/>
                <a:cs typeface="Microsoft Sans Serif" pitchFamily="34" charset="0"/>
              </a:rPr>
              <a:t>These are several data management issues identified by the U.S. Office of Research Integrity that we will cover today.  For each issue we will provide you with best practices and contacts for obtaining assistance.</a:t>
            </a:r>
            <a:endParaRPr lang="en-US" sz="2000" dirty="0">
              <a:latin typeface="Microsoft Sans Serif" pitchFamily="34" charset="0"/>
              <a:cs typeface="Microsoft Sans Serif" pitchFamily="34" charset="0"/>
            </a:endParaRPr>
          </a:p>
          <a:p>
            <a:pPr marL="0" indent="0">
              <a:buNone/>
            </a:pPr>
            <a:endParaRPr lang="en-US" sz="2000" dirty="0">
              <a:latin typeface="Microsoft Sans Serif" pitchFamily="34" charset="0"/>
              <a:cs typeface="Microsoft Sans Serif" pitchFamily="34" charset="0"/>
            </a:endParaRPr>
          </a:p>
          <a:p>
            <a:pPr marL="0" indent="0">
              <a:buNone/>
            </a:pPr>
            <a:r>
              <a:rPr lang="en-US" sz="2000" dirty="0" smtClean="0">
                <a:latin typeface="Microsoft Sans Serif" pitchFamily="34" charset="0"/>
                <a:cs typeface="Microsoft Sans Serif" pitchFamily="34" charset="0"/>
              </a:rPr>
              <a:t>1. Lack of responsibility</a:t>
            </a:r>
          </a:p>
          <a:p>
            <a:pPr marL="0" indent="0">
              <a:buNone/>
            </a:pPr>
            <a:r>
              <a:rPr lang="en-US" sz="2000" dirty="0" smtClean="0">
                <a:latin typeface="Microsoft Sans Serif" pitchFamily="34" charset="0"/>
                <a:cs typeface="Microsoft Sans Serif" pitchFamily="34" charset="0"/>
              </a:rPr>
              <a:t>2. Lack of a data management plan (DMP)</a:t>
            </a:r>
          </a:p>
          <a:p>
            <a:pPr marL="0" indent="0">
              <a:buNone/>
            </a:pPr>
            <a:r>
              <a:rPr lang="en-US" sz="2000" dirty="0" smtClean="0">
                <a:latin typeface="Microsoft Sans Serif" pitchFamily="34" charset="0"/>
                <a:cs typeface="Microsoft Sans Serif" pitchFamily="34" charset="0"/>
              </a:rPr>
              <a:t>3. Poor records management</a:t>
            </a:r>
          </a:p>
          <a:p>
            <a:pPr marL="0" indent="0">
              <a:buNone/>
            </a:pPr>
            <a:r>
              <a:rPr lang="en-US" sz="2000" dirty="0" smtClean="0">
                <a:latin typeface="Microsoft Sans Serif" pitchFamily="34" charset="0"/>
                <a:cs typeface="Microsoft Sans Serif" pitchFamily="34" charset="0"/>
              </a:rPr>
              <a:t>4. Lack of metadata and data dictionary</a:t>
            </a:r>
          </a:p>
          <a:p>
            <a:pPr marL="0" indent="0">
              <a:buNone/>
            </a:pPr>
            <a:r>
              <a:rPr lang="en-US" sz="2000" dirty="0" smtClean="0">
                <a:latin typeface="Microsoft Sans Serif" pitchFamily="34" charset="0"/>
                <a:cs typeface="Microsoft Sans Serif" pitchFamily="34" charset="0"/>
              </a:rPr>
              <a:t>5. Data files are not backed up</a:t>
            </a:r>
          </a:p>
          <a:p>
            <a:pPr marL="0" indent="0">
              <a:buNone/>
            </a:pPr>
            <a:r>
              <a:rPr lang="en-US" sz="2000" dirty="0" smtClean="0">
                <a:latin typeface="Microsoft Sans Serif" pitchFamily="34" charset="0"/>
                <a:cs typeface="Microsoft Sans Serif" pitchFamily="34" charset="0"/>
              </a:rPr>
              <a:t>6. Lack of security measures</a:t>
            </a:r>
          </a:p>
          <a:p>
            <a:pPr marL="0" indent="0">
              <a:buNone/>
            </a:pPr>
            <a:r>
              <a:rPr lang="en-US" sz="2000" dirty="0" smtClean="0">
                <a:latin typeface="Microsoft Sans Serif" pitchFamily="34" charset="0"/>
                <a:cs typeface="Microsoft Sans Serif" pitchFamily="34" charset="0"/>
              </a:rPr>
              <a:t>7. Undetermined ownership and retention</a:t>
            </a:r>
          </a:p>
          <a:p>
            <a:pPr marL="0" indent="0">
              <a:buNone/>
            </a:pPr>
            <a:r>
              <a:rPr lang="en-US" sz="2000" dirty="0" smtClean="0">
                <a:latin typeface="Microsoft Sans Serif" pitchFamily="34" charset="0"/>
                <a:cs typeface="Microsoft Sans Serif" pitchFamily="34" charset="0"/>
              </a:rPr>
              <a:t>8. Lack of long-term plan for the data</a:t>
            </a: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12</a:t>
            </a:fld>
            <a:endParaRPr lang="en-US"/>
          </a:p>
        </p:txBody>
      </p:sp>
    </p:spTree>
    <p:extLst>
      <p:ext uri="{BB962C8B-B14F-4D97-AF65-F5344CB8AC3E}">
        <p14:creationId xmlns:p14="http://schemas.microsoft.com/office/powerpoint/2010/main" val="51358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4648200" cy="3486150"/>
          </a:xfrm>
        </p:spPr>
      </p:sp>
      <p:sp>
        <p:nvSpPr>
          <p:cNvPr id="3" name="Notes Placeholder 2"/>
          <p:cNvSpPr>
            <a:spLocks noGrp="1"/>
          </p:cNvSpPr>
          <p:nvPr>
            <p:ph type="body" idx="1"/>
          </p:nvPr>
        </p:nvSpPr>
        <p:spPr>
          <a:xfrm>
            <a:off x="701040" y="3962400"/>
            <a:ext cx="5608320" cy="4636770"/>
          </a:xfrm>
        </p:spPr>
        <p:txBody>
          <a:bodyPr/>
          <a:lstStyle/>
          <a:p>
            <a:r>
              <a:rPr lang="en-US" sz="2000" dirty="0" smtClean="0">
                <a:latin typeface="Microsoft Sans Serif" pitchFamily="34" charset="0"/>
                <a:cs typeface="Microsoft Sans Serif" pitchFamily="34" charset="0"/>
              </a:rPr>
              <a:t>One of the greatest challenges in managing data is the distributed nature of modern research.  With so many responsibilities, it is easy to not prioritize data management.  By assigning data management tasks, you will increase the efficiency of your research.</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Laboratory notebooks, paper and electronic, may be audited by the funder, such as NIH.  Managing and preserving these notebooks require a plan.</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In many labs personnel are changing constantly.  There must be a plan to bridge the data management knowledge of new and outgoing students, post-docs, and staff.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13</a:t>
            </a:fld>
            <a:endParaRPr lang="en-US" dirty="0"/>
          </a:p>
        </p:txBody>
      </p:sp>
    </p:spTree>
    <p:extLst>
      <p:ext uri="{BB962C8B-B14F-4D97-AF65-F5344CB8AC3E}">
        <p14:creationId xmlns:p14="http://schemas.microsoft.com/office/powerpoint/2010/main" val="412612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lstStyle/>
          <a:p>
            <a:r>
              <a:rPr lang="en-US" sz="2000" dirty="0" smtClean="0">
                <a:latin typeface="Microsoft Sans Serif" pitchFamily="34" charset="0"/>
                <a:cs typeface="Microsoft Sans Serif" pitchFamily="34" charset="0"/>
              </a:rPr>
              <a:t>Although funders provide funds to sponsor PIs and their labs’ research, according to the ORI, the data from</a:t>
            </a:r>
            <a:r>
              <a:rPr lang="en-US" sz="2000" baseline="0" dirty="0" smtClean="0">
                <a:latin typeface="Microsoft Sans Serif" pitchFamily="34" charset="0"/>
                <a:cs typeface="Microsoft Sans Serif" pitchFamily="34" charset="0"/>
              </a:rPr>
              <a:t> federally sponsored research </a:t>
            </a:r>
            <a:r>
              <a:rPr lang="en-US" sz="2000" dirty="0" smtClean="0">
                <a:latin typeface="Microsoft Sans Serif" pitchFamily="34" charset="0"/>
                <a:cs typeface="Microsoft Sans Serif" pitchFamily="34" charset="0"/>
              </a:rPr>
              <a:t>ultimately belongs to the institution.</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The PI and students are seen as stewards of data and are responsible for its management and security. </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Students should check with their PIs about question regarding their data management responsibilities, and always confer with them before taking, copying, or sharing any data, within the institution or outside your lab.</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14</a:t>
            </a:fld>
            <a:endParaRPr lang="en-US"/>
          </a:p>
        </p:txBody>
      </p:sp>
    </p:spTree>
    <p:extLst>
      <p:ext uri="{BB962C8B-B14F-4D97-AF65-F5344CB8AC3E}">
        <p14:creationId xmlns:p14="http://schemas.microsoft.com/office/powerpoint/2010/main" val="1500790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are some best practices for outlining roles for managing data and laboratory notebooks.  Unless </a:t>
            </a:r>
            <a:r>
              <a:rPr lang="en-US" sz="2000" dirty="0">
                <a:latin typeface="Microsoft Sans Serif" pitchFamily="34" charset="0"/>
                <a:cs typeface="Microsoft Sans Serif" pitchFamily="34" charset="0"/>
              </a:rPr>
              <a:t>the distribution of responsibility is clear, misunderstandings can result and compliance jeopardized</a:t>
            </a:r>
            <a:r>
              <a:rPr lang="en-US" sz="2000" dirty="0" smtClean="0">
                <a:latin typeface="Microsoft Sans Serif" pitchFamily="34" charset="0"/>
                <a:cs typeface="Microsoft Sans Serif" pitchFamily="34" charset="0"/>
              </a:rPr>
              <a:t>.</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We hear a lot from students that they have had to learn DM on the go and may have little to no formal training on how to manage a specific project’s data, so do not be afraid to ask for clarification, and for documenting and formalizing DM roles</a:t>
            </a:r>
            <a:r>
              <a:rPr lang="en-US" sz="2000" dirty="0">
                <a:latin typeface="Microsoft Sans Serif" pitchFamily="34" charset="0"/>
                <a:cs typeface="Microsoft Sans Serif" pitchFamily="34" charset="0"/>
              </a:rPr>
              <a:t> </a:t>
            </a:r>
            <a:r>
              <a:rPr lang="en-US" sz="2000" dirty="0" smtClean="0">
                <a:latin typeface="Microsoft Sans Serif" pitchFamily="34" charset="0"/>
                <a:cs typeface="Microsoft Sans Serif" pitchFamily="34" charset="0"/>
              </a:rPr>
              <a:t>&amp; responsibilities.  This is an important aspect  of a DM plan.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15</a:t>
            </a:fld>
            <a:endParaRPr lang="en-US" dirty="0"/>
          </a:p>
        </p:txBody>
      </p:sp>
    </p:spTree>
    <p:extLst>
      <p:ext uri="{BB962C8B-B14F-4D97-AF65-F5344CB8AC3E}">
        <p14:creationId xmlns:p14="http://schemas.microsoft.com/office/powerpoint/2010/main" val="185205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Many research funders require that you have a plan to manage and/or share your data.  For example, in 2011 the NSF began requiring a data management 2-page supplement with all submitted grant applications. The NIH has requires a plan for projects in excess of $500,000.</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These are some questions that are commonly addressed in a data management plan.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17</a:t>
            </a:fld>
            <a:endParaRPr lang="en-US"/>
          </a:p>
        </p:txBody>
      </p:sp>
    </p:spTree>
    <p:extLst>
      <p:ext uri="{BB962C8B-B14F-4D97-AF65-F5344CB8AC3E}">
        <p14:creationId xmlns:p14="http://schemas.microsoft.com/office/powerpoint/2010/main" val="291093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The 2-page plan is required but its contents are recommendations that can differ by directorate.</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A56A2080-85D3-4E35-BB08-8FE4D7F56BA0}" type="slidenum">
              <a:rPr lang="en-US" smtClean="0"/>
              <a:pPr/>
              <a:t>18</a:t>
            </a:fld>
            <a:endParaRPr lang="en-US"/>
          </a:p>
        </p:txBody>
      </p:sp>
    </p:spTree>
    <p:extLst>
      <p:ext uri="{BB962C8B-B14F-4D97-AF65-F5344CB8AC3E}">
        <p14:creationId xmlns:p14="http://schemas.microsoft.com/office/powerpoint/2010/main" val="1169507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latin typeface="Microsoft Sans Serif" pitchFamily="34" charset="0"/>
                <a:cs typeface="Microsoft Sans Serif" pitchFamily="34" charset="0"/>
              </a:rPr>
              <a:t>The NSF has</a:t>
            </a:r>
            <a:r>
              <a:rPr lang="en-US" sz="2000" baseline="0" dirty="0" smtClean="0">
                <a:latin typeface="Microsoft Sans Serif" pitchFamily="34" charset="0"/>
                <a:cs typeface="Microsoft Sans Serif" pitchFamily="34" charset="0"/>
              </a:rPr>
              <a:t> laid the foundation for requiring a data management and sharing plan.  </a:t>
            </a:r>
            <a:r>
              <a:rPr lang="en-US" sz="2000" dirty="0" smtClean="0">
                <a:latin typeface="Microsoft Sans Serif" pitchFamily="34" charset="0"/>
                <a:cs typeface="Microsoft Sans Serif" pitchFamily="34" charset="0"/>
              </a:rPr>
              <a:t>Here is an</a:t>
            </a:r>
            <a:r>
              <a:rPr lang="en-US" sz="2000" baseline="0" dirty="0" smtClean="0">
                <a:latin typeface="Microsoft Sans Serif" pitchFamily="34" charset="0"/>
                <a:cs typeface="Microsoft Sans Serif" pitchFamily="34" charset="0"/>
              </a:rPr>
              <a:t> example of one the NSF Bio Directorates interpretations of the broader NSF recommendations.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A56A2080-85D3-4E35-BB08-8FE4D7F56BA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The library is a good place to start if you need assistance with writing your data management plan for a grant application.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We can also help you identify local and distributed resources and policies to satisfy the criteria above: standards used to describe the data, plans for storage, back up and security, and plans for the data after the project has ended.</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20</a:t>
            </a:fld>
            <a:endParaRPr lang="en-US"/>
          </a:p>
        </p:txBody>
      </p:sp>
    </p:spTree>
    <p:extLst>
      <p:ext uri="{BB962C8B-B14F-4D97-AF65-F5344CB8AC3E}">
        <p14:creationId xmlns:p14="http://schemas.microsoft.com/office/powerpoint/2010/main" val="145437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Today we will cover these objectives.</a:t>
            </a:r>
          </a:p>
          <a:p>
            <a:endParaRPr lang="en-US" sz="2000" dirty="0">
              <a:latin typeface="Microsoft Sans Serif" pitchFamily="34" charset="0"/>
              <a:cs typeface="Microsoft Sans Serif" pitchFamily="34" charset="0"/>
            </a:endParaRPr>
          </a:p>
          <a:p>
            <a:r>
              <a:rPr lang="en-US" sz="2000" dirty="0">
                <a:latin typeface="Microsoft Sans Serif" pitchFamily="34" charset="0"/>
                <a:cs typeface="Microsoft Sans Serif" pitchFamily="34" charset="0"/>
              </a:rPr>
              <a:t>W</a:t>
            </a:r>
            <a:r>
              <a:rPr lang="en-US" sz="2000" dirty="0" smtClean="0">
                <a:latin typeface="Microsoft Sans Serif" pitchFamily="34" charset="0"/>
                <a:cs typeface="Microsoft Sans Serif" pitchFamily="34" charset="0"/>
              </a:rPr>
              <a:t>e invite you to think about some of the data management issues that you may have encountered and would like to discuss here today.  </a:t>
            </a:r>
            <a:endParaRPr lang="en-US" sz="2000" dirty="0">
              <a:latin typeface="Microsoft Sans Serif" pitchFamily="34" charset="0"/>
              <a:cs typeface="Microsoft Sans Serif" pitchFamily="34" charset="0"/>
            </a:endParaRP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This is not just a presentation but also a discussion among peers and colleagues, and we invite your participation, comments, and questions this afternoon.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a:t>
            </a:fld>
            <a:endParaRPr lang="en-US"/>
          </a:p>
        </p:txBody>
      </p:sp>
    </p:spTree>
    <p:extLst>
      <p:ext uri="{BB962C8B-B14F-4D97-AF65-F5344CB8AC3E}">
        <p14:creationId xmlns:p14="http://schemas.microsoft.com/office/powerpoint/2010/main" val="3271993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2000" dirty="0" smtClean="0">
                <a:latin typeface="Microsoft Sans Serif" pitchFamily="34" charset="0"/>
                <a:cs typeface="Microsoft Sans Serif" pitchFamily="34" charset="0"/>
                <a:hlinkClick r:id="rId3"/>
              </a:rPr>
              <a:t>Credit:</a:t>
            </a:r>
            <a:r>
              <a:rPr lang="en-US" sz="2000" baseline="0" dirty="0" smtClean="0">
                <a:latin typeface="Microsoft Sans Serif" pitchFamily="34" charset="0"/>
                <a:cs typeface="Microsoft Sans Serif" pitchFamily="34" charset="0"/>
                <a:hlinkClick r:id="rId3"/>
              </a:rPr>
              <a:t> </a:t>
            </a:r>
            <a:r>
              <a:rPr lang="en-US" sz="2000" dirty="0" err="1" smtClean="0">
                <a:latin typeface="Microsoft Sans Serif" pitchFamily="34" charset="0"/>
                <a:cs typeface="Microsoft Sans Serif" pitchFamily="34" charset="0"/>
                <a:hlinkClick r:id="rId3"/>
              </a:rPr>
              <a:t>DataOne</a:t>
            </a:r>
            <a:r>
              <a:rPr lang="en-US" sz="2000" dirty="0" smtClean="0">
                <a:latin typeface="Microsoft Sans Serif" pitchFamily="34" charset="0"/>
                <a:cs typeface="Microsoft Sans Serif" pitchFamily="34" charset="0"/>
              </a:rPr>
              <a:t>.</a:t>
            </a:r>
            <a:r>
              <a:rPr lang="en-US" sz="2000" baseline="0" dirty="0" smtClean="0">
                <a:latin typeface="Microsoft Sans Serif" pitchFamily="34" charset="0"/>
                <a:cs typeface="Microsoft Sans Serif" pitchFamily="34" charset="0"/>
              </a:rPr>
              <a:t>  </a:t>
            </a:r>
            <a:r>
              <a:rPr lang="en-US" sz="2000" dirty="0" smtClean="0">
                <a:latin typeface="Microsoft Sans Serif" pitchFamily="34" charset="0"/>
                <a:cs typeface="Microsoft Sans Serif" pitchFamily="34" charset="0"/>
              </a:rPr>
              <a:t>Highlight that data has</a:t>
            </a:r>
            <a:r>
              <a:rPr lang="en-US" sz="2000" baseline="0" dirty="0" smtClean="0">
                <a:latin typeface="Microsoft Sans Serif" pitchFamily="34" charset="0"/>
                <a:cs typeface="Microsoft Sans Serif" pitchFamily="34" charset="0"/>
              </a:rPr>
              <a:t> a life that extends beyond the project where it was created; and that researchers may not understand or anticipate this.  These cycles help to visualize the activities in order to plan for the project’s data management needs and how data may be collected, stored, described, preserved, and/or shared.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A56A2080-85D3-4E35-BB08-8FE4D7F56BA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Credit: UK Data Archive</a:t>
            </a:r>
            <a:r>
              <a:rPr lang="en-US" sz="2000" baseline="0" dirty="0" smtClean="0">
                <a:latin typeface="Microsoft Sans Serif" pitchFamily="34" charset="0"/>
                <a:cs typeface="Microsoft Sans Serif" pitchFamily="34" charset="0"/>
              </a:rPr>
              <a:t> </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While a 2-page plan for a grant application is very important, every research project will benefit from planning for managing a project’s data throughout the life of the project, including planning for how data will be produced, collected, analyzed, stored, archived or shared, etc.  </a:t>
            </a:r>
          </a:p>
          <a:p>
            <a:endParaRPr lang="en-US" sz="2000" dirty="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22</a:t>
            </a:fld>
            <a:endParaRPr lang="en-US"/>
          </a:p>
        </p:txBody>
      </p:sp>
    </p:spTree>
    <p:extLst>
      <p:ext uri="{BB962C8B-B14F-4D97-AF65-F5344CB8AC3E}">
        <p14:creationId xmlns:p14="http://schemas.microsoft.com/office/powerpoint/2010/main" val="4170133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The library can also help you with data management questions that arise during your research.</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23</a:t>
            </a:fld>
            <a:endParaRPr lang="en-US"/>
          </a:p>
        </p:txBody>
      </p:sp>
    </p:spTree>
    <p:extLst>
      <p:ext uri="{BB962C8B-B14F-4D97-AF65-F5344CB8AC3E}">
        <p14:creationId xmlns:p14="http://schemas.microsoft.com/office/powerpoint/2010/main" val="312021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As we saw in the video, a lot of the issues regarding data management relate to inconsistent and confusing file and folder labels, saving data in multiple locations, and not thinking about how someone might find and make sense of your data.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Records management requires thinking about how you and others can both easily find and make sense of your data.</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24</a:t>
            </a:fld>
            <a:endParaRPr lang="en-US" dirty="0"/>
          </a:p>
        </p:txBody>
      </p:sp>
    </p:spTree>
    <p:extLst>
      <p:ext uri="{BB962C8B-B14F-4D97-AF65-F5344CB8AC3E}">
        <p14:creationId xmlns:p14="http://schemas.microsoft.com/office/powerpoint/2010/main" val="3046764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This slide comes from a colleague at Northeastern University.  She looked at a sample of data files produced by students collecting data a bioscience lab.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As you can see, their file naming conventions do not always take into consideration how someone not involved in a project will make sense of what is in the file.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After some time, these files would probably not even make sense to the person involved in creating the file!</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25</a:t>
            </a:fld>
            <a:endParaRPr lang="en-US" dirty="0"/>
          </a:p>
        </p:txBody>
      </p:sp>
    </p:spTree>
    <p:extLst>
      <p:ext uri="{BB962C8B-B14F-4D97-AF65-F5344CB8AC3E}">
        <p14:creationId xmlns:p14="http://schemas.microsoft.com/office/powerpoint/2010/main" val="220683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These are some best practices for creating file names.  Poorly constructed file names can cause issues when transferring files from one format to another, or to another operating system.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For example, a researcher recently identified that when she moved files from </a:t>
            </a:r>
            <a:r>
              <a:rPr lang="en-US" sz="2000" dirty="0" err="1" smtClean="0">
                <a:latin typeface="Microsoft Sans Serif" pitchFamily="34" charset="0"/>
                <a:cs typeface="Microsoft Sans Serif" pitchFamily="34" charset="0"/>
              </a:rPr>
              <a:t>REDCap</a:t>
            </a:r>
            <a:r>
              <a:rPr lang="en-US" sz="2000" dirty="0" smtClean="0">
                <a:latin typeface="Microsoft Sans Serif" pitchFamily="34" charset="0"/>
                <a:cs typeface="Microsoft Sans Serif" pitchFamily="34" charset="0"/>
              </a:rPr>
              <a:t>™ to her analysis software, the dates were reformatted.  In addition, OS like Unix can have issues reading files with spaces or special characters.</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26</a:t>
            </a:fld>
            <a:endParaRPr lang="en-US"/>
          </a:p>
        </p:txBody>
      </p:sp>
    </p:spTree>
    <p:extLst>
      <p:ext uri="{BB962C8B-B14F-4D97-AF65-F5344CB8AC3E}">
        <p14:creationId xmlns:p14="http://schemas.microsoft.com/office/powerpoint/2010/main" val="1852050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is an example from a biomedical engineering lab that shows how you can add in project information into the file name.  Notice that he labels each file with an experiment that links back to the laboratory notebook, so that there could be multiple people  in the lab and multiple experiments involving the same sample, but having a systematic approach to labeling and mapping files allows for the efficient retrieval and interpretation of the data.</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27</a:t>
            </a:fld>
            <a:endParaRPr lang="en-US"/>
          </a:p>
        </p:txBody>
      </p:sp>
    </p:spTree>
    <p:extLst>
      <p:ext uri="{BB962C8B-B14F-4D97-AF65-F5344CB8AC3E}">
        <p14:creationId xmlns:p14="http://schemas.microsoft.com/office/powerpoint/2010/main" val="1958460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Librarians have a lot of experience with records management, and we invite you to seek our assistance with planning for the organization and labeling of your files, folders and directories.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Many labs have to create systems to track thousands of samples and slides scattered across several freezers, their associated digital files such as images and experimental measures and observations, and then map these with the experiment documentation they are associated with in the paper of e-lab notebook.</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28</a:t>
            </a:fld>
            <a:endParaRPr lang="en-US"/>
          </a:p>
        </p:txBody>
      </p:sp>
    </p:spTree>
    <p:extLst>
      <p:ext uri="{BB962C8B-B14F-4D97-AF65-F5344CB8AC3E}">
        <p14:creationId xmlns:p14="http://schemas.microsoft.com/office/powerpoint/2010/main" val="2866040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Thanks to the NSA &amp; Ed Snowden scandal, ‘metadata’ has become a household word!</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Often described as data about data, metadata are simply descriptors can help you to record information  and create labels to catalog, and make sense of your data.</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Metadata standards can be used to describe the data’s field labels, their values, elements and parameters, and they can also describe the nature of the files that are produced, such as how many bytes, the format, the software used to create the file, the version, and who created it.</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29</a:t>
            </a:fld>
            <a:endParaRPr lang="en-US"/>
          </a:p>
        </p:txBody>
      </p:sp>
    </p:spTree>
    <p:extLst>
      <p:ext uri="{BB962C8B-B14F-4D97-AF65-F5344CB8AC3E}">
        <p14:creationId xmlns:p14="http://schemas.microsoft.com/office/powerpoint/2010/main" val="1123116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The CTSA uses a HIPAA-compliant, web-based application for data collection.  The </a:t>
            </a:r>
            <a:r>
              <a:rPr lang="en-US" sz="2000" dirty="0" err="1" smtClean="0">
                <a:latin typeface="Microsoft Sans Serif" pitchFamily="34" charset="0"/>
                <a:cs typeface="Microsoft Sans Serif" pitchFamily="34" charset="0"/>
              </a:rPr>
              <a:t>REDcap</a:t>
            </a:r>
            <a:r>
              <a:rPr lang="en-US" sz="2000" dirty="0" smtClean="0">
                <a:latin typeface="Microsoft Sans Serif" pitchFamily="34" charset="0"/>
                <a:cs typeface="Microsoft Sans Serif" pitchFamily="34" charset="0"/>
              </a:rPr>
              <a:t> Consortium is housed at Vanderbilt University.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Using </a:t>
            </a:r>
            <a:r>
              <a:rPr lang="en-US" sz="2000" dirty="0" err="1" smtClean="0">
                <a:latin typeface="Microsoft Sans Serif" pitchFamily="34" charset="0"/>
                <a:cs typeface="Microsoft Sans Serif" pitchFamily="34" charset="0"/>
              </a:rPr>
              <a:t>REDCap</a:t>
            </a:r>
            <a:r>
              <a:rPr lang="en-US" sz="2000" dirty="0" smtClean="0">
                <a:latin typeface="Microsoft Sans Serif" pitchFamily="34" charset="0"/>
                <a:cs typeface="Microsoft Sans Serif" pitchFamily="34" charset="0"/>
              </a:rPr>
              <a:t> you can upload or create a data dictionary to define the fields, elements, and parameters for your data collection.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30</a:t>
            </a:fld>
            <a:endParaRPr lang="en-US"/>
          </a:p>
        </p:txBody>
      </p:sp>
    </p:spTree>
    <p:extLst>
      <p:ext uri="{BB962C8B-B14F-4D97-AF65-F5344CB8AC3E}">
        <p14:creationId xmlns:p14="http://schemas.microsoft.com/office/powerpoint/2010/main" val="384157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There are a</a:t>
            </a:r>
            <a:r>
              <a:rPr lang="en-US" sz="2000" baseline="0" dirty="0" smtClean="0">
                <a:latin typeface="Microsoft Sans Serif" pitchFamily="34" charset="0"/>
                <a:cs typeface="Microsoft Sans Serif" pitchFamily="34" charset="0"/>
              </a:rPr>
              <a:t> number of definitions for ‘research data’.  Here are two examples of commonly cited definitions.  As we explore managing research data we can explore the various nuances within these definitions.  For example, in this definition the authors contrast data as information needed to produce original results and in the next slide the authors highlight the necessity of the information for scientific integrity, etc.</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A56A2080-85D3-4E35-BB08-8FE4D7F56BA0}" type="slidenum">
              <a:rPr lang="en-US" smtClean="0"/>
              <a:pPr/>
              <a:t>3</a:t>
            </a:fld>
            <a:endParaRPr lang="en-US"/>
          </a:p>
        </p:txBody>
      </p:sp>
    </p:spTree>
    <p:extLst>
      <p:ext uri="{BB962C8B-B14F-4D97-AF65-F5344CB8AC3E}">
        <p14:creationId xmlns:p14="http://schemas.microsoft.com/office/powerpoint/2010/main" val="1159172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is an example of metadata collected about a data set.  It states who created the file and when, the format, and descriptive information about the data and its location.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31</a:t>
            </a:fld>
            <a:endParaRPr lang="en-US"/>
          </a:p>
        </p:txBody>
      </p:sp>
    </p:spTree>
    <p:extLst>
      <p:ext uri="{BB962C8B-B14F-4D97-AF65-F5344CB8AC3E}">
        <p14:creationId xmlns:p14="http://schemas.microsoft.com/office/powerpoint/2010/main" val="1547747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is another example of metadata from a dataset uploaded to the NCBI “</a:t>
            </a:r>
            <a:r>
              <a:rPr lang="en-US" sz="2000" dirty="0" err="1" smtClean="0">
                <a:latin typeface="Microsoft Sans Serif" pitchFamily="34" charset="0"/>
                <a:cs typeface="Microsoft Sans Serif" pitchFamily="34" charset="0"/>
              </a:rPr>
              <a:t>Flybase</a:t>
            </a:r>
            <a:r>
              <a:rPr lang="en-US" sz="2000" dirty="0" smtClean="0">
                <a:latin typeface="Microsoft Sans Serif" pitchFamily="34" charset="0"/>
                <a:cs typeface="Microsoft Sans Serif" pitchFamily="34" charset="0"/>
              </a:rPr>
              <a:t>”.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It incorporates a large amount of scientific disciplinary information</a:t>
            </a:r>
            <a:r>
              <a:rPr lang="en-US" sz="2000" dirty="0">
                <a:latin typeface="Microsoft Sans Serif" pitchFamily="34" charset="0"/>
                <a:cs typeface="Microsoft Sans Serif" pitchFamily="34" charset="0"/>
              </a:rPr>
              <a:t> </a:t>
            </a:r>
            <a:r>
              <a:rPr lang="en-US" sz="2000" dirty="0" smtClean="0">
                <a:latin typeface="Microsoft Sans Serif" pitchFamily="34" charset="0"/>
                <a:cs typeface="Microsoft Sans Serif" pitchFamily="34" charset="0"/>
              </a:rPr>
              <a:t>such as the strain, tissue, and cell line used in the sample.</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32</a:t>
            </a:fld>
            <a:endParaRPr lang="en-US"/>
          </a:p>
        </p:txBody>
      </p:sp>
    </p:spTree>
    <p:extLst>
      <p:ext uri="{BB962C8B-B14F-4D97-AF65-F5344CB8AC3E}">
        <p14:creationId xmlns:p14="http://schemas.microsoft.com/office/powerpoint/2010/main" val="2288315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are some best practices for using metadata to help someone make sense of your data.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33</a:t>
            </a:fld>
            <a:endParaRPr lang="en-US"/>
          </a:p>
        </p:txBody>
      </p:sp>
    </p:spTree>
    <p:extLst>
      <p:ext uri="{BB962C8B-B14F-4D97-AF65-F5344CB8AC3E}">
        <p14:creationId xmlns:p14="http://schemas.microsoft.com/office/powerpoint/2010/main" val="1852050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is a list of common metadata fields associated with a data set.  </a:t>
            </a:r>
            <a:endParaRPr lang="en-US" sz="2000" kern="1200" dirty="0" smtClean="0">
              <a:solidFill>
                <a:schemeClr val="tx1"/>
              </a:solidFill>
              <a:effectLst/>
              <a:latin typeface="Microsoft Sans Serif" pitchFamily="34" charset="0"/>
              <a:cs typeface="Microsoft Sans Serif" pitchFamily="34" charset="0"/>
            </a:endParaRPr>
          </a:p>
          <a:p>
            <a:endParaRPr lang="en-US" b="1" dirty="0"/>
          </a:p>
          <a:p>
            <a:endParaRPr lang="en-US" sz="1200" b="1"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endParaRPr lang="en-US" dirty="0" smtClean="0"/>
          </a:p>
          <a:p>
            <a:fld id="{6C964B68-3891-4089-8B69-19BC7518567A}" type="slidenum">
              <a:rPr lang="en-US" smtClean="0"/>
              <a:pPr/>
              <a:t>34</a:t>
            </a:fld>
            <a:endParaRPr lang="en-US" dirty="0"/>
          </a:p>
        </p:txBody>
      </p:sp>
    </p:spTree>
    <p:extLst>
      <p:ext uri="{BB962C8B-B14F-4D97-AF65-F5344CB8AC3E}">
        <p14:creationId xmlns:p14="http://schemas.microsoft.com/office/powerpoint/2010/main" val="2254007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Contact us for help with annotating your data and making it searchable and discoverable.</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35</a:t>
            </a:fld>
            <a:endParaRPr lang="en-US"/>
          </a:p>
        </p:txBody>
      </p:sp>
    </p:spTree>
    <p:extLst>
      <p:ext uri="{BB962C8B-B14F-4D97-AF65-F5344CB8AC3E}">
        <p14:creationId xmlns:p14="http://schemas.microsoft.com/office/powerpoint/2010/main" val="546189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are some important questions regarding storing, backing up and securing your data that you should discuss with your lab members.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36</a:t>
            </a:fld>
            <a:endParaRPr lang="en-US"/>
          </a:p>
        </p:txBody>
      </p:sp>
    </p:spTree>
    <p:extLst>
      <p:ext uri="{BB962C8B-B14F-4D97-AF65-F5344CB8AC3E}">
        <p14:creationId xmlns:p14="http://schemas.microsoft.com/office/powerpoint/2010/main" val="2065177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304800"/>
            <a:ext cx="4648200" cy="3486150"/>
          </a:xfrm>
        </p:spPr>
      </p:sp>
      <p:sp>
        <p:nvSpPr>
          <p:cNvPr id="3" name="Notes Placeholder 2"/>
          <p:cNvSpPr>
            <a:spLocks noGrp="1"/>
          </p:cNvSpPr>
          <p:nvPr>
            <p:ph type="body" idx="1"/>
          </p:nvPr>
        </p:nvSpPr>
        <p:spPr>
          <a:xfrm>
            <a:off x="762000" y="3886200"/>
            <a:ext cx="5608320" cy="4183380"/>
          </a:xfrm>
        </p:spPr>
        <p:txBody>
          <a:bodyPr/>
          <a:lstStyle/>
          <a:p>
            <a:r>
              <a:rPr lang="en-US" sz="2000" dirty="0" smtClean="0">
                <a:latin typeface="Microsoft Sans Serif" pitchFamily="34" charset="0"/>
                <a:cs typeface="Microsoft Sans Serif" pitchFamily="34" charset="0"/>
              </a:rPr>
              <a:t>Researchers storage practices vary.  Dr. Moore found that USBs and </a:t>
            </a:r>
            <a:r>
              <a:rPr lang="en-US" sz="2000" dirty="0" err="1" smtClean="0">
                <a:latin typeface="Microsoft Sans Serif" pitchFamily="34" charset="0"/>
                <a:cs typeface="Microsoft Sans Serif" pitchFamily="34" charset="0"/>
              </a:rPr>
              <a:t>Dropbox</a:t>
            </a:r>
            <a:r>
              <a:rPr lang="en-US" sz="2000" dirty="0" smtClean="0">
                <a:latin typeface="Microsoft Sans Serif" pitchFamily="34" charset="0"/>
                <a:cs typeface="Microsoft Sans Serif" pitchFamily="34" charset="0"/>
              </a:rPr>
              <a:t>™ made up large percentages of a lab’s data storage.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For enquiries on storing and securing human subject’s data, be sure to work with the IRB office to ensure proper policies are being followed regarding </a:t>
            </a:r>
            <a:r>
              <a:rPr lang="en-US" sz="2000" dirty="0" err="1" smtClean="0">
                <a:latin typeface="Microsoft Sans Serif" pitchFamily="34" charset="0"/>
                <a:cs typeface="Microsoft Sans Serif" pitchFamily="34" charset="0"/>
              </a:rPr>
              <a:t>anonymization</a:t>
            </a:r>
            <a:r>
              <a:rPr lang="en-US" sz="2000" dirty="0" smtClean="0">
                <a:latin typeface="Microsoft Sans Serif" pitchFamily="34" charset="0"/>
                <a:cs typeface="Microsoft Sans Serif" pitchFamily="34" charset="0"/>
              </a:rPr>
              <a:t> and encryption.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37</a:t>
            </a:fld>
            <a:endParaRPr lang="en-US"/>
          </a:p>
        </p:txBody>
      </p:sp>
    </p:spTree>
    <p:extLst>
      <p:ext uri="{BB962C8B-B14F-4D97-AF65-F5344CB8AC3E}">
        <p14:creationId xmlns:p14="http://schemas.microsoft.com/office/powerpoint/2010/main" val="31832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icrosoft Sans Serif" pitchFamily="34" charset="0"/>
                <a:cs typeface="Microsoft Sans Serif" pitchFamily="34" charset="0"/>
              </a:rPr>
              <a:t>Here are some best practices for backing up your data.  Electronic data should be saved on a device that has the appropriate security safeguards such as unique identification of authorized users, password protection, encryption, automated operating system patch (bug fix), anti-virus controls, firewall configuration, and scheduled and automatic backups to protect against data loss or theft. </a:t>
            </a: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38</a:t>
            </a:fld>
            <a:endParaRPr lang="en-US"/>
          </a:p>
        </p:txBody>
      </p:sp>
    </p:spTree>
    <p:extLst>
      <p:ext uri="{BB962C8B-B14F-4D97-AF65-F5344CB8AC3E}">
        <p14:creationId xmlns:p14="http://schemas.microsoft.com/office/powerpoint/2010/main" val="1852050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When it comes to data ownership and data retention there are a lot of overlapping policies. IP policy can cover the ownership and retention of data related to patents, the IRB wants to ensure that documentation of human subjects’ data are retained and/or destroyed appropriately, and the funders and publishers want you to retain data to defend the integrity of your findings, and then there are federal guidelines  like HIPAA.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39</a:t>
            </a:fld>
            <a:endParaRPr lang="en-US"/>
          </a:p>
        </p:txBody>
      </p:sp>
    </p:spTree>
    <p:extLst>
      <p:ext uri="{BB962C8B-B14F-4D97-AF65-F5344CB8AC3E}">
        <p14:creationId xmlns:p14="http://schemas.microsoft.com/office/powerpoint/2010/main" val="3385724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“How long should I retain data?” is not a clear and cut data management question.  Last month, for example, the JCI retracted a published article because one of its data tables was duplicated.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The publisher contacted the researchers to have them update the data, but they could not locate the original data files after six years, so the journal was forced to issue a retraction.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40</a:t>
            </a:fld>
            <a:endParaRPr lang="en-US"/>
          </a:p>
        </p:txBody>
      </p:sp>
    </p:spTree>
    <p:extLst>
      <p:ext uri="{BB962C8B-B14F-4D97-AF65-F5344CB8AC3E}">
        <p14:creationId xmlns:p14="http://schemas.microsoft.com/office/powerpoint/2010/main" val="287889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latin typeface="Microsoft Sans Serif" pitchFamily="34" charset="0"/>
                <a:cs typeface="Microsoft Sans Serif" pitchFamily="34" charset="0"/>
              </a:rPr>
              <a:t>University of Virginia </a:t>
            </a:r>
            <a:r>
              <a:rPr lang="en-US" dirty="0" smtClean="0">
                <a:latin typeface="Microsoft Sans Serif" pitchFamily="34" charset="0"/>
                <a:cs typeface="Microsoft Sans Serif" pitchFamily="34" charset="0"/>
                <a:hlinkClick r:id="rId3"/>
              </a:rPr>
              <a:t>“What is Research Data?”</a:t>
            </a:r>
            <a:endParaRPr lang="en-US" dirty="0" smtClean="0">
              <a:latin typeface="Microsoft Sans Serif" pitchFamily="34" charset="0"/>
              <a:cs typeface="Microsoft Sans Serif" pitchFamily="34" charset="0"/>
            </a:endParaRPr>
          </a:p>
          <a:p>
            <a:pPr defTabSz="931774">
              <a:defRPr/>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These are examples</a:t>
            </a:r>
            <a:r>
              <a:rPr lang="en-US" baseline="0" dirty="0" smtClean="0">
                <a:latin typeface="Microsoft Sans Serif" pitchFamily="34" charset="0"/>
                <a:cs typeface="Microsoft Sans Serif" pitchFamily="34" charset="0"/>
              </a:rPr>
              <a:t> of different types of research data.  In module 2 you’ll learn more about the various types and formats for research data. </a:t>
            </a:r>
            <a:r>
              <a:rPr lang="en-US" dirty="0">
                <a:latin typeface="Microsoft Sans Serif" pitchFamily="34" charset="0"/>
                <a:cs typeface="Microsoft Sans Serif" pitchFamily="34" charset="0"/>
              </a:rPr>
              <a:t>Data covers a broad range of types of information such as:</a:t>
            </a:r>
          </a:p>
          <a:p>
            <a:r>
              <a:rPr lang="en-US" dirty="0">
                <a:latin typeface="Microsoft Sans Serif" pitchFamily="34" charset="0"/>
                <a:cs typeface="Microsoft Sans Serif" pitchFamily="34" charset="0"/>
              </a:rPr>
              <a:t>Documents (text, Word), spreadsheets</a:t>
            </a:r>
          </a:p>
          <a:p>
            <a:r>
              <a:rPr lang="en-US" dirty="0">
                <a:latin typeface="Microsoft Sans Serif" pitchFamily="34" charset="0"/>
                <a:cs typeface="Microsoft Sans Serif" pitchFamily="34" charset="0"/>
              </a:rPr>
              <a:t>Laboratory notebooks, field notebooks, diaries</a:t>
            </a:r>
          </a:p>
          <a:p>
            <a:r>
              <a:rPr lang="en-US" dirty="0">
                <a:latin typeface="Microsoft Sans Serif" pitchFamily="34" charset="0"/>
                <a:cs typeface="Microsoft Sans Serif" pitchFamily="34" charset="0"/>
              </a:rPr>
              <a:t>Questionnaires, transcripts, codebooks</a:t>
            </a:r>
          </a:p>
          <a:p>
            <a:r>
              <a:rPr lang="en-US" dirty="0">
                <a:latin typeface="Microsoft Sans Serif" pitchFamily="34" charset="0"/>
                <a:cs typeface="Microsoft Sans Serif" pitchFamily="34" charset="0"/>
              </a:rPr>
              <a:t>Survey responses</a:t>
            </a:r>
          </a:p>
          <a:p>
            <a:r>
              <a:rPr lang="en-US" dirty="0">
                <a:latin typeface="Microsoft Sans Serif" pitchFamily="34" charset="0"/>
                <a:cs typeface="Microsoft Sans Serif" pitchFamily="34" charset="0"/>
              </a:rPr>
              <a:t>Health indicators such as blood cell counts, vital signs</a:t>
            </a:r>
          </a:p>
          <a:p>
            <a:r>
              <a:rPr lang="en-US" dirty="0">
                <a:latin typeface="Microsoft Sans Serif" pitchFamily="34" charset="0"/>
                <a:cs typeface="Microsoft Sans Serif" pitchFamily="34" charset="0"/>
              </a:rPr>
              <a:t>Audio and video recordings</a:t>
            </a:r>
          </a:p>
          <a:p>
            <a:r>
              <a:rPr lang="en-US" dirty="0">
                <a:latin typeface="Microsoft Sans Serif" pitchFamily="34" charset="0"/>
                <a:cs typeface="Microsoft Sans Serif" pitchFamily="34" charset="0"/>
              </a:rPr>
              <a:t>Images, films</a:t>
            </a:r>
          </a:p>
          <a:p>
            <a:r>
              <a:rPr lang="en-US" dirty="0">
                <a:latin typeface="Microsoft Sans Serif" pitchFamily="34" charset="0"/>
                <a:cs typeface="Microsoft Sans Serif" pitchFamily="34" charset="0"/>
              </a:rPr>
              <a:t>Protein or genetic sequences</a:t>
            </a:r>
          </a:p>
          <a:p>
            <a:r>
              <a:rPr lang="en-US" dirty="0">
                <a:latin typeface="Microsoft Sans Serif" pitchFamily="34" charset="0"/>
                <a:cs typeface="Microsoft Sans Serif" pitchFamily="34" charset="0"/>
              </a:rPr>
              <a:t>Spectra</a:t>
            </a:r>
          </a:p>
          <a:p>
            <a:r>
              <a:rPr lang="en-US" dirty="0">
                <a:latin typeface="Microsoft Sans Serif" pitchFamily="34" charset="0"/>
                <a:cs typeface="Microsoft Sans Serif" pitchFamily="34" charset="0"/>
              </a:rPr>
              <a:t>Test responses</a:t>
            </a:r>
          </a:p>
          <a:p>
            <a:r>
              <a:rPr lang="en-US" dirty="0">
                <a:latin typeface="Microsoft Sans Serif" pitchFamily="34" charset="0"/>
                <a:cs typeface="Microsoft Sans Serif" pitchFamily="34" charset="0"/>
              </a:rPr>
              <a:t>Slides, artifacts, specimens, samples</a:t>
            </a:r>
          </a:p>
          <a:p>
            <a:r>
              <a:rPr lang="en-US" dirty="0">
                <a:latin typeface="Microsoft Sans Serif" pitchFamily="34" charset="0"/>
                <a:cs typeface="Microsoft Sans Serif" pitchFamily="34" charset="0"/>
              </a:rPr>
              <a:t>Database contents (video, audio, text, images)</a:t>
            </a:r>
          </a:p>
          <a:p>
            <a:r>
              <a:rPr lang="en-US" dirty="0">
                <a:latin typeface="Microsoft Sans Serif" pitchFamily="34" charset="0"/>
                <a:cs typeface="Microsoft Sans Serif" pitchFamily="34" charset="0"/>
              </a:rPr>
              <a:t>Models, algorithms, scripts</a:t>
            </a:r>
          </a:p>
          <a:p>
            <a:r>
              <a:rPr lang="en-US" dirty="0">
                <a:latin typeface="Microsoft Sans Serif" pitchFamily="34" charset="0"/>
                <a:cs typeface="Microsoft Sans Serif" pitchFamily="34" charset="0"/>
              </a:rPr>
              <a:t>Software code, software for simulation</a:t>
            </a:r>
          </a:p>
          <a:p>
            <a:r>
              <a:rPr lang="en-US" dirty="0">
                <a:latin typeface="Microsoft Sans Serif" pitchFamily="34" charset="0"/>
                <a:cs typeface="Microsoft Sans Serif" pitchFamily="34" charset="0"/>
              </a:rPr>
              <a:t>Methodologies and workflows” </a:t>
            </a:r>
            <a:r>
              <a:rPr lang="en-US" dirty="0" smtClean="0">
                <a:latin typeface="Microsoft Sans Serif" pitchFamily="34" charset="0"/>
                <a:cs typeface="Microsoft Sans Serif" pitchFamily="34" charset="0"/>
              </a:rPr>
              <a:t>(credit: http</a:t>
            </a:r>
            <a:r>
              <a:rPr lang="en-US" dirty="0">
                <a:latin typeface="Microsoft Sans Serif" pitchFamily="34" charset="0"/>
                <a:cs typeface="Microsoft Sans Serif" pitchFamily="34" charset="0"/>
              </a:rPr>
              <a:t>://library.uoregon.edu/datamanagement/datadefined.html).</a:t>
            </a:r>
          </a:p>
          <a:p>
            <a:endParaRPr lang="en-US" dirty="0"/>
          </a:p>
        </p:txBody>
      </p:sp>
      <p:sp>
        <p:nvSpPr>
          <p:cNvPr id="4" name="Slide Number Placeholder 3"/>
          <p:cNvSpPr>
            <a:spLocks noGrp="1"/>
          </p:cNvSpPr>
          <p:nvPr>
            <p:ph type="sldNum" sz="quarter" idx="10"/>
          </p:nvPr>
        </p:nvSpPr>
        <p:spPr/>
        <p:txBody>
          <a:bodyPr/>
          <a:lstStyle/>
          <a:p>
            <a:fld id="{A56A2080-85D3-4E35-BB08-8FE4D7F56BA0}" type="slidenum">
              <a:rPr lang="en-US" smtClean="0"/>
              <a:pPr/>
              <a:t>4</a:t>
            </a:fld>
            <a:endParaRPr lang="en-US"/>
          </a:p>
        </p:txBody>
      </p:sp>
    </p:spTree>
    <p:extLst>
      <p:ext uri="{BB962C8B-B14F-4D97-AF65-F5344CB8AC3E}">
        <p14:creationId xmlns:p14="http://schemas.microsoft.com/office/powerpoint/2010/main" val="290733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This case highlights how difficult it is to know for how long to keep data.  This article was peer reviewed and cited over 55 times but it took six years for the representation of its data to be called into questioned.  Thus, thinking about ways to digitize documents and store and preserve electronic files of data in a self-archived, disciplinary, or local data repository is important, and one of the many tasks the library can help you with.</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41</a:t>
            </a:fld>
            <a:endParaRPr lang="en-US"/>
          </a:p>
        </p:txBody>
      </p:sp>
    </p:spTree>
    <p:extLst>
      <p:ext uri="{BB962C8B-B14F-4D97-AF65-F5344CB8AC3E}">
        <p14:creationId xmlns:p14="http://schemas.microsoft.com/office/powerpoint/2010/main" val="3570710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icrosoft Sans Serif" pitchFamily="34" charset="0"/>
                <a:cs typeface="Microsoft Sans Serif" pitchFamily="34" charset="0"/>
              </a:rPr>
              <a:t>A</a:t>
            </a:r>
            <a:r>
              <a:rPr lang="en-US" sz="2000" baseline="0" dirty="0" smtClean="0">
                <a:solidFill>
                  <a:schemeClr val="tx1"/>
                </a:solidFill>
                <a:latin typeface="Microsoft Sans Serif" pitchFamily="34" charset="0"/>
                <a:cs typeface="Microsoft Sans Serif" pitchFamily="34" charset="0"/>
              </a:rPr>
              <a:t>s you can see,</a:t>
            </a:r>
            <a:r>
              <a:rPr lang="en-US" sz="2000" dirty="0" smtClean="0">
                <a:solidFill>
                  <a:schemeClr val="tx1"/>
                </a:solidFill>
                <a:latin typeface="Microsoft Sans Serif" pitchFamily="34" charset="0"/>
                <a:cs typeface="Microsoft Sans Serif" pitchFamily="34" charset="0"/>
              </a:rPr>
              <a:t> data retention is very situation dependent</a:t>
            </a:r>
            <a:r>
              <a:rPr lang="en-US" sz="2000" baseline="0" dirty="0" smtClean="0">
                <a:solidFill>
                  <a:schemeClr val="tx1"/>
                </a:solidFill>
                <a:latin typeface="Microsoft Sans Serif" pitchFamily="34" charset="0"/>
                <a:cs typeface="Microsoft Sans Serif" pitchFamily="34" charset="0"/>
              </a:rPr>
              <a:t>.</a:t>
            </a:r>
            <a:r>
              <a:rPr lang="en-US" sz="2000" dirty="0" smtClean="0">
                <a:solidFill>
                  <a:schemeClr val="tx1"/>
                </a:solidFill>
                <a:latin typeface="Microsoft Sans Serif" pitchFamily="34" charset="0"/>
                <a:cs typeface="Microsoft Sans Serif" pitchFamily="34" charset="0"/>
              </a:rPr>
              <a:t>  A sponsor may require you to retain your research related documents. Prior to agreeing to a contract that specifies how long records will be maintained, you should ensure that you will receive adequate funding to pay for their storage and preservation.  The library can help provide guidance on long-term preservation.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icrosoft Sans Serif" pitchFamily="34" charset="0"/>
              <a:cs typeface="Microsoft Sans Serif"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icrosoft Sans Serif" pitchFamily="34" charset="0"/>
                <a:cs typeface="Microsoft Sans Serif" pitchFamily="34" charset="0"/>
              </a:rPr>
              <a:t>Again, it would be prudent to check with the sponsor, IRB, and </a:t>
            </a:r>
            <a:r>
              <a:rPr lang="en-US" sz="2000" dirty="0" smtClean="0">
                <a:latin typeface="Microsoft Sans Serif" pitchFamily="34" charset="0"/>
                <a:cs typeface="Microsoft Sans Serif" pitchFamily="34" charset="0"/>
              </a:rPr>
              <a:t>Office of Research</a:t>
            </a:r>
            <a:r>
              <a:rPr lang="en-US" sz="2000" dirty="0" smtClean="0">
                <a:solidFill>
                  <a:schemeClr val="tx1"/>
                </a:solidFill>
                <a:latin typeface="Microsoft Sans Serif" pitchFamily="34" charset="0"/>
                <a:cs typeface="Microsoft Sans Serif" pitchFamily="34" charset="0"/>
              </a:rPr>
              <a:t> before destroying any records…</a:t>
            </a: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42</a:t>
            </a:fld>
            <a:endParaRPr lang="en-US"/>
          </a:p>
        </p:txBody>
      </p:sp>
    </p:spTree>
    <p:extLst>
      <p:ext uri="{BB962C8B-B14F-4D97-AF65-F5344CB8AC3E}">
        <p14:creationId xmlns:p14="http://schemas.microsoft.com/office/powerpoint/2010/main" val="1852050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After a project you may want to consider appraising, and publishing or depositing your data in a repository.  </a:t>
            </a:r>
            <a:r>
              <a:rPr lang="en-US" sz="2000" kern="1200" dirty="0" smtClean="0">
                <a:solidFill>
                  <a:schemeClr val="tx1"/>
                </a:solidFill>
                <a:latin typeface="Microsoft Sans Serif" pitchFamily="34" charset="0"/>
                <a:cs typeface="Microsoft Sans Serif" pitchFamily="34" charset="0"/>
              </a:rPr>
              <a:t>There are a variety of factors that impact your ability to </a:t>
            </a:r>
            <a:r>
              <a:rPr lang="en-US" sz="2000" dirty="0" smtClean="0">
                <a:latin typeface="Microsoft Sans Serif" pitchFamily="34" charset="0"/>
                <a:cs typeface="Microsoft Sans Serif" pitchFamily="34" charset="0"/>
              </a:rPr>
              <a:t>share </a:t>
            </a:r>
            <a:r>
              <a:rPr lang="en-US" sz="2000" kern="1200" dirty="0" smtClean="0">
                <a:solidFill>
                  <a:schemeClr val="tx1"/>
                </a:solidFill>
                <a:latin typeface="Microsoft Sans Serif" pitchFamily="34" charset="0"/>
                <a:cs typeface="Microsoft Sans Serif" pitchFamily="34" charset="0"/>
              </a:rPr>
              <a:t>data with outside parties.  According to the OHRP, </a:t>
            </a:r>
            <a:r>
              <a:rPr lang="en-US" sz="2000" dirty="0">
                <a:latin typeface="Microsoft Sans Serif" pitchFamily="34" charset="0"/>
                <a:cs typeface="Microsoft Sans Serif" pitchFamily="34" charset="0"/>
              </a:rPr>
              <a:t>y</a:t>
            </a:r>
            <a:r>
              <a:rPr lang="en-US" sz="2000" kern="1200" dirty="0" smtClean="0">
                <a:solidFill>
                  <a:schemeClr val="tx1"/>
                </a:solidFill>
                <a:latin typeface="Microsoft Sans Serif" pitchFamily="34" charset="0"/>
                <a:cs typeface="Microsoft Sans Serif" pitchFamily="34" charset="0"/>
              </a:rPr>
              <a:t>ou should contact the IRB prior to proceeding with a release of human subject data </a:t>
            </a:r>
            <a:r>
              <a:rPr lang="en-US" sz="2000" dirty="0" smtClean="0">
                <a:latin typeface="Microsoft Sans Serif" pitchFamily="34" charset="0"/>
                <a:cs typeface="Microsoft Sans Serif" pitchFamily="34" charset="0"/>
              </a:rPr>
              <a:t>unless </a:t>
            </a:r>
            <a:r>
              <a:rPr lang="en-US" sz="2000" kern="1200" dirty="0" smtClean="0">
                <a:solidFill>
                  <a:schemeClr val="tx1"/>
                </a:solidFill>
                <a:latin typeface="Microsoft Sans Serif" pitchFamily="34" charset="0"/>
                <a:cs typeface="Microsoft Sans Serif" pitchFamily="34" charset="0"/>
              </a:rPr>
              <a:t>(a) your subjects signed an IRB approved consent document with HIPAA compliant authorization language that clearly details what information will be collected, used, and disclosed and (b) the outside party is specified in the document.</a:t>
            </a:r>
            <a:endParaRPr lang="en-US" sz="2000"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43</a:t>
            </a:fld>
            <a:endParaRPr lang="en-US" dirty="0"/>
          </a:p>
        </p:txBody>
      </p:sp>
    </p:spTree>
    <p:extLst>
      <p:ext uri="{BB962C8B-B14F-4D97-AF65-F5344CB8AC3E}">
        <p14:creationId xmlns:p14="http://schemas.microsoft.com/office/powerpoint/2010/main" val="4114872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In the library we commonly get questions about </a:t>
            </a:r>
            <a:r>
              <a:rPr lang="en-US" sz="2000" dirty="0" err="1" smtClean="0">
                <a:latin typeface="Microsoft Sans Serif" pitchFamily="34" charset="0"/>
                <a:cs typeface="Microsoft Sans Serif" pitchFamily="34" charset="0"/>
              </a:rPr>
              <a:t>dois</a:t>
            </a:r>
            <a:r>
              <a:rPr lang="en-US" sz="2000" dirty="0" smtClean="0">
                <a:latin typeface="Microsoft Sans Serif" pitchFamily="34" charset="0"/>
                <a:cs typeface="Microsoft Sans Serif" pitchFamily="34" charset="0"/>
              </a:rPr>
              <a:t>.  A doi is a </a:t>
            </a:r>
            <a:r>
              <a:rPr lang="en-US" sz="2000" b="1" i="0" kern="1200" dirty="0" smtClean="0">
                <a:solidFill>
                  <a:schemeClr val="tx1"/>
                </a:solidFill>
                <a:effectLst/>
                <a:latin typeface="Microsoft Sans Serif" pitchFamily="34" charset="0"/>
                <a:cs typeface="Microsoft Sans Serif" pitchFamily="34" charset="0"/>
              </a:rPr>
              <a:t>unique alphanumeric string</a:t>
            </a:r>
            <a:r>
              <a:rPr lang="en-US" sz="2000" b="0" i="0" kern="1200" dirty="0" smtClean="0">
                <a:solidFill>
                  <a:schemeClr val="tx1"/>
                </a:solidFill>
                <a:effectLst/>
                <a:latin typeface="Microsoft Sans Serif" pitchFamily="34" charset="0"/>
                <a:cs typeface="Microsoft Sans Serif" pitchFamily="34" charset="0"/>
              </a:rPr>
              <a:t> assigned to any digital object, any object! – it can be a</a:t>
            </a:r>
            <a:r>
              <a:rPr lang="en-US" sz="2000" b="0" i="0" kern="1200" baseline="0" dirty="0" smtClean="0">
                <a:solidFill>
                  <a:schemeClr val="tx1"/>
                </a:solidFill>
                <a:effectLst/>
                <a:latin typeface="Microsoft Sans Serif" pitchFamily="34" charset="0"/>
                <a:cs typeface="Microsoft Sans Serif" pitchFamily="34" charset="0"/>
              </a:rPr>
              <a:t> data set, </a:t>
            </a:r>
            <a:r>
              <a:rPr lang="en-US" sz="2000" b="0" i="0" kern="1200" dirty="0" smtClean="0">
                <a:solidFill>
                  <a:schemeClr val="tx1"/>
                </a:solidFill>
                <a:effectLst/>
                <a:latin typeface="Microsoft Sans Serif" pitchFamily="34" charset="0"/>
                <a:cs typeface="Microsoft Sans Serif" pitchFamily="34" charset="0"/>
              </a:rPr>
              <a:t>an electronic journal article, an e-book chapter, a chart, model, etc. </a:t>
            </a:r>
          </a:p>
          <a:p>
            <a:endParaRPr lang="en-US" sz="2000" dirty="0">
              <a:latin typeface="Microsoft Sans Serif" pitchFamily="34" charset="0"/>
              <a:cs typeface="Microsoft Sans Serif" pitchFamily="34" charset="0"/>
            </a:endParaRPr>
          </a:p>
          <a:p>
            <a:r>
              <a:rPr lang="en-US" sz="2000" b="0" i="0" kern="1200" dirty="0" smtClean="0">
                <a:solidFill>
                  <a:schemeClr val="tx1"/>
                </a:solidFill>
                <a:effectLst/>
                <a:latin typeface="Microsoft Sans Serif" pitchFamily="34" charset="0"/>
                <a:cs typeface="Microsoft Sans Serif" pitchFamily="34" charset="0"/>
              </a:rPr>
              <a:t>In the library we create a set of basic metadata and a create a URL pointer to the full text of your article and its matching</a:t>
            </a:r>
            <a:r>
              <a:rPr lang="en-US" sz="2000" b="0" i="0" kern="1200" baseline="0" dirty="0" smtClean="0">
                <a:solidFill>
                  <a:schemeClr val="tx1"/>
                </a:solidFill>
                <a:effectLst/>
                <a:latin typeface="Microsoft Sans Serif" pitchFamily="34" charset="0"/>
                <a:cs typeface="Microsoft Sans Serif" pitchFamily="34" charset="0"/>
              </a:rPr>
              <a:t> data set</a:t>
            </a:r>
            <a:r>
              <a:rPr lang="en-US" sz="2000" b="0" i="0" kern="1200" dirty="0" smtClean="0">
                <a:solidFill>
                  <a:schemeClr val="tx1"/>
                </a:solidFill>
                <a:effectLst/>
                <a:latin typeface="Microsoft Sans Serif" pitchFamily="34" charset="0"/>
                <a:cs typeface="Microsoft Sans Serif" pitchFamily="34" charset="0"/>
              </a:rPr>
              <a:t>, so that it</a:t>
            </a:r>
            <a:r>
              <a:rPr lang="en-US" sz="2000" b="1" i="0" kern="1200" dirty="0" smtClean="0">
                <a:solidFill>
                  <a:schemeClr val="tx1"/>
                </a:solidFill>
                <a:effectLst/>
                <a:latin typeface="Microsoft Sans Serif" pitchFamily="34" charset="0"/>
                <a:cs typeface="Microsoft Sans Serif" pitchFamily="34" charset="0"/>
              </a:rPr>
              <a:t> </a:t>
            </a:r>
            <a:r>
              <a:rPr lang="en-US" sz="2000" b="0" i="0" kern="1200" dirty="0" smtClean="0">
                <a:solidFill>
                  <a:schemeClr val="tx1"/>
                </a:solidFill>
                <a:effectLst/>
                <a:latin typeface="Microsoft Sans Serif" pitchFamily="34" charset="0"/>
                <a:cs typeface="Microsoft Sans Serif" pitchFamily="34" charset="0"/>
              </a:rPr>
              <a:t>uniquely identifies the content item and provides a persistent link to its location </a:t>
            </a:r>
            <a:r>
              <a:rPr lang="en-US" sz="2000" dirty="0" smtClean="0">
                <a:latin typeface="Microsoft Sans Serif" pitchFamily="34" charset="0"/>
                <a:cs typeface="Microsoft Sans Serif" pitchFamily="34" charset="0"/>
              </a:rPr>
              <a:t>or</a:t>
            </a:r>
            <a:r>
              <a:rPr lang="en-US" sz="2000" b="0" i="0" kern="1200" dirty="0" smtClean="0">
                <a:solidFill>
                  <a:schemeClr val="tx1"/>
                </a:solidFill>
                <a:effectLst/>
                <a:latin typeface="Microsoft Sans Serif" pitchFamily="34" charset="0"/>
                <a:cs typeface="Microsoft Sans Serif" pitchFamily="34" charset="0"/>
              </a:rPr>
              <a:t> a resolver on the internet.  This allows you to not only measure the citation impact of your publications but also the citation im</a:t>
            </a:r>
            <a:r>
              <a:rPr lang="en-US" sz="2000" dirty="0" smtClean="0">
                <a:latin typeface="Microsoft Sans Serif" pitchFamily="34" charset="0"/>
                <a:cs typeface="Microsoft Sans Serif" pitchFamily="34" charset="0"/>
              </a:rPr>
              <a:t>pact of your data!</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44</a:t>
            </a:fld>
            <a:endParaRPr lang="en-US" dirty="0"/>
          </a:p>
        </p:txBody>
      </p:sp>
    </p:spTree>
    <p:extLst>
      <p:ext uri="{BB962C8B-B14F-4D97-AF65-F5344CB8AC3E}">
        <p14:creationId xmlns:p14="http://schemas.microsoft.com/office/powerpoint/2010/main" val="1495514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One of the greatest challenges for preservation is thinking ahead about the formats of your data.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This graphic was created by a colleague that observed the number of instruments in just one biomedical lab relying on proprietary software.</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This means that to be able to open and view this file, someone would need to know the software that created it, and be able to access that software.  Thus converting your files to open source and sustainable formats and standards are essential for long-term sharing, preservation and access.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45</a:t>
            </a:fld>
            <a:endParaRPr lang="en-US"/>
          </a:p>
        </p:txBody>
      </p:sp>
    </p:spTree>
    <p:extLst>
      <p:ext uri="{BB962C8B-B14F-4D97-AF65-F5344CB8AC3E}">
        <p14:creationId xmlns:p14="http://schemas.microsoft.com/office/powerpoint/2010/main" val="2969154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are some considerations for making your files available for the long-term.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46</a:t>
            </a:fld>
            <a:endParaRPr lang="en-US"/>
          </a:p>
        </p:txBody>
      </p:sp>
    </p:spTree>
    <p:extLst>
      <p:ext uri="{BB962C8B-B14F-4D97-AF65-F5344CB8AC3E}">
        <p14:creationId xmlns:p14="http://schemas.microsoft.com/office/powerpoint/2010/main" val="1852050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In the library we commonly get questions about </a:t>
            </a:r>
            <a:r>
              <a:rPr lang="en-US" sz="2000" dirty="0" err="1" smtClean="0">
                <a:latin typeface="Microsoft Sans Serif" pitchFamily="34" charset="0"/>
                <a:cs typeface="Microsoft Sans Serif" pitchFamily="34" charset="0"/>
              </a:rPr>
              <a:t>dois</a:t>
            </a:r>
            <a:r>
              <a:rPr lang="en-US" sz="2000" dirty="0" smtClean="0">
                <a:latin typeface="Microsoft Sans Serif" pitchFamily="34" charset="0"/>
                <a:cs typeface="Microsoft Sans Serif" pitchFamily="34" charset="0"/>
              </a:rPr>
              <a:t>.  A doi is a </a:t>
            </a:r>
            <a:r>
              <a:rPr lang="en-US" sz="2000" b="1" i="0" kern="1200" dirty="0" smtClean="0">
                <a:solidFill>
                  <a:schemeClr val="tx1"/>
                </a:solidFill>
                <a:effectLst/>
                <a:latin typeface="Microsoft Sans Serif" pitchFamily="34" charset="0"/>
                <a:cs typeface="Microsoft Sans Serif" pitchFamily="34" charset="0"/>
              </a:rPr>
              <a:t>unique alphanumeric string</a:t>
            </a:r>
            <a:r>
              <a:rPr lang="en-US" sz="2000" b="0" i="0" kern="1200" dirty="0" smtClean="0">
                <a:solidFill>
                  <a:schemeClr val="tx1"/>
                </a:solidFill>
                <a:effectLst/>
                <a:latin typeface="Microsoft Sans Serif" pitchFamily="34" charset="0"/>
                <a:cs typeface="Microsoft Sans Serif" pitchFamily="34" charset="0"/>
              </a:rPr>
              <a:t> assigned to any digital object, any object! – it can be a</a:t>
            </a:r>
            <a:r>
              <a:rPr lang="en-US" sz="2000" b="0" i="0" kern="1200" baseline="0" dirty="0" smtClean="0">
                <a:solidFill>
                  <a:schemeClr val="tx1"/>
                </a:solidFill>
                <a:effectLst/>
                <a:latin typeface="Microsoft Sans Serif" pitchFamily="34" charset="0"/>
                <a:cs typeface="Microsoft Sans Serif" pitchFamily="34" charset="0"/>
              </a:rPr>
              <a:t> data set, </a:t>
            </a:r>
            <a:r>
              <a:rPr lang="en-US" sz="2000" b="0" i="0" kern="1200" dirty="0" smtClean="0">
                <a:solidFill>
                  <a:schemeClr val="tx1"/>
                </a:solidFill>
                <a:effectLst/>
                <a:latin typeface="Microsoft Sans Serif" pitchFamily="34" charset="0"/>
                <a:cs typeface="Microsoft Sans Serif" pitchFamily="34" charset="0"/>
              </a:rPr>
              <a:t>an electronic journal article, an e-book chapter, a chart, model, etc. </a:t>
            </a:r>
          </a:p>
          <a:p>
            <a:endParaRPr lang="en-US" sz="2000" dirty="0">
              <a:latin typeface="Microsoft Sans Serif" pitchFamily="34" charset="0"/>
              <a:cs typeface="Microsoft Sans Serif" pitchFamily="34" charset="0"/>
            </a:endParaRPr>
          </a:p>
          <a:p>
            <a:r>
              <a:rPr lang="en-US" sz="2000" b="0" i="0" kern="1200" dirty="0" smtClean="0">
                <a:solidFill>
                  <a:schemeClr val="tx1"/>
                </a:solidFill>
                <a:effectLst/>
                <a:latin typeface="Microsoft Sans Serif" pitchFamily="34" charset="0"/>
                <a:cs typeface="Microsoft Sans Serif" pitchFamily="34" charset="0"/>
              </a:rPr>
              <a:t>In the library we create a set of basic metadata and a create a URL pointer to the full text of your article and its matching</a:t>
            </a:r>
            <a:r>
              <a:rPr lang="en-US" sz="2000" b="0" i="0" kern="1200" baseline="0" dirty="0" smtClean="0">
                <a:solidFill>
                  <a:schemeClr val="tx1"/>
                </a:solidFill>
                <a:effectLst/>
                <a:latin typeface="Microsoft Sans Serif" pitchFamily="34" charset="0"/>
                <a:cs typeface="Microsoft Sans Serif" pitchFamily="34" charset="0"/>
              </a:rPr>
              <a:t> data set</a:t>
            </a:r>
            <a:r>
              <a:rPr lang="en-US" sz="2000" b="0" i="0" kern="1200" dirty="0" smtClean="0">
                <a:solidFill>
                  <a:schemeClr val="tx1"/>
                </a:solidFill>
                <a:effectLst/>
                <a:latin typeface="Microsoft Sans Serif" pitchFamily="34" charset="0"/>
                <a:cs typeface="Microsoft Sans Serif" pitchFamily="34" charset="0"/>
              </a:rPr>
              <a:t>, so that it</a:t>
            </a:r>
            <a:r>
              <a:rPr lang="en-US" sz="2000" b="1" i="0" kern="1200" dirty="0" smtClean="0">
                <a:solidFill>
                  <a:schemeClr val="tx1"/>
                </a:solidFill>
                <a:effectLst/>
                <a:latin typeface="Microsoft Sans Serif" pitchFamily="34" charset="0"/>
                <a:cs typeface="Microsoft Sans Serif" pitchFamily="34" charset="0"/>
              </a:rPr>
              <a:t> </a:t>
            </a:r>
            <a:r>
              <a:rPr lang="en-US" sz="2000" b="0" i="0" kern="1200" dirty="0" smtClean="0">
                <a:solidFill>
                  <a:schemeClr val="tx1"/>
                </a:solidFill>
                <a:effectLst/>
                <a:latin typeface="Microsoft Sans Serif" pitchFamily="34" charset="0"/>
                <a:cs typeface="Microsoft Sans Serif" pitchFamily="34" charset="0"/>
              </a:rPr>
              <a:t>uniquely identifies the content item and provides a persistent link to its location on the internet.  This allows you to not only measure the citation impact of your publications but also the citation im</a:t>
            </a:r>
            <a:r>
              <a:rPr lang="en-US" sz="2000" dirty="0" smtClean="0">
                <a:latin typeface="Microsoft Sans Serif" pitchFamily="34" charset="0"/>
                <a:cs typeface="Microsoft Sans Serif" pitchFamily="34" charset="0"/>
              </a:rPr>
              <a:t>pact of your data!</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47</a:t>
            </a:fld>
            <a:endParaRPr lang="en-US"/>
          </a:p>
        </p:txBody>
      </p:sp>
    </p:spTree>
    <p:extLst>
      <p:ext uri="{BB962C8B-B14F-4D97-AF65-F5344CB8AC3E}">
        <p14:creationId xmlns:p14="http://schemas.microsoft.com/office/powerpoint/2010/main" val="1495514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These administrative supplements provide funds to supported research and center grants in order to enhance the storage, organization, </a:t>
            </a:r>
            <a:r>
              <a:rPr lang="en-US" sz="2000" dirty="0" smtClean="0"/>
              <a:t>management, </a:t>
            </a:r>
            <a:r>
              <a:rPr lang="en-US" sz="2000" dirty="0"/>
              <a:t>and use of electronic research </a:t>
            </a:r>
            <a:r>
              <a:rPr lang="en-US" sz="2000" dirty="0" smtClean="0"/>
              <a:t>data.  The </a:t>
            </a:r>
            <a:r>
              <a:rPr lang="en-US" sz="2000" dirty="0"/>
              <a:t>purposes of this administrative supplement program are (1) to enhance collaborative, multi-disciplinary basic and clinical research by integrating an information specialist into the research team in order to improve the capture, storage, organization, management, integration, presentation and dissemination of biomedical research data; and (2) to assess and document the value and impact of the </a:t>
            </a:r>
            <a:r>
              <a:rPr lang="en-US" sz="2000" dirty="0" err="1"/>
              <a:t>informationist’s</a:t>
            </a:r>
            <a:r>
              <a:rPr lang="en-US" sz="2000" dirty="0"/>
              <a:t> </a:t>
            </a:r>
            <a:r>
              <a:rPr lang="en-US" sz="2000" dirty="0" smtClean="0"/>
              <a:t>participation.</a:t>
            </a:r>
            <a:endParaRPr lang="en-US" sz="2000" dirty="0"/>
          </a:p>
          <a:p>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49</a:t>
            </a:fld>
            <a:endParaRPr lang="en-US"/>
          </a:p>
        </p:txBody>
      </p:sp>
    </p:spTree>
    <p:extLst>
      <p:ext uri="{BB962C8B-B14F-4D97-AF65-F5344CB8AC3E}">
        <p14:creationId xmlns:p14="http://schemas.microsoft.com/office/powerpoint/2010/main" val="955677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50</a:t>
            </a:fld>
            <a:endParaRPr lang="en-US"/>
          </a:p>
        </p:txBody>
      </p:sp>
    </p:spTree>
    <p:extLst>
      <p:ext uri="{BB962C8B-B14F-4D97-AF65-F5344CB8AC3E}">
        <p14:creationId xmlns:p14="http://schemas.microsoft.com/office/powerpoint/2010/main" val="223188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64B68-3891-4089-8B69-19BC7518567A}" type="slidenum">
              <a:rPr lang="en-US" smtClean="0"/>
              <a:pPr/>
              <a:t>51</a:t>
            </a:fld>
            <a:endParaRPr lang="en-US"/>
          </a:p>
        </p:txBody>
      </p:sp>
    </p:spTree>
    <p:extLst>
      <p:ext uri="{BB962C8B-B14F-4D97-AF65-F5344CB8AC3E}">
        <p14:creationId xmlns:p14="http://schemas.microsoft.com/office/powerpoint/2010/main" val="391882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lstStyle/>
          <a:p>
            <a:r>
              <a:rPr lang="en-US" sz="1400" dirty="0" smtClean="0">
                <a:latin typeface="Microsoft Sans Serif" pitchFamily="34" charset="0"/>
                <a:cs typeface="Microsoft Sans Serif" pitchFamily="34" charset="0"/>
              </a:rPr>
              <a:t>There are many reasons to manage your data.</a:t>
            </a:r>
          </a:p>
          <a:p>
            <a:r>
              <a:rPr lang="en-US" sz="1400" dirty="0" smtClean="0">
                <a:latin typeface="Microsoft Sans Serif" pitchFamily="34" charset="0"/>
                <a:cs typeface="Microsoft Sans Serif" pitchFamily="34" charset="0"/>
              </a:rPr>
              <a:t>Here are three important reasons.</a:t>
            </a:r>
          </a:p>
          <a:p>
            <a:endParaRPr lang="en-US" sz="1400" dirty="0">
              <a:latin typeface="Microsoft Sans Serif" pitchFamily="34" charset="0"/>
              <a:cs typeface="Microsoft Sans Serif" pitchFamily="34" charset="0"/>
            </a:endParaRPr>
          </a:p>
          <a:p>
            <a:r>
              <a:rPr lang="en-US" sz="1400" dirty="0" smtClean="0">
                <a:latin typeface="Microsoft Sans Serif" pitchFamily="34" charset="0"/>
                <a:cs typeface="Microsoft Sans Serif" pitchFamily="34" charset="0"/>
              </a:rPr>
              <a:t>You may</a:t>
            </a:r>
            <a:r>
              <a:rPr lang="en-US" sz="1400" baseline="0" dirty="0" smtClean="0">
                <a:latin typeface="Microsoft Sans Serif" pitchFamily="34" charset="0"/>
                <a:cs typeface="Microsoft Sans Serif" pitchFamily="34" charset="0"/>
              </a:rPr>
              <a:t> be required by a </a:t>
            </a:r>
            <a:r>
              <a:rPr lang="en-US" sz="1400" dirty="0" smtClean="0">
                <a:latin typeface="Microsoft Sans Serif" pitchFamily="34" charset="0"/>
                <a:cs typeface="Microsoft Sans Serif" pitchFamily="34" charset="0"/>
              </a:rPr>
              <a:t>funder or publisher to maintain the data that underlies your published works and findings.</a:t>
            </a:r>
            <a:r>
              <a:rPr lang="en-US" sz="1400" dirty="0">
                <a:latin typeface="Microsoft Sans Serif" pitchFamily="34" charset="0"/>
                <a:cs typeface="Microsoft Sans Serif" pitchFamily="34" charset="0"/>
              </a:rPr>
              <a:t> </a:t>
            </a:r>
            <a:endParaRPr lang="en-US" sz="1400" dirty="0" smtClean="0">
              <a:latin typeface="Microsoft Sans Serif" pitchFamily="34" charset="0"/>
              <a:cs typeface="Microsoft Sans Serif" pitchFamily="34" charset="0"/>
            </a:endParaRPr>
          </a:p>
          <a:p>
            <a:endParaRPr lang="en-US" sz="1400" dirty="0" smtClean="0">
              <a:latin typeface="Microsoft Sans Serif" pitchFamily="34" charset="0"/>
              <a:cs typeface="Microsoft Sans Serif" pitchFamily="34" charset="0"/>
            </a:endParaRPr>
          </a:p>
          <a:p>
            <a:r>
              <a:rPr lang="en-US" sz="1400" dirty="0" smtClean="0">
                <a:latin typeface="Microsoft Sans Serif" pitchFamily="34" charset="0"/>
                <a:cs typeface="Microsoft Sans Serif" pitchFamily="34" charset="0"/>
              </a:rPr>
              <a:t>Managing data is a part of compliance with the University’s IRB,  your funders’ data sharing and data management policies.  Funders like the NIH reserve the right to audit your</a:t>
            </a:r>
            <a:r>
              <a:rPr lang="en-US" sz="1400" baseline="0" dirty="0" smtClean="0">
                <a:latin typeface="Microsoft Sans Serif" pitchFamily="34" charset="0"/>
                <a:cs typeface="Microsoft Sans Serif" pitchFamily="34" charset="0"/>
              </a:rPr>
              <a:t> lab notebooks</a:t>
            </a:r>
            <a:r>
              <a:rPr lang="en-US" sz="1400" dirty="0" smtClean="0">
                <a:latin typeface="Microsoft Sans Serif" pitchFamily="34" charset="0"/>
                <a:cs typeface="Microsoft Sans Serif" pitchFamily="34" charset="0"/>
              </a:rPr>
              <a:t> </a:t>
            </a:r>
            <a:r>
              <a:rPr lang="en-US" sz="1400" baseline="0" dirty="0" smtClean="0">
                <a:latin typeface="Microsoft Sans Serif" pitchFamily="34" charset="0"/>
                <a:cs typeface="Microsoft Sans Serif" pitchFamily="34" charset="0"/>
              </a:rPr>
              <a:t>and pre-publication data; </a:t>
            </a:r>
            <a:r>
              <a:rPr lang="en-US" sz="1400" dirty="0" smtClean="0">
                <a:latin typeface="Microsoft Sans Serif" pitchFamily="34" charset="0"/>
                <a:cs typeface="Microsoft Sans Serif" pitchFamily="34" charset="0"/>
              </a:rPr>
              <a:t>Since 2011 the </a:t>
            </a:r>
            <a:r>
              <a:rPr lang="en-US" sz="1400" baseline="0" dirty="0" smtClean="0">
                <a:latin typeface="Microsoft Sans Serif" pitchFamily="34" charset="0"/>
                <a:cs typeface="Microsoft Sans Serif" pitchFamily="34" charset="0"/>
              </a:rPr>
              <a:t>NSF has required a data management plan and the federal</a:t>
            </a:r>
            <a:r>
              <a:rPr lang="en-US" sz="1400" dirty="0" smtClean="0">
                <a:latin typeface="Microsoft Sans Serif" pitchFamily="34" charset="0"/>
                <a:cs typeface="Microsoft Sans Serif" pitchFamily="34" charset="0"/>
              </a:rPr>
              <a:t> govt. is currently working to make publicly funded research data available to the public.</a:t>
            </a:r>
          </a:p>
          <a:p>
            <a:endParaRPr lang="en-US" sz="1400" dirty="0" smtClean="0">
              <a:latin typeface="Microsoft Sans Serif" pitchFamily="34" charset="0"/>
              <a:cs typeface="Microsoft Sans Serif" pitchFamily="34" charset="0"/>
            </a:endParaRPr>
          </a:p>
          <a:p>
            <a:r>
              <a:rPr lang="en-US" sz="1400" dirty="0" smtClean="0">
                <a:latin typeface="Microsoft Sans Serif" pitchFamily="34" charset="0"/>
                <a:cs typeface="Microsoft Sans Serif" pitchFamily="34" charset="0"/>
              </a:rPr>
              <a:t>Managing data saves you time and effort, and avoids the duplication of efforts, </a:t>
            </a:r>
            <a:r>
              <a:rPr lang="en-US" sz="1400" baseline="0" dirty="0" smtClean="0">
                <a:latin typeface="Microsoft Sans Serif" pitchFamily="34" charset="0"/>
                <a:cs typeface="Microsoft Sans Serif" pitchFamily="34" charset="0"/>
              </a:rPr>
              <a:t> “good RDM = good research”.  You can easily find the</a:t>
            </a:r>
            <a:r>
              <a:rPr lang="en-US" sz="1400" dirty="0" smtClean="0">
                <a:latin typeface="Microsoft Sans Serif" pitchFamily="34" charset="0"/>
                <a:cs typeface="Microsoft Sans Serif" pitchFamily="34" charset="0"/>
              </a:rPr>
              <a:t> data you need and make these available should you be asked. This year the NSF wanted researchers to account for all scholarly products, including data, resulting from their funding.   In addition, publishing your data can increase your citation impact and discoverability of your research &amp; help with P &amp;T.</a:t>
            </a: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5</a:t>
            </a:fld>
            <a:endParaRPr lang="en-US"/>
          </a:p>
        </p:txBody>
      </p:sp>
    </p:spTree>
    <p:extLst>
      <p:ext uri="{BB962C8B-B14F-4D97-AF65-F5344CB8AC3E}">
        <p14:creationId xmlns:p14="http://schemas.microsoft.com/office/powerpoint/2010/main" val="34510410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64B68-3891-4089-8B69-19BC7518567A}" type="slidenum">
              <a:rPr lang="en-US" smtClean="0"/>
              <a:pPr/>
              <a:t>52</a:t>
            </a:fld>
            <a:endParaRPr lang="en-US"/>
          </a:p>
        </p:txBody>
      </p:sp>
    </p:spTree>
    <p:extLst>
      <p:ext uri="{BB962C8B-B14F-4D97-AF65-F5344CB8AC3E}">
        <p14:creationId xmlns:p14="http://schemas.microsoft.com/office/powerpoint/2010/main" val="1542540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64B68-3891-4089-8B69-19BC7518567A}" type="slidenum">
              <a:rPr lang="en-US" smtClean="0"/>
              <a:pPr/>
              <a:t>53</a:t>
            </a:fld>
            <a:endParaRPr lang="en-US"/>
          </a:p>
        </p:txBody>
      </p:sp>
    </p:spTree>
    <p:extLst>
      <p:ext uri="{BB962C8B-B14F-4D97-AF65-F5344CB8AC3E}">
        <p14:creationId xmlns:p14="http://schemas.microsoft.com/office/powerpoint/2010/main" val="1542540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54</a:t>
            </a:fld>
            <a:endParaRPr lang="en-US"/>
          </a:p>
        </p:txBody>
      </p:sp>
    </p:spTree>
    <p:extLst>
      <p:ext uri="{BB962C8B-B14F-4D97-AF65-F5344CB8AC3E}">
        <p14:creationId xmlns:p14="http://schemas.microsoft.com/office/powerpoint/2010/main" val="15425408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64B68-3891-4089-8B69-19BC7518567A}" type="slidenum">
              <a:rPr lang="en-US" smtClean="0"/>
              <a:pPr/>
              <a:t>55</a:t>
            </a:fld>
            <a:endParaRPr lang="en-US"/>
          </a:p>
        </p:txBody>
      </p:sp>
    </p:spTree>
    <p:extLst>
      <p:ext uri="{BB962C8B-B14F-4D97-AF65-F5344CB8AC3E}">
        <p14:creationId xmlns:p14="http://schemas.microsoft.com/office/powerpoint/2010/main" val="154254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icrosoft Sans Serif" pitchFamily="34" charset="0"/>
                <a:cs typeface="Microsoft Sans Serif" pitchFamily="34" charset="0"/>
              </a:rPr>
              <a:t>This video from</a:t>
            </a:r>
            <a:r>
              <a:rPr lang="en-US" sz="1200" baseline="0" dirty="0" smtClean="0">
                <a:latin typeface="Microsoft Sans Serif" pitchFamily="34" charset="0"/>
                <a:cs typeface="Microsoft Sans Serif" pitchFamily="34" charset="0"/>
              </a:rPr>
              <a:t> NYU</a:t>
            </a:r>
            <a:r>
              <a:rPr lang="en-US" sz="1200" dirty="0" smtClean="0">
                <a:latin typeface="Microsoft Sans Serif" pitchFamily="34" charset="0"/>
                <a:cs typeface="Microsoft Sans Serif" pitchFamily="34" charset="0"/>
              </a:rPr>
              <a:t> lays a solid groundwork for the issues we will discuss today.  In it are several scenarios that highlight data management issues </a:t>
            </a:r>
            <a:r>
              <a:rPr lang="en-US" sz="1200" smtClean="0">
                <a:latin typeface="Microsoft Sans Serif" pitchFamily="34" charset="0"/>
                <a:cs typeface="Microsoft Sans Serif" pitchFamily="34" charset="0"/>
              </a:rPr>
              <a:t>that were identified </a:t>
            </a:r>
            <a:r>
              <a:rPr lang="en-US" sz="1200" dirty="0" smtClean="0">
                <a:latin typeface="Microsoft Sans Serif" pitchFamily="34" charset="0"/>
                <a:cs typeface="Microsoft Sans Serif" pitchFamily="34" charset="0"/>
              </a:rPr>
              <a:t>by the Department of Health and Human Services’ Office of Research Integrity.</a:t>
            </a: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6</a:t>
            </a:fld>
            <a:endParaRPr lang="en-US"/>
          </a:p>
        </p:txBody>
      </p:sp>
    </p:spTree>
    <p:extLst>
      <p:ext uri="{BB962C8B-B14F-4D97-AF65-F5344CB8AC3E}">
        <p14:creationId xmlns:p14="http://schemas.microsoft.com/office/powerpoint/2010/main" val="353962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icrosoft Sans Serif" pitchFamily="34" charset="0"/>
                <a:cs typeface="Microsoft Sans Serif" pitchFamily="34" charset="0"/>
              </a:rPr>
              <a:t>Anna Gold. </a:t>
            </a:r>
            <a:r>
              <a:rPr lang="fr-FR" sz="1200" dirty="0" err="1" smtClean="0">
                <a:latin typeface="Microsoft Sans Serif" pitchFamily="34" charset="0"/>
                <a:cs typeface="Microsoft Sans Serif" pitchFamily="34" charset="0"/>
              </a:rPr>
              <a:t>Cyberinfrastructure</a:t>
            </a:r>
            <a:r>
              <a:rPr lang="fr-FR" sz="1200" dirty="0" smtClean="0">
                <a:latin typeface="Microsoft Sans Serif" pitchFamily="34" charset="0"/>
                <a:cs typeface="Microsoft Sans Serif" pitchFamily="34" charset="0"/>
              </a:rPr>
              <a:t>, Data, and </a:t>
            </a:r>
            <a:r>
              <a:rPr lang="fr-FR" sz="1200" dirty="0" err="1" smtClean="0">
                <a:latin typeface="Microsoft Sans Serif" pitchFamily="34" charset="0"/>
                <a:cs typeface="Microsoft Sans Serif" pitchFamily="34" charset="0"/>
              </a:rPr>
              <a:t>Libraries</a:t>
            </a:r>
            <a:r>
              <a:rPr lang="fr-FR" sz="1200" dirty="0" smtClean="0">
                <a:latin typeface="Microsoft Sans Serif" pitchFamily="34" charset="0"/>
                <a:cs typeface="Microsoft Sans Serif" pitchFamily="34" charset="0"/>
              </a:rPr>
              <a:t>, Part 1: A </a:t>
            </a:r>
            <a:r>
              <a:rPr lang="fr-FR" sz="1200" dirty="0" err="1" smtClean="0">
                <a:latin typeface="Microsoft Sans Serif" pitchFamily="34" charset="0"/>
                <a:cs typeface="Microsoft Sans Serif" pitchFamily="34" charset="0"/>
              </a:rPr>
              <a:t>Cyberinfrastructure</a:t>
            </a:r>
            <a:r>
              <a:rPr lang="fr-FR" sz="1200" dirty="0" smtClean="0">
                <a:latin typeface="Microsoft Sans Serif" pitchFamily="34" charset="0"/>
                <a:cs typeface="Microsoft Sans Serif" pitchFamily="34" charset="0"/>
              </a:rPr>
              <a:t> Primer for </a:t>
            </a:r>
            <a:r>
              <a:rPr lang="fr-FR" sz="1200" dirty="0" err="1" smtClean="0">
                <a:latin typeface="Microsoft Sans Serif" pitchFamily="34" charset="0"/>
                <a:cs typeface="Microsoft Sans Serif" pitchFamily="34" charset="0"/>
              </a:rPr>
              <a:t>Librarians</a:t>
            </a:r>
            <a:r>
              <a:rPr lang="fr-FR" sz="1200" dirty="0" smtClean="0">
                <a:latin typeface="Microsoft Sans Serif" pitchFamily="34" charset="0"/>
                <a:cs typeface="Microsoft Sans Serif" pitchFamily="34" charset="0"/>
              </a:rPr>
              <a:t>. D-Lib Magazine, </a:t>
            </a:r>
            <a:r>
              <a:rPr lang="fr-FR" sz="1200" dirty="0" err="1" smtClean="0">
                <a:latin typeface="Microsoft Sans Serif" pitchFamily="34" charset="0"/>
                <a:cs typeface="Microsoft Sans Serif" pitchFamily="34" charset="0"/>
              </a:rPr>
              <a:t>September</a:t>
            </a:r>
            <a:r>
              <a:rPr lang="fr-FR" sz="1200" dirty="0" smtClean="0">
                <a:latin typeface="Microsoft Sans Serif" pitchFamily="34" charset="0"/>
                <a:cs typeface="Microsoft Sans Serif" pitchFamily="34" charset="0"/>
              </a:rPr>
              <a:t>/</a:t>
            </a:r>
            <a:r>
              <a:rPr lang="fr-FR" sz="1200" dirty="0" err="1" smtClean="0">
                <a:latin typeface="Microsoft Sans Serif" pitchFamily="34" charset="0"/>
                <a:cs typeface="Microsoft Sans Serif" pitchFamily="34" charset="0"/>
              </a:rPr>
              <a:t>October</a:t>
            </a:r>
            <a:r>
              <a:rPr lang="fr-FR" sz="1200" dirty="0" smtClean="0">
                <a:latin typeface="Microsoft Sans Serif" pitchFamily="34" charset="0"/>
                <a:cs typeface="Microsoft Sans Serif" pitchFamily="34" charset="0"/>
              </a:rPr>
              <a:t>, 2007, Volume 13 </a:t>
            </a:r>
            <a:r>
              <a:rPr lang="fr-FR" sz="1200" dirty="0" err="1" smtClean="0">
                <a:latin typeface="Microsoft Sans Serif" pitchFamily="34" charset="0"/>
                <a:cs typeface="Microsoft Sans Serif" pitchFamily="34" charset="0"/>
              </a:rPr>
              <a:t>Number</a:t>
            </a:r>
            <a:r>
              <a:rPr lang="fr-FR" sz="1200" dirty="0" smtClean="0">
                <a:latin typeface="Microsoft Sans Serif" pitchFamily="34" charset="0"/>
                <a:cs typeface="Microsoft Sans Serif" pitchFamily="34" charset="0"/>
              </a:rPr>
              <a:t> 9/10 </a:t>
            </a:r>
            <a:r>
              <a:rPr lang="en-US" sz="1200" dirty="0" smtClean="0">
                <a:latin typeface="Microsoft Sans Serif" pitchFamily="34" charset="0"/>
                <a:cs typeface="Microsoft Sans Serif" pitchFamily="34" charset="0"/>
                <a:hlinkClick r:id="rId3"/>
              </a:rPr>
              <a:t>http://www.dlib.org/dlib/september07/gold/09gold-pt1.html</a:t>
            </a:r>
            <a:r>
              <a:rPr lang="en-US" sz="1200" dirty="0" smtClean="0">
                <a:latin typeface="Microsoft Sans Serif" pitchFamily="34" charset="0"/>
                <a:cs typeface="Microsoft Sans Serif" pitchFamily="34" charset="0"/>
              </a:rPr>
              <a:t>.</a:t>
            </a:r>
          </a:p>
          <a:p>
            <a:pPr marL="0" indent="0">
              <a:buNone/>
            </a:pPr>
            <a:r>
              <a:rPr lang="en-US" dirty="0" smtClean="0">
                <a:latin typeface="Microsoft Sans Serif" pitchFamily="34" charset="0"/>
                <a:cs typeface="Microsoft Sans Serif" pitchFamily="34" charset="0"/>
              </a:rPr>
              <a:t>“Managing and sharing data…</a:t>
            </a:r>
          </a:p>
          <a:p>
            <a:r>
              <a:rPr lang="en-US" dirty="0" smtClean="0">
                <a:latin typeface="Microsoft Sans Serif" pitchFamily="34" charset="0"/>
                <a:cs typeface="Microsoft Sans Serif" pitchFamily="34" charset="0"/>
              </a:rPr>
              <a:t>increases the impact and visibility of research; </a:t>
            </a:r>
          </a:p>
          <a:p>
            <a:r>
              <a:rPr lang="en-US" dirty="0" smtClean="0">
                <a:latin typeface="Microsoft Sans Serif" pitchFamily="34" charset="0"/>
                <a:cs typeface="Microsoft Sans Serif" pitchFamily="34" charset="0"/>
              </a:rPr>
              <a:t>promotes innovation and potential new data uses;</a:t>
            </a:r>
          </a:p>
          <a:p>
            <a:r>
              <a:rPr lang="en-US" dirty="0" smtClean="0">
                <a:latin typeface="Microsoft Sans Serif" pitchFamily="34" charset="0"/>
                <a:cs typeface="Microsoft Sans Serif" pitchFamily="34" charset="0"/>
              </a:rPr>
              <a:t>leads to new collaborations between data users and creators;</a:t>
            </a:r>
          </a:p>
          <a:p>
            <a:r>
              <a:rPr lang="en-US" dirty="0" smtClean="0">
                <a:latin typeface="Microsoft Sans Serif" pitchFamily="34" charset="0"/>
                <a:cs typeface="Microsoft Sans Serif" pitchFamily="34" charset="0"/>
              </a:rPr>
              <a:t>maximizes transparency and accountability;</a:t>
            </a:r>
          </a:p>
          <a:p>
            <a:r>
              <a:rPr lang="en-US" dirty="0" smtClean="0">
                <a:latin typeface="Microsoft Sans Serif" pitchFamily="34" charset="0"/>
                <a:cs typeface="Microsoft Sans Serif" pitchFamily="34" charset="0"/>
              </a:rPr>
              <a:t>enables scrutiny of research findings;</a:t>
            </a:r>
          </a:p>
          <a:p>
            <a:r>
              <a:rPr lang="en-US" dirty="0" smtClean="0">
                <a:latin typeface="Microsoft Sans Serif" pitchFamily="34" charset="0"/>
                <a:cs typeface="Microsoft Sans Serif" pitchFamily="34" charset="0"/>
              </a:rPr>
              <a:t>encourages improvement and validation of research methods;</a:t>
            </a:r>
          </a:p>
          <a:p>
            <a:r>
              <a:rPr lang="en-US" dirty="0" smtClean="0">
                <a:latin typeface="Microsoft Sans Serif" pitchFamily="34" charset="0"/>
                <a:cs typeface="Microsoft Sans Serif" pitchFamily="34" charset="0"/>
              </a:rPr>
              <a:t>reduces cost of duplicating data collection;</a:t>
            </a:r>
          </a:p>
          <a:p>
            <a:r>
              <a:rPr lang="en-US" dirty="0" smtClean="0">
                <a:latin typeface="Microsoft Sans Serif" pitchFamily="34" charset="0"/>
                <a:cs typeface="Microsoft Sans Serif" pitchFamily="34" charset="0"/>
              </a:rPr>
              <a:t>and provides important resources for education and training”</a:t>
            </a:r>
          </a:p>
          <a:p>
            <a:r>
              <a:rPr lang="en-US" dirty="0" smtClean="0">
                <a:latin typeface="Microsoft Sans Serif" pitchFamily="34" charset="0"/>
                <a:cs typeface="Microsoft Sans Serif" pitchFamily="34" charset="0"/>
              </a:rPr>
              <a:t>Increase the visibility of your research</a:t>
            </a:r>
          </a:p>
          <a:p>
            <a:r>
              <a:rPr lang="en-US" dirty="0" smtClean="0">
                <a:latin typeface="Microsoft Sans Serif" pitchFamily="34" charset="0"/>
                <a:cs typeface="Microsoft Sans Serif" pitchFamily="34" charset="0"/>
              </a:rPr>
              <a:t>Save time</a:t>
            </a:r>
          </a:p>
          <a:p>
            <a:r>
              <a:rPr lang="en-US" dirty="0" smtClean="0">
                <a:latin typeface="Microsoft Sans Serif" pitchFamily="34" charset="0"/>
                <a:cs typeface="Microsoft Sans Serif" pitchFamily="34" charset="0"/>
              </a:rPr>
              <a:t>Simplify your life</a:t>
            </a:r>
          </a:p>
          <a:p>
            <a:r>
              <a:rPr lang="en-US" dirty="0" smtClean="0">
                <a:latin typeface="Microsoft Sans Serif" pitchFamily="34" charset="0"/>
                <a:cs typeface="Microsoft Sans Serif" pitchFamily="34" charset="0"/>
              </a:rPr>
              <a:t>Preserve your data</a:t>
            </a:r>
          </a:p>
          <a:p>
            <a:r>
              <a:rPr lang="en-US" dirty="0" smtClean="0">
                <a:latin typeface="Microsoft Sans Serif" pitchFamily="34" charset="0"/>
                <a:cs typeface="Microsoft Sans Serif" pitchFamily="34" charset="0"/>
              </a:rPr>
              <a:t>Increase your research efficiency</a:t>
            </a:r>
          </a:p>
          <a:p>
            <a:r>
              <a:rPr lang="en-US" dirty="0" smtClean="0">
                <a:latin typeface="Microsoft Sans Serif" pitchFamily="34" charset="0"/>
                <a:cs typeface="Microsoft Sans Serif" pitchFamily="34" charset="0"/>
              </a:rPr>
              <a:t>Documentation</a:t>
            </a:r>
          </a:p>
          <a:p>
            <a:r>
              <a:rPr lang="en-US" dirty="0" smtClean="0">
                <a:latin typeface="Microsoft Sans Serif" pitchFamily="34" charset="0"/>
                <a:cs typeface="Microsoft Sans Serif" pitchFamily="34" charset="0"/>
              </a:rPr>
              <a:t>Meet grant requirements</a:t>
            </a:r>
          </a:p>
          <a:p>
            <a:r>
              <a:rPr lang="en-US" dirty="0" smtClean="0">
                <a:latin typeface="Microsoft Sans Serif" pitchFamily="34" charset="0"/>
                <a:cs typeface="Microsoft Sans Serif" pitchFamily="34" charset="0"/>
              </a:rPr>
              <a:t>Facilitate new discoveries</a:t>
            </a:r>
          </a:p>
          <a:p>
            <a:r>
              <a:rPr lang="en-US" dirty="0" smtClean="0">
                <a:latin typeface="Microsoft Sans Serif" pitchFamily="34" charset="0"/>
                <a:cs typeface="Microsoft Sans Serif" pitchFamily="34" charset="0"/>
              </a:rPr>
              <a:t>Support Open Access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0"/>
          </p:nvPr>
        </p:nvSpPr>
        <p:spPr/>
        <p:txBody>
          <a:bodyPr/>
          <a:lstStyle/>
          <a:p>
            <a:fld id="{A56A2080-85D3-4E35-BB08-8FE4D7F56BA0}" type="slidenum">
              <a:rPr lang="en-US" smtClean="0"/>
              <a:pPr/>
              <a:t>7</a:t>
            </a:fld>
            <a:endParaRPr lang="en-US"/>
          </a:p>
        </p:txBody>
      </p:sp>
    </p:spTree>
    <p:extLst>
      <p:ext uri="{BB962C8B-B14F-4D97-AF65-F5344CB8AC3E}">
        <p14:creationId xmlns:p14="http://schemas.microsoft.com/office/powerpoint/2010/main" val="187297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000" dirty="0" smtClean="0">
                <a:latin typeface="Microsoft Sans Serif" pitchFamily="34" charset="0"/>
                <a:cs typeface="Microsoft Sans Serif" pitchFamily="34" charset="0"/>
                <a:hlinkClick r:id="rId3"/>
              </a:rPr>
              <a:t>Expanding Public Access to the Results of Federally Funded Research</a:t>
            </a:r>
            <a:r>
              <a:rPr lang="en-US" sz="2000" dirty="0" smtClean="0">
                <a:latin typeface="Microsoft Sans Serif" pitchFamily="34" charset="0"/>
                <a:cs typeface="Microsoft Sans Serif" pitchFamily="34" charset="0"/>
              </a:rPr>
              <a:t>, Office of Science and Technology Policy</a:t>
            </a:r>
          </a:p>
          <a:p>
            <a:endParaRPr lang="en-US" dirty="0"/>
          </a:p>
        </p:txBody>
      </p:sp>
      <p:sp>
        <p:nvSpPr>
          <p:cNvPr id="4" name="Slide Number Placeholder 3"/>
          <p:cNvSpPr>
            <a:spLocks noGrp="1"/>
          </p:cNvSpPr>
          <p:nvPr>
            <p:ph type="sldNum" sz="quarter" idx="10"/>
          </p:nvPr>
        </p:nvSpPr>
        <p:spPr/>
        <p:txBody>
          <a:bodyPr/>
          <a:lstStyle/>
          <a:p>
            <a:fld id="{A56A2080-85D3-4E35-BB08-8FE4D7F56BA0}" type="slidenum">
              <a:rPr lang="en-US" smtClean="0"/>
              <a:pPr/>
              <a:t>8</a:t>
            </a:fld>
            <a:endParaRPr lang="en-US"/>
          </a:p>
        </p:txBody>
      </p:sp>
    </p:spTree>
    <p:extLst>
      <p:ext uri="{BB962C8B-B14F-4D97-AF65-F5344CB8AC3E}">
        <p14:creationId xmlns:p14="http://schemas.microsoft.com/office/powerpoint/2010/main" val="130682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House initiatives like Project Open Data reveal</a:t>
            </a:r>
            <a:r>
              <a:rPr lang="en-US" baseline="0" dirty="0" smtClean="0"/>
              <a:t> the federal government’s prioritization of making publicly funded research data publicly available.</a:t>
            </a:r>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9</a:t>
            </a:fld>
            <a:endParaRPr lang="en-US"/>
          </a:p>
        </p:txBody>
      </p:sp>
    </p:spTree>
    <p:extLst>
      <p:ext uri="{BB962C8B-B14F-4D97-AF65-F5344CB8AC3E}">
        <p14:creationId xmlns:p14="http://schemas.microsoft.com/office/powerpoint/2010/main" val="245170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358FB10-82E3-4F4F-8070-B247978C22FB}" type="datetime1">
              <a:rPr lang="en-US" smtClean="0"/>
              <a:pPr/>
              <a:t>8/19/2015</a:t>
            </a:fld>
            <a:endParaRPr lang="en-US"/>
          </a:p>
        </p:txBody>
      </p:sp>
      <p:sp>
        <p:nvSpPr>
          <p:cNvPr id="8" name="Slide Number Placeholder 7"/>
          <p:cNvSpPr>
            <a:spLocks noGrp="1"/>
          </p:cNvSpPr>
          <p:nvPr>
            <p:ph type="sldNum" sz="quarter" idx="11"/>
          </p:nvPr>
        </p:nvSpPr>
        <p:spPr/>
        <p:txBody>
          <a:bodyPr/>
          <a:lstStyle/>
          <a:p>
            <a:fld id="{1555C909-0917-437E-A4B5-C295D36F0E86}"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Module 1: Overview of Research Data Management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C5205-A5A4-4F11-85D7-D81326359AE0}" type="datetime1">
              <a:rPr lang="en-US" smtClean="0"/>
              <a:pPr/>
              <a:t>8/19/2015</a:t>
            </a:fld>
            <a:endParaRPr lang="en-US"/>
          </a:p>
        </p:txBody>
      </p:sp>
      <p:sp>
        <p:nvSpPr>
          <p:cNvPr id="5" name="Footer Placeholder 4"/>
          <p:cNvSpPr>
            <a:spLocks noGrp="1"/>
          </p:cNvSpPr>
          <p:nvPr>
            <p:ph type="ftr" sz="quarter" idx="11"/>
          </p:nvPr>
        </p:nvSpPr>
        <p:spPr/>
        <p:txBody>
          <a:bodyPr/>
          <a:lstStyle/>
          <a:p>
            <a:r>
              <a:rPr lang="en-US" smtClean="0"/>
              <a:t>Module 1: Overview of Research Data Management</a:t>
            </a:r>
            <a:endParaRPr lang="en-US"/>
          </a:p>
        </p:txBody>
      </p:sp>
      <p:sp>
        <p:nvSpPr>
          <p:cNvPr id="6" name="Slide Number Placeholder 5"/>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23027-6186-44FB-B4FE-E8DD693370F1}" type="datetime1">
              <a:rPr lang="en-US" smtClean="0"/>
              <a:pPr/>
              <a:t>8/19/2015</a:t>
            </a:fld>
            <a:endParaRPr lang="en-US"/>
          </a:p>
        </p:txBody>
      </p:sp>
      <p:sp>
        <p:nvSpPr>
          <p:cNvPr id="5" name="Footer Placeholder 4"/>
          <p:cNvSpPr>
            <a:spLocks noGrp="1"/>
          </p:cNvSpPr>
          <p:nvPr>
            <p:ph type="ftr" sz="quarter" idx="11"/>
          </p:nvPr>
        </p:nvSpPr>
        <p:spPr/>
        <p:txBody>
          <a:bodyPr/>
          <a:lstStyle/>
          <a:p>
            <a:r>
              <a:rPr lang="en-US" smtClean="0"/>
              <a:t>Module 1: Overview of Research Data Management</a:t>
            </a:r>
            <a:endParaRPr lang="en-US"/>
          </a:p>
        </p:txBody>
      </p:sp>
      <p:sp>
        <p:nvSpPr>
          <p:cNvPr id="6" name="Slide Number Placeholder 5"/>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562748-E331-4AE5-9172-13157EFF364E}" type="datetime1">
              <a:rPr lang="en-US" smtClean="0"/>
              <a:pPr/>
              <a:t>8/19/2015</a:t>
            </a:fld>
            <a:endParaRPr lang="en-US"/>
          </a:p>
        </p:txBody>
      </p:sp>
      <p:sp>
        <p:nvSpPr>
          <p:cNvPr id="5" name="Footer Placeholder 4"/>
          <p:cNvSpPr>
            <a:spLocks noGrp="1"/>
          </p:cNvSpPr>
          <p:nvPr>
            <p:ph type="ftr" sz="quarter" idx="11"/>
          </p:nvPr>
        </p:nvSpPr>
        <p:spPr/>
        <p:txBody>
          <a:bodyPr/>
          <a:lstStyle/>
          <a:p>
            <a:r>
              <a:rPr lang="en-US" smtClean="0"/>
              <a:t>Module 1: Overview of Research Data Management</a:t>
            </a:r>
            <a:endParaRPr lang="en-US"/>
          </a:p>
        </p:txBody>
      </p:sp>
      <p:sp>
        <p:nvSpPr>
          <p:cNvPr id="6" name="Slide Number Placeholder 5"/>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EBCDD-190A-444D-A60B-6EA2A5FE9A5D}" type="datetime1">
              <a:rPr lang="en-US" smtClean="0"/>
              <a:pPr/>
              <a:t>8/19/2015</a:t>
            </a:fld>
            <a:endParaRPr lang="en-US"/>
          </a:p>
        </p:txBody>
      </p:sp>
      <p:sp>
        <p:nvSpPr>
          <p:cNvPr id="5" name="Footer Placeholder 4"/>
          <p:cNvSpPr>
            <a:spLocks noGrp="1"/>
          </p:cNvSpPr>
          <p:nvPr>
            <p:ph type="ftr" sz="quarter" idx="11"/>
          </p:nvPr>
        </p:nvSpPr>
        <p:spPr/>
        <p:txBody>
          <a:bodyPr/>
          <a:lstStyle/>
          <a:p>
            <a:r>
              <a:rPr lang="en-US" smtClean="0"/>
              <a:t>Module 1: Overview of Research Data Management</a:t>
            </a:r>
            <a:endParaRPr lang="en-US"/>
          </a:p>
        </p:txBody>
      </p:sp>
      <p:sp>
        <p:nvSpPr>
          <p:cNvPr id="6" name="Slide Number Placeholder 5"/>
          <p:cNvSpPr>
            <a:spLocks noGrp="1"/>
          </p:cNvSpPr>
          <p:nvPr>
            <p:ph type="sldNum" sz="quarter" idx="12"/>
          </p:nvPr>
        </p:nvSpPr>
        <p:spPr/>
        <p:txBody>
          <a:bodyPr/>
          <a:lstStyle/>
          <a:p>
            <a:fld id="{1555C909-0917-437E-A4B5-C295D36F0E86}"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8611AA8-F4B7-4F87-838F-1D77231248B4}" type="datetime1">
              <a:rPr lang="en-US" smtClean="0"/>
              <a:pPr/>
              <a:t>8/19/2015</a:t>
            </a:fld>
            <a:endParaRPr lang="en-US"/>
          </a:p>
        </p:txBody>
      </p:sp>
      <p:sp>
        <p:nvSpPr>
          <p:cNvPr id="6" name="Footer Placeholder 5"/>
          <p:cNvSpPr>
            <a:spLocks noGrp="1"/>
          </p:cNvSpPr>
          <p:nvPr>
            <p:ph type="ftr" sz="quarter" idx="11"/>
          </p:nvPr>
        </p:nvSpPr>
        <p:spPr/>
        <p:txBody>
          <a:bodyPr/>
          <a:lstStyle/>
          <a:p>
            <a:r>
              <a:rPr lang="en-US" smtClean="0"/>
              <a:t>Module 1: Overview of Research Data Management</a:t>
            </a:r>
            <a:endParaRPr lang="en-US"/>
          </a:p>
        </p:txBody>
      </p:sp>
      <p:sp>
        <p:nvSpPr>
          <p:cNvPr id="7" name="Slide Number Placeholder 6"/>
          <p:cNvSpPr>
            <a:spLocks noGrp="1"/>
          </p:cNvSpPr>
          <p:nvPr>
            <p:ph type="sldNum" sz="quarter" idx="12"/>
          </p:nvPr>
        </p:nvSpPr>
        <p:spPr/>
        <p:txBody>
          <a:bodyPr/>
          <a:lstStyle/>
          <a:p>
            <a:fld id="{1555C909-0917-437E-A4B5-C295D36F0E86}"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D66CE76-98B3-4123-949E-A0D89B696466}" type="datetime1">
              <a:rPr lang="en-US" smtClean="0"/>
              <a:pPr/>
              <a:t>8/19/2015</a:t>
            </a:fld>
            <a:endParaRPr lang="en-US"/>
          </a:p>
        </p:txBody>
      </p:sp>
      <p:sp>
        <p:nvSpPr>
          <p:cNvPr id="8" name="Footer Placeholder 7"/>
          <p:cNvSpPr>
            <a:spLocks noGrp="1"/>
          </p:cNvSpPr>
          <p:nvPr>
            <p:ph type="ftr" sz="quarter" idx="11"/>
          </p:nvPr>
        </p:nvSpPr>
        <p:spPr/>
        <p:txBody>
          <a:bodyPr/>
          <a:lstStyle/>
          <a:p>
            <a:r>
              <a:rPr lang="en-US" smtClean="0"/>
              <a:t>Module 1: Overview of Research Data Management</a:t>
            </a:r>
            <a:endParaRPr lang="en-US"/>
          </a:p>
        </p:txBody>
      </p:sp>
      <p:sp>
        <p:nvSpPr>
          <p:cNvPr id="9" name="Slide Number Placeholder 8"/>
          <p:cNvSpPr>
            <a:spLocks noGrp="1"/>
          </p:cNvSpPr>
          <p:nvPr>
            <p:ph type="sldNum" sz="quarter" idx="12"/>
          </p:nvPr>
        </p:nvSpPr>
        <p:spPr/>
        <p:txBody>
          <a:bodyPr/>
          <a:lstStyle/>
          <a:p>
            <a:fld id="{1555C909-0917-437E-A4B5-C295D36F0E86}"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598E2-B49C-4B3E-AF07-84F8EA759E17}" type="datetime1">
              <a:rPr lang="en-US" smtClean="0"/>
              <a:pPr/>
              <a:t>8/19/2015</a:t>
            </a:fld>
            <a:endParaRPr lang="en-US"/>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
        <p:nvSpPr>
          <p:cNvPr id="5" name="Slide Number Placeholder 4"/>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4C4D7-09FE-42D5-88B9-D29ABBB8B4EA}" type="datetime1">
              <a:rPr lang="en-US" smtClean="0"/>
              <a:pPr/>
              <a:t>8/19/2015</a:t>
            </a:fld>
            <a:endParaRPr lang="en-US"/>
          </a:p>
        </p:txBody>
      </p:sp>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sp>
        <p:nvSpPr>
          <p:cNvPr id="4" name="Slide Number Placeholder 3"/>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BE5DD-2443-4B88-AE80-251ADA7858D0}" type="datetime1">
              <a:rPr lang="en-US" smtClean="0"/>
              <a:pPr/>
              <a:t>8/19/2015</a:t>
            </a:fld>
            <a:endParaRPr lang="en-US"/>
          </a:p>
        </p:txBody>
      </p:sp>
      <p:sp>
        <p:nvSpPr>
          <p:cNvPr id="6" name="Footer Placeholder 5"/>
          <p:cNvSpPr>
            <a:spLocks noGrp="1"/>
          </p:cNvSpPr>
          <p:nvPr>
            <p:ph type="ftr" sz="quarter" idx="11"/>
          </p:nvPr>
        </p:nvSpPr>
        <p:spPr/>
        <p:txBody>
          <a:bodyPr/>
          <a:lstStyle/>
          <a:p>
            <a:r>
              <a:rPr lang="en-US" smtClean="0"/>
              <a:t>Module 1: Overview of Research Data Management</a:t>
            </a:r>
            <a:endParaRPr lang="en-US"/>
          </a:p>
        </p:txBody>
      </p:sp>
      <p:sp>
        <p:nvSpPr>
          <p:cNvPr id="7" name="Slide Number Placeholder 6"/>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6B041-912C-46B3-A256-83AEEC257D59}" type="datetime1">
              <a:rPr lang="en-US" smtClean="0"/>
              <a:pPr/>
              <a:t>8/19/2015</a:t>
            </a:fld>
            <a:endParaRPr lang="en-US"/>
          </a:p>
        </p:txBody>
      </p:sp>
      <p:sp>
        <p:nvSpPr>
          <p:cNvPr id="6" name="Footer Placeholder 5"/>
          <p:cNvSpPr>
            <a:spLocks noGrp="1"/>
          </p:cNvSpPr>
          <p:nvPr>
            <p:ph type="ftr" sz="quarter" idx="11"/>
          </p:nvPr>
        </p:nvSpPr>
        <p:spPr/>
        <p:txBody>
          <a:bodyPr/>
          <a:lstStyle/>
          <a:p>
            <a:r>
              <a:rPr lang="en-US" smtClean="0"/>
              <a:t>Module 1: Overview of Research Data Management</a:t>
            </a:r>
            <a:endParaRPr lang="en-US"/>
          </a:p>
        </p:txBody>
      </p:sp>
      <p:sp>
        <p:nvSpPr>
          <p:cNvPr id="7" name="Slide Number Placeholder 6"/>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61DBB79-B90A-474F-8F28-EA834018D189}" type="datetime1">
              <a:rPr lang="en-US" smtClean="0"/>
              <a:pPr/>
              <a:t>8/19/2015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Module 1: Overview of Research Data Management</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555C909-0917-437E-A4B5-C295D36F0E86}"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whitehouse.gov/blog/2013/05/16/introducing-project-open-data" TargetMode="External"/><Relationship Id="rId3" Type="http://schemas.openxmlformats.org/officeDocument/2006/relationships/hyperlink" Target="https://www.whitehouse.gov/omb/circulars_a110/" TargetMode="External"/><Relationship Id="rId7" Type="http://schemas.openxmlformats.org/officeDocument/2006/relationships/hyperlink" Target="http://www.whitehouse.gov/blog/2013/02/22/expanding-public-access-results-federally-funded-research"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dlib.org/dlib/september07/gold/09gold-pt1.html" TargetMode="External"/><Relationship Id="rId5" Type="http://schemas.openxmlformats.org/officeDocument/2006/relationships/hyperlink" Target="http://www.youtube.com/watch?v=N2zK3sAtr-4" TargetMode="External"/><Relationship Id="rId10" Type="http://schemas.openxmlformats.org/officeDocument/2006/relationships/hyperlink" Target="http://datadryad.org/pages/jdap" TargetMode="External"/><Relationship Id="rId4" Type="http://schemas.openxmlformats.org/officeDocument/2006/relationships/hyperlink" Target="http://www.docs.is.ed.ac.uk/docs/data-library/EUDL_RDM_Handbook.pdf" TargetMode="External"/><Relationship Id="rId9" Type="http://schemas.openxmlformats.org/officeDocument/2006/relationships/hyperlink" Target="http://www.nlm.nih.gov/NIHbmic/nih_data_sharing_repositories.html"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dx.doi.org/10.7191/jeslib.2012.1019" TargetMode="External"/><Relationship Id="rId3" Type="http://schemas.openxmlformats.org/officeDocument/2006/relationships/hyperlink" Target="http://ori.hhs.gov/education/products/rcradmin/topics/data/open.shtml" TargetMode="External"/><Relationship Id="rId7" Type="http://schemas.openxmlformats.org/officeDocument/2006/relationships/hyperlink" Target="http://www.data-archive.ac.uk/create-manage/life-cycl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dataone.org/best-practices" TargetMode="External"/><Relationship Id="rId5" Type="http://schemas.openxmlformats.org/officeDocument/2006/relationships/hyperlink" Target="http://www.nsf.gov/bio/pubs/BIODMP061511.pdf" TargetMode="External"/><Relationship Id="rId10" Type="http://schemas.openxmlformats.org/officeDocument/2006/relationships/hyperlink" Target="https://www.icts.uiowa.edu/confluence/download/attachments/53149797/REDCap_Data_Dictionary.pdf" TargetMode="External"/><Relationship Id="rId4" Type="http://schemas.openxmlformats.org/officeDocument/2006/relationships/hyperlink" Target="http://www.nsf.gov/bfa/dias/policy/dmp.jsp" TargetMode="External"/><Relationship Id="rId9" Type="http://schemas.openxmlformats.org/officeDocument/2006/relationships/hyperlink" Target="http://dx.doi.org/10.7191/jeslib.2012.1027"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datadryad.org/resource/doi:10.5061/dryad.dn5sf?show=full" TargetMode="External"/><Relationship Id="rId3" Type="http://schemas.openxmlformats.org/officeDocument/2006/relationships/hyperlink" Target="http://flybase.org/" TargetMode="External"/><Relationship Id="rId7" Type="http://schemas.openxmlformats.org/officeDocument/2006/relationships/hyperlink" Target="https://www.icts.uiowa.edu/confluence/download/attachments/53149797/REDCap_Data_Dictionary.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dx.doi.org/10.7191/jeslib.2012.1027" TargetMode="External"/><Relationship Id="rId5" Type="http://schemas.openxmlformats.org/officeDocument/2006/relationships/hyperlink" Target="http://dx.doi.org/10.7191/jeslib.2012.1019" TargetMode="External"/><Relationship Id="rId4" Type="http://schemas.openxmlformats.org/officeDocument/2006/relationships/hyperlink" Target="http://www.data-archive.ac.uk/create-manage/life-cycl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escholarship.umassmed.edu/escience_symposium/2013/program/7"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grants.nih.gov/grants/guide/pa-files/PA-12-158.html" TargetMode="External"/><Relationship Id="rId5" Type="http://schemas.openxmlformats.org/officeDocument/2006/relationships/hyperlink" Target="http://dx.doi.org/10.1172/JCI32738" TargetMode="External"/><Relationship Id="rId4" Type="http://schemas.openxmlformats.org/officeDocument/2006/relationships/hyperlink" Target="http://retractionwatch.com/2013/07/19/jci-paper-retracted-for-duplicated-panels-after-authors-cant-provide-original-dat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N2zK3sAtr-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590800"/>
          </a:xfrm>
        </p:spPr>
        <p:txBody>
          <a:bodyPr/>
          <a:lstStyle/>
          <a:p>
            <a:r>
              <a:rPr lang="en-US" dirty="0" smtClean="0"/>
              <a:t/>
            </a:r>
            <a:br>
              <a:rPr lang="en-US" dirty="0" smtClean="0"/>
            </a:br>
            <a:r>
              <a:rPr lang="en-US" dirty="0"/>
              <a:t/>
            </a:r>
            <a:br>
              <a:rPr lang="en-US" dirty="0"/>
            </a:br>
            <a:r>
              <a:rPr lang="en-US" sz="4400" dirty="0" smtClean="0"/>
              <a:t>Module 1</a:t>
            </a:r>
            <a:br>
              <a:rPr lang="en-US" sz="4400" dirty="0" smtClean="0"/>
            </a:br>
            <a:r>
              <a:rPr lang="en-US" sz="4400" dirty="0" smtClean="0"/>
              <a:t>Overview Of Research Data Management</a:t>
            </a:r>
            <a:endParaRPr lang="en-US" sz="4400" dirty="0"/>
          </a:p>
        </p:txBody>
      </p:sp>
      <p:sp>
        <p:nvSpPr>
          <p:cNvPr id="3" name="Subtitle 2"/>
          <p:cNvSpPr>
            <a:spLocks noGrp="1"/>
          </p:cNvSpPr>
          <p:nvPr>
            <p:ph type="subTitle" idx="1"/>
          </p:nvPr>
        </p:nvSpPr>
        <p:spPr>
          <a:xfrm>
            <a:off x="1600200" y="4724400"/>
            <a:ext cx="6400800" cy="1219200"/>
          </a:xfrm>
        </p:spPr>
        <p:txBody>
          <a:bodyPr>
            <a:normAutofit fontScale="77500" lnSpcReduction="20000"/>
          </a:bodyPr>
          <a:lstStyle/>
          <a:p>
            <a:r>
              <a:rPr lang="en-US" dirty="0" smtClean="0">
                <a:solidFill>
                  <a:schemeClr val="tx1"/>
                </a:solidFill>
                <a:latin typeface="Microsoft Sans Serif" pitchFamily="34" charset="0"/>
                <a:cs typeface="Microsoft Sans Serif" pitchFamily="34" charset="0"/>
              </a:rPr>
              <a:t>Andrew Creamer, UMass Medical School</a:t>
            </a:r>
          </a:p>
          <a:p>
            <a:r>
              <a:rPr lang="en-US" dirty="0" smtClean="0">
                <a:solidFill>
                  <a:schemeClr val="tx1"/>
                </a:solidFill>
                <a:latin typeface="Microsoft Sans Serif" pitchFamily="34" charset="0"/>
                <a:cs typeface="Microsoft Sans Serif" pitchFamily="34" charset="0"/>
              </a:rPr>
              <a:t>Donna Kafel, </a:t>
            </a:r>
            <a:r>
              <a:rPr lang="en-US" dirty="0">
                <a:solidFill>
                  <a:schemeClr val="tx1"/>
                </a:solidFill>
                <a:latin typeface="Microsoft Sans Serif" pitchFamily="34" charset="0"/>
                <a:cs typeface="Microsoft Sans Serif" pitchFamily="34" charset="0"/>
              </a:rPr>
              <a:t>UMass Medical School</a:t>
            </a:r>
            <a:endParaRPr lang="en-US" dirty="0" smtClean="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Elaine Martin, UMass Medical School</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Regina Raboin, UMass Medical School</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2"/>
          </p:nvPr>
        </p:nvSpPr>
        <p:spPr>
          <a:xfrm>
            <a:off x="3429000" y="6019800"/>
            <a:ext cx="2847975" cy="365125"/>
          </a:xfrm>
        </p:spPr>
        <p:txBody>
          <a:bodyPr/>
          <a:lstStyle/>
          <a:p>
            <a:r>
              <a:rPr lang="en-US" dirty="0" smtClean="0"/>
              <a:t>                CC BY-NC</a:t>
            </a:r>
            <a:endParaRPr lang="en-US" dirty="0"/>
          </a:p>
        </p:txBody>
      </p:sp>
    </p:spTree>
    <p:extLst>
      <p:ext uri="{BB962C8B-B14F-4D97-AF65-F5344CB8AC3E}">
        <p14:creationId xmlns:p14="http://schemas.microsoft.com/office/powerpoint/2010/main" val="3645448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8023" y="457200"/>
            <a:ext cx="7667953" cy="5668963"/>
          </a:xfrm>
        </p:spPr>
      </p:pic>
      <p:sp>
        <p:nvSpPr>
          <p:cNvPr id="2" name="Footer Placeholder 1"/>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53296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914400"/>
            <a:ext cx="5907746" cy="4525963"/>
          </a:xfrm>
        </p:spPr>
      </p:pic>
      <p:sp>
        <p:nvSpPr>
          <p:cNvPr id="2" name="Footer Placeholder 1"/>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389059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Data Management Issues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800" y="1143000"/>
            <a:ext cx="5867400" cy="5105400"/>
          </a:xfrm>
        </p:spPr>
      </p:pic>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4087622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#1: Responsibility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r>
              <a:rPr lang="en-US" dirty="0" smtClean="0">
                <a:solidFill>
                  <a:schemeClr val="tx1"/>
                </a:solidFill>
                <a:latin typeface="Microsoft Sans Serif" pitchFamily="34" charset="0"/>
                <a:cs typeface="Microsoft Sans Serif" pitchFamily="34" charset="0"/>
              </a:rPr>
              <a:t>Challenges of Team Science</a:t>
            </a:r>
          </a:p>
          <a:p>
            <a:endParaRPr lang="en-US" dirty="0">
              <a:solidFill>
                <a:schemeClr val="tx1"/>
              </a:solidFill>
              <a:latin typeface="Microsoft Sans Serif" pitchFamily="34" charset="0"/>
              <a:cs typeface="Microsoft Sans Serif" pitchFamily="34" charset="0"/>
            </a:endParaRP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Challenges Managing Laboratory Notebooks</a:t>
            </a:r>
          </a:p>
          <a:p>
            <a:endParaRPr lang="en-US" dirty="0">
              <a:solidFill>
                <a:schemeClr val="tx1"/>
              </a:solidFill>
              <a:latin typeface="Microsoft Sans Serif" pitchFamily="34" charset="0"/>
              <a:cs typeface="Microsoft Sans Serif" pitchFamily="34" charset="0"/>
            </a:endParaRP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Challenges with Rotating Lab Personnel</a:t>
            </a:r>
            <a:endParaRPr lang="en-US" dirty="0">
              <a:solidFill>
                <a:schemeClr val="tx1"/>
              </a:solidFill>
              <a:latin typeface="Microsoft Sans Serif" pitchFamily="34" charset="0"/>
              <a:cs typeface="Microsoft Sans Serif" pitchFamily="34" charset="0"/>
            </a:endParaRPr>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753665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685800"/>
            <a:ext cx="6553199" cy="5440363"/>
          </a:xfrm>
        </p:spPr>
      </p:pic>
      <p:sp>
        <p:nvSpPr>
          <p:cNvPr id="2" name="Footer Placeholder 1"/>
          <p:cNvSpPr>
            <a:spLocks noGrp="1"/>
          </p:cNvSpPr>
          <p:nvPr>
            <p:ph type="ftr" sz="quarter" idx="11"/>
          </p:nvPr>
        </p:nvSpPr>
        <p:spPr/>
        <p:txBody>
          <a:bodyPr/>
          <a:lstStyle/>
          <a:p>
            <a:r>
              <a:rPr lang="en-US" dirty="0" smtClean="0"/>
              <a:t>Module 1: Overview of Research Data Management</a:t>
            </a:r>
            <a:endParaRPr lang="en-US" dirty="0"/>
          </a:p>
        </p:txBody>
      </p:sp>
    </p:spTree>
    <p:extLst>
      <p:ext uri="{BB962C8B-B14F-4D97-AF65-F5344CB8AC3E}">
        <p14:creationId xmlns:p14="http://schemas.microsoft.com/office/powerpoint/2010/main" val="2457377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914400"/>
            <a:ext cx="8229600" cy="5105400"/>
          </a:xfrm>
        </p:spPr>
        <p:txBody>
          <a:bodyPr>
            <a:normAutofit lnSpcReduction="10000"/>
          </a:bodyPr>
          <a:lstStyle/>
          <a:p>
            <a:endParaRPr lang="en-US" dirty="0" smtClean="0"/>
          </a:p>
          <a:p>
            <a:r>
              <a:rPr lang="en-US" dirty="0" smtClean="0">
                <a:solidFill>
                  <a:schemeClr val="tx1"/>
                </a:solidFill>
                <a:latin typeface="Microsoft Sans Serif" pitchFamily="34" charset="0"/>
                <a:cs typeface="Microsoft Sans Serif" pitchFamily="34" charset="0"/>
              </a:rPr>
              <a:t>Define </a:t>
            </a:r>
            <a:r>
              <a:rPr lang="en-US" dirty="0">
                <a:solidFill>
                  <a:schemeClr val="tx1"/>
                </a:solidFill>
                <a:latin typeface="Microsoft Sans Serif" pitchFamily="34" charset="0"/>
                <a:cs typeface="Microsoft Sans Serif" pitchFamily="34" charset="0"/>
              </a:rPr>
              <a:t>roles and assign responsibilities for data </a:t>
            </a:r>
            <a:r>
              <a:rPr lang="en-US" dirty="0" smtClean="0">
                <a:solidFill>
                  <a:schemeClr val="tx1"/>
                </a:solidFill>
                <a:latin typeface="Microsoft Sans Serif" pitchFamily="34" charset="0"/>
                <a:cs typeface="Microsoft Sans Serif" pitchFamily="34" charset="0"/>
              </a:rPr>
              <a:t>management</a:t>
            </a:r>
          </a:p>
          <a:p>
            <a:pPr marL="0" indent="0">
              <a:buNone/>
            </a:pPr>
            <a:endParaRPr lang="en-US" dirty="0" smtClean="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For each task identified in your data management plan, identify the skills needed to perform the </a:t>
            </a:r>
            <a:r>
              <a:rPr lang="en-US" dirty="0" smtClean="0">
                <a:solidFill>
                  <a:schemeClr val="tx1"/>
                </a:solidFill>
                <a:latin typeface="Microsoft Sans Serif" pitchFamily="34" charset="0"/>
                <a:cs typeface="Microsoft Sans Serif" pitchFamily="34" charset="0"/>
              </a:rPr>
              <a:t>task</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Match skills needed to available staff and identify </a:t>
            </a:r>
            <a:r>
              <a:rPr lang="en-US" dirty="0" smtClean="0">
                <a:solidFill>
                  <a:schemeClr val="tx1"/>
                </a:solidFill>
                <a:latin typeface="Microsoft Sans Serif" pitchFamily="34" charset="0"/>
                <a:cs typeface="Microsoft Sans Serif" pitchFamily="34" charset="0"/>
              </a:rPr>
              <a:t>gaps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Develop </a:t>
            </a:r>
            <a:r>
              <a:rPr lang="en-US" dirty="0" smtClean="0">
                <a:solidFill>
                  <a:schemeClr val="tx1"/>
                </a:solidFill>
                <a:latin typeface="Microsoft Sans Serif" pitchFamily="34" charset="0"/>
                <a:cs typeface="Microsoft Sans Serif" pitchFamily="34" charset="0"/>
              </a:rPr>
              <a:t>training plans for continuity</a:t>
            </a:r>
          </a:p>
          <a:p>
            <a:pPr marL="0" indent="0">
              <a:buNone/>
            </a:pPr>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Assign </a:t>
            </a:r>
            <a:r>
              <a:rPr lang="en-US" dirty="0">
                <a:solidFill>
                  <a:schemeClr val="tx1"/>
                </a:solidFill>
                <a:latin typeface="Microsoft Sans Serif" pitchFamily="34" charset="0"/>
                <a:cs typeface="Microsoft Sans Serif" pitchFamily="34" charset="0"/>
              </a:rPr>
              <a:t>responsible parties and monitor </a:t>
            </a:r>
            <a:r>
              <a:rPr lang="en-US" dirty="0" smtClean="0">
                <a:solidFill>
                  <a:schemeClr val="tx1"/>
                </a:solidFill>
                <a:latin typeface="Microsoft Sans Serif" pitchFamily="34" charset="0"/>
                <a:cs typeface="Microsoft Sans Serif" pitchFamily="34" charset="0"/>
              </a:rPr>
              <a:t>results</a:t>
            </a:r>
            <a:endParaRPr lang="en-US" dirty="0">
              <a:solidFill>
                <a:schemeClr val="tx1"/>
              </a:solidFill>
              <a:latin typeface="Microsoft Sans Serif" pitchFamily="34" charset="0"/>
              <a:cs typeface="Microsoft Sans Serif" pitchFamily="34" charset="0"/>
            </a:endParaRPr>
          </a:p>
        </p:txBody>
      </p:sp>
      <p:sp>
        <p:nvSpPr>
          <p:cNvPr id="5" name="Footer Placeholder 1"/>
          <p:cNvSpPr>
            <a:spLocks noGrp="1"/>
          </p:cNvSpPr>
          <p:nvPr>
            <p:ph type="ftr" sz="quarter" idx="11"/>
          </p:nvPr>
        </p:nvSpPr>
        <p:spPr>
          <a:xfrm>
            <a:off x="659165" y="6356350"/>
            <a:ext cx="2847975" cy="365125"/>
          </a:xfrm>
        </p:spPr>
        <p:txBody>
          <a:bodyPr/>
          <a:lstStyle/>
          <a:p>
            <a:r>
              <a:rPr lang="en-US" dirty="0" smtClean="0"/>
              <a:t>Module 1: Overview of Research Data Management</a:t>
            </a:r>
            <a:endParaRPr lang="en-US" dirty="0"/>
          </a:p>
        </p:txBody>
      </p:sp>
    </p:spTree>
    <p:extLst>
      <p:ext uri="{BB962C8B-B14F-4D97-AF65-F5344CB8AC3E}">
        <p14:creationId xmlns:p14="http://schemas.microsoft.com/office/powerpoint/2010/main" val="1083773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Lab Notebooks</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icrosoft Sans Serif" pitchFamily="34" charset="0"/>
                <a:cs typeface="Microsoft Sans Serif" pitchFamily="34" charset="0"/>
              </a:rPr>
              <a:t>There are several resources on best practices for maintaining a lab notebook.</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Contact the library for assistance, resources, and tools to better manage the information in your paper and/or electronic laboratory notebooks.</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Librarians can also help you to catalog, organize, preserve and archive your laboratory notebooks. </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Issue #2: Data Management Plans (DMPs)</a:t>
            </a:r>
            <a:endParaRPr lang="en-US" sz="4400"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solidFill>
                  <a:schemeClr val="tx1"/>
                </a:solidFill>
                <a:latin typeface="Microsoft Sans Serif" pitchFamily="34" charset="0"/>
                <a:cs typeface="Microsoft Sans Serif" pitchFamily="34" charset="0"/>
              </a:rPr>
              <a:t>What types of data will be created?</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Who will own, have access to, and </a:t>
            </a:r>
            <a:r>
              <a:rPr lang="en-US" dirty="0">
                <a:solidFill>
                  <a:schemeClr val="tx1"/>
                </a:solidFill>
                <a:latin typeface="Microsoft Sans Serif" pitchFamily="34" charset="0"/>
                <a:cs typeface="Microsoft Sans Serif" pitchFamily="34" charset="0"/>
              </a:rPr>
              <a:t>b</a:t>
            </a:r>
            <a:r>
              <a:rPr lang="en-US" dirty="0" smtClean="0">
                <a:solidFill>
                  <a:schemeClr val="tx1"/>
                </a:solidFill>
                <a:latin typeface="Microsoft Sans Serif" pitchFamily="34" charset="0"/>
                <a:cs typeface="Microsoft Sans Serif" pitchFamily="34" charset="0"/>
              </a:rPr>
              <a:t>e responsible for managing these data?</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What equipment and methods will be used to capture and process data? </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Where will data be stored during and after? </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198121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Microsoft Sans Serif" pitchFamily="34" charset="0"/>
              </a:rPr>
              <a:t>NSF Data Management and Sharing Plans</a:t>
            </a:r>
            <a:endParaRPr lang="en-US" dirty="0">
              <a:cs typeface="Microsoft Sans Serif" pitchFamily="34" charset="0"/>
            </a:endParaRPr>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pPr marL="457200" lvl="1" indent="0">
              <a:buNone/>
            </a:pPr>
            <a:endParaRPr lang="en-US" sz="3800" dirty="0">
              <a:latin typeface="Microsoft Sans Serif" pitchFamily="34" charset="0"/>
              <a:cs typeface="Microsoft Sans Serif" pitchFamily="34" charset="0"/>
            </a:endParaRPr>
          </a:p>
          <a:p>
            <a:pPr lvl="1">
              <a:buFont typeface="Arial" panose="020B0604020202020204" pitchFamily="34" charset="0"/>
              <a:buChar char="•"/>
            </a:pPr>
            <a:r>
              <a:rPr lang="en-US" sz="3800" dirty="0" smtClean="0">
                <a:solidFill>
                  <a:schemeClr val="tx1"/>
                </a:solidFill>
                <a:latin typeface="Microsoft Sans Serif" pitchFamily="34" charset="0"/>
                <a:cs typeface="Microsoft Sans Serif" pitchFamily="34" charset="0"/>
              </a:rPr>
              <a:t>“the </a:t>
            </a:r>
            <a:r>
              <a:rPr lang="en-US" sz="3800" b="1" dirty="0">
                <a:solidFill>
                  <a:schemeClr val="tx1"/>
                </a:solidFill>
                <a:latin typeface="Microsoft Sans Serif" pitchFamily="34" charset="0"/>
                <a:cs typeface="Microsoft Sans Serif" pitchFamily="34" charset="0"/>
              </a:rPr>
              <a:t>types of data</a:t>
            </a:r>
            <a:r>
              <a:rPr lang="en-US" sz="3800" dirty="0">
                <a:solidFill>
                  <a:schemeClr val="tx1"/>
                </a:solidFill>
                <a:latin typeface="Microsoft Sans Serif" pitchFamily="34" charset="0"/>
                <a:cs typeface="Microsoft Sans Serif" pitchFamily="34" charset="0"/>
              </a:rPr>
              <a:t>, samples, physical collections, software, curriculum materials, and other materials to be produced in the course of the project</a:t>
            </a:r>
            <a:r>
              <a:rPr lang="en-US" sz="3800" dirty="0" smtClean="0">
                <a:solidFill>
                  <a:schemeClr val="tx1"/>
                </a:solidFill>
                <a:latin typeface="Microsoft Sans Serif" pitchFamily="34" charset="0"/>
                <a:cs typeface="Microsoft Sans Serif" pitchFamily="34" charset="0"/>
              </a:rPr>
              <a:t>;</a:t>
            </a:r>
          </a:p>
          <a:p>
            <a:pPr lvl="1">
              <a:buFont typeface="Arial" panose="020B0604020202020204" pitchFamily="34" charset="0"/>
              <a:buChar char="•"/>
            </a:pPr>
            <a:endParaRPr lang="en-US" sz="3800" dirty="0">
              <a:solidFill>
                <a:schemeClr val="tx1"/>
              </a:solidFill>
              <a:latin typeface="Microsoft Sans Serif" pitchFamily="34" charset="0"/>
              <a:cs typeface="Microsoft Sans Serif" pitchFamily="34" charset="0"/>
            </a:endParaRPr>
          </a:p>
          <a:p>
            <a:pPr lvl="1">
              <a:buFont typeface="Arial" panose="020B0604020202020204" pitchFamily="34" charset="0"/>
              <a:buChar char="•"/>
            </a:pPr>
            <a:r>
              <a:rPr lang="en-US" sz="3800" b="1" dirty="0" smtClean="0">
                <a:solidFill>
                  <a:schemeClr val="tx1"/>
                </a:solidFill>
                <a:latin typeface="Microsoft Sans Serif" pitchFamily="34" charset="0"/>
                <a:cs typeface="Microsoft Sans Serif" pitchFamily="34" charset="0"/>
              </a:rPr>
              <a:t>the </a:t>
            </a:r>
            <a:r>
              <a:rPr lang="en-US" sz="3800" b="1" dirty="0">
                <a:solidFill>
                  <a:schemeClr val="tx1"/>
                </a:solidFill>
                <a:latin typeface="Microsoft Sans Serif" pitchFamily="34" charset="0"/>
                <a:cs typeface="Microsoft Sans Serif" pitchFamily="34" charset="0"/>
              </a:rPr>
              <a:t>standards to be used for data and metadata format and content </a:t>
            </a:r>
            <a:r>
              <a:rPr lang="en-US" sz="3800" dirty="0">
                <a:solidFill>
                  <a:schemeClr val="tx1"/>
                </a:solidFill>
                <a:latin typeface="Microsoft Sans Serif" pitchFamily="34" charset="0"/>
                <a:cs typeface="Microsoft Sans Serif" pitchFamily="34" charset="0"/>
              </a:rPr>
              <a:t>(where existing standards are absent or deemed inadequate, this should be documented along with any proposed solutions or remedies</a:t>
            </a:r>
            <a:r>
              <a:rPr lang="en-US" sz="3800" dirty="0" smtClean="0">
                <a:solidFill>
                  <a:schemeClr val="tx1"/>
                </a:solidFill>
                <a:latin typeface="Microsoft Sans Serif" pitchFamily="34" charset="0"/>
                <a:cs typeface="Microsoft Sans Serif" pitchFamily="34" charset="0"/>
              </a:rPr>
              <a:t>);</a:t>
            </a:r>
          </a:p>
          <a:p>
            <a:pPr lvl="1">
              <a:buFont typeface="Arial" panose="020B0604020202020204" pitchFamily="34" charset="0"/>
              <a:buChar char="•"/>
            </a:pPr>
            <a:endParaRPr lang="en-US" sz="3800" dirty="0">
              <a:solidFill>
                <a:schemeClr val="tx1"/>
              </a:solidFill>
              <a:latin typeface="Microsoft Sans Serif" pitchFamily="34" charset="0"/>
              <a:cs typeface="Microsoft Sans Serif" pitchFamily="34" charset="0"/>
            </a:endParaRPr>
          </a:p>
          <a:p>
            <a:pPr lvl="1">
              <a:buFont typeface="Arial" panose="020B0604020202020204" pitchFamily="34" charset="0"/>
              <a:buChar char="•"/>
            </a:pPr>
            <a:r>
              <a:rPr lang="en-US" sz="3800" b="1" dirty="0" smtClean="0">
                <a:solidFill>
                  <a:schemeClr val="tx1"/>
                </a:solidFill>
                <a:latin typeface="Microsoft Sans Serif" pitchFamily="34" charset="0"/>
                <a:cs typeface="Microsoft Sans Serif" pitchFamily="34" charset="0"/>
              </a:rPr>
              <a:t>policies </a:t>
            </a:r>
            <a:r>
              <a:rPr lang="en-US" sz="3800" b="1" dirty="0">
                <a:solidFill>
                  <a:schemeClr val="tx1"/>
                </a:solidFill>
                <a:latin typeface="Microsoft Sans Serif" pitchFamily="34" charset="0"/>
                <a:cs typeface="Microsoft Sans Serif" pitchFamily="34" charset="0"/>
              </a:rPr>
              <a:t>for access and sharing</a:t>
            </a:r>
            <a:r>
              <a:rPr lang="en-US" sz="3800" dirty="0">
                <a:solidFill>
                  <a:schemeClr val="tx1"/>
                </a:solidFill>
                <a:latin typeface="Microsoft Sans Serif" pitchFamily="34" charset="0"/>
                <a:cs typeface="Microsoft Sans Serif" pitchFamily="34" charset="0"/>
              </a:rPr>
              <a:t> including provisions for appropriate protection of privacy, confidentiality, security, intellectual property, or other rights or </a:t>
            </a:r>
            <a:r>
              <a:rPr lang="en-US" sz="3800" dirty="0" smtClean="0">
                <a:solidFill>
                  <a:schemeClr val="tx1"/>
                </a:solidFill>
                <a:latin typeface="Microsoft Sans Serif" pitchFamily="34" charset="0"/>
                <a:cs typeface="Microsoft Sans Serif" pitchFamily="34" charset="0"/>
              </a:rPr>
              <a:t>requirements;</a:t>
            </a:r>
          </a:p>
          <a:p>
            <a:pPr lvl="1">
              <a:buFont typeface="Arial" panose="020B0604020202020204" pitchFamily="34" charset="0"/>
              <a:buChar char="•"/>
            </a:pPr>
            <a:endParaRPr lang="en-US" sz="3800" dirty="0" smtClean="0">
              <a:solidFill>
                <a:schemeClr val="tx1"/>
              </a:solidFill>
              <a:latin typeface="Microsoft Sans Serif" pitchFamily="34" charset="0"/>
              <a:cs typeface="Microsoft Sans Serif" pitchFamily="34" charset="0"/>
            </a:endParaRPr>
          </a:p>
          <a:p>
            <a:pPr lvl="1">
              <a:buFont typeface="Arial" panose="020B0604020202020204" pitchFamily="34" charset="0"/>
              <a:buChar char="•"/>
            </a:pPr>
            <a:r>
              <a:rPr lang="en-US" sz="3800" b="1" dirty="0" smtClean="0">
                <a:solidFill>
                  <a:schemeClr val="tx1"/>
                </a:solidFill>
                <a:latin typeface="Microsoft Sans Serif" pitchFamily="34" charset="0"/>
                <a:cs typeface="Microsoft Sans Serif" pitchFamily="34" charset="0"/>
              </a:rPr>
              <a:t>policies </a:t>
            </a:r>
            <a:r>
              <a:rPr lang="en-US" sz="3800" b="1" dirty="0">
                <a:solidFill>
                  <a:schemeClr val="tx1"/>
                </a:solidFill>
                <a:latin typeface="Microsoft Sans Serif" pitchFamily="34" charset="0"/>
                <a:cs typeface="Microsoft Sans Serif" pitchFamily="34" charset="0"/>
              </a:rPr>
              <a:t>and provisions for re-use,</a:t>
            </a:r>
            <a:r>
              <a:rPr lang="en-US" sz="3800" dirty="0">
                <a:solidFill>
                  <a:schemeClr val="tx1"/>
                </a:solidFill>
                <a:latin typeface="Microsoft Sans Serif" pitchFamily="34" charset="0"/>
                <a:cs typeface="Microsoft Sans Serif" pitchFamily="34" charset="0"/>
              </a:rPr>
              <a:t> re-distribution, and the production of derivatives; </a:t>
            </a:r>
            <a:r>
              <a:rPr lang="en-US" sz="3800" dirty="0" smtClean="0">
                <a:solidFill>
                  <a:schemeClr val="tx1"/>
                </a:solidFill>
                <a:latin typeface="Microsoft Sans Serif" pitchFamily="34" charset="0"/>
                <a:cs typeface="Microsoft Sans Serif" pitchFamily="34" charset="0"/>
              </a:rPr>
              <a:t>and</a:t>
            </a:r>
          </a:p>
          <a:p>
            <a:pPr lvl="1">
              <a:buFont typeface="Arial" panose="020B0604020202020204" pitchFamily="34" charset="0"/>
              <a:buChar char="•"/>
            </a:pPr>
            <a:endParaRPr lang="en-US" sz="3800" dirty="0" smtClean="0">
              <a:solidFill>
                <a:schemeClr val="tx1"/>
              </a:solidFill>
              <a:latin typeface="Microsoft Sans Serif" pitchFamily="34" charset="0"/>
              <a:cs typeface="Microsoft Sans Serif" pitchFamily="34" charset="0"/>
            </a:endParaRPr>
          </a:p>
          <a:p>
            <a:pPr lvl="1">
              <a:buFont typeface="Arial" panose="020B0604020202020204" pitchFamily="34" charset="0"/>
              <a:buChar char="•"/>
            </a:pPr>
            <a:r>
              <a:rPr lang="en-US" sz="3800" b="1" dirty="0" smtClean="0">
                <a:solidFill>
                  <a:schemeClr val="tx1"/>
                </a:solidFill>
                <a:latin typeface="Microsoft Sans Serif" pitchFamily="34" charset="0"/>
                <a:cs typeface="Microsoft Sans Serif" pitchFamily="34" charset="0"/>
              </a:rPr>
              <a:t>plans </a:t>
            </a:r>
            <a:r>
              <a:rPr lang="en-US" sz="3800" b="1" dirty="0">
                <a:solidFill>
                  <a:schemeClr val="tx1"/>
                </a:solidFill>
                <a:latin typeface="Microsoft Sans Serif" pitchFamily="34" charset="0"/>
                <a:cs typeface="Microsoft Sans Serif" pitchFamily="34" charset="0"/>
              </a:rPr>
              <a:t>for archiving </a:t>
            </a:r>
            <a:r>
              <a:rPr lang="en-US" sz="3800" dirty="0">
                <a:solidFill>
                  <a:schemeClr val="tx1"/>
                </a:solidFill>
                <a:latin typeface="Microsoft Sans Serif" pitchFamily="34" charset="0"/>
                <a:cs typeface="Microsoft Sans Serif" pitchFamily="34" charset="0"/>
              </a:rPr>
              <a:t>data, samples, and other research products, and for preservation of access to </a:t>
            </a:r>
            <a:r>
              <a:rPr lang="en-US" sz="3800" dirty="0" smtClean="0">
                <a:solidFill>
                  <a:schemeClr val="tx1"/>
                </a:solidFill>
                <a:latin typeface="Microsoft Sans Serif" pitchFamily="34" charset="0"/>
                <a:cs typeface="Microsoft Sans Serif" pitchFamily="34" charset="0"/>
              </a:rPr>
              <a:t>them” (NSF).</a:t>
            </a:r>
            <a:endParaRPr lang="en-US" sz="3800"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971184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dirty="0" smtClean="0">
                <a:cs typeface="Microsoft Sans Serif" pitchFamily="34" charset="0"/>
              </a:rPr>
              <a:t>NSF Directorates</a:t>
            </a:r>
            <a:endParaRPr lang="en-US" dirty="0">
              <a:cs typeface="Microsoft Sans Serif" pitchFamily="34" charset="0"/>
            </a:endParaRPr>
          </a:p>
        </p:txBody>
      </p:sp>
      <p:sp>
        <p:nvSpPr>
          <p:cNvPr id="3" name="Content Placeholder 2"/>
          <p:cNvSpPr>
            <a:spLocks noGrp="1"/>
          </p:cNvSpPr>
          <p:nvPr>
            <p:ph idx="1"/>
          </p:nvPr>
        </p:nvSpPr>
        <p:spPr>
          <a:xfrm>
            <a:off x="457200" y="1219200"/>
            <a:ext cx="8229600" cy="5257800"/>
          </a:xfrm>
        </p:spPr>
        <p:txBody>
          <a:bodyPr>
            <a:normAutofit fontScale="25000" lnSpcReduction="20000"/>
          </a:bodyPr>
          <a:lstStyle/>
          <a:p>
            <a:pPr marL="0" indent="0">
              <a:buNone/>
            </a:pPr>
            <a:endParaRPr lang="en-US" dirty="0" smtClean="0">
              <a:latin typeface="Arial" pitchFamily="34" charset="0"/>
              <a:cs typeface="Arial" pitchFamily="34" charset="0"/>
            </a:endParaRPr>
          </a:p>
          <a:p>
            <a:pPr marL="0" indent="0">
              <a:buNone/>
            </a:pPr>
            <a:r>
              <a:rPr lang="en-US" sz="7200" dirty="0" smtClean="0">
                <a:solidFill>
                  <a:schemeClr val="tx1"/>
                </a:solidFill>
                <a:latin typeface="Microsoft Sans Serif" pitchFamily="34" charset="0"/>
                <a:cs typeface="Microsoft Sans Serif" pitchFamily="34" charset="0"/>
              </a:rPr>
              <a:t>Describe :</a:t>
            </a:r>
          </a:p>
          <a:p>
            <a:pPr marL="0" indent="0">
              <a:buNone/>
            </a:pPr>
            <a:endParaRPr lang="en-US" sz="7200" dirty="0">
              <a:solidFill>
                <a:schemeClr val="tx1"/>
              </a:solidFill>
              <a:latin typeface="Microsoft Sans Serif" pitchFamily="34" charset="0"/>
              <a:cs typeface="Microsoft Sans Serif" pitchFamily="34" charset="0"/>
            </a:endParaRPr>
          </a:p>
          <a:p>
            <a:r>
              <a:rPr lang="en-US" sz="7200" dirty="0" smtClean="0">
                <a:solidFill>
                  <a:schemeClr val="tx1"/>
                </a:solidFill>
                <a:latin typeface="Microsoft Sans Serif" pitchFamily="34" charset="0"/>
                <a:cs typeface="Microsoft Sans Serif" pitchFamily="34" charset="0"/>
              </a:rPr>
              <a:t>the data that will be collected, and the data and metadata formats and standards used;</a:t>
            </a:r>
          </a:p>
          <a:p>
            <a:pPr marL="0" indent="0">
              <a:buNone/>
            </a:pPr>
            <a:endParaRPr lang="en-US" sz="7200" dirty="0" smtClean="0">
              <a:solidFill>
                <a:schemeClr val="tx1"/>
              </a:solidFill>
              <a:latin typeface="Microsoft Sans Serif" pitchFamily="34" charset="0"/>
              <a:cs typeface="Microsoft Sans Serif" pitchFamily="34" charset="0"/>
            </a:endParaRPr>
          </a:p>
          <a:p>
            <a:r>
              <a:rPr lang="en-US" sz="7200" dirty="0" smtClean="0">
                <a:solidFill>
                  <a:schemeClr val="tx1"/>
                </a:solidFill>
                <a:latin typeface="Microsoft Sans Serif" pitchFamily="34" charset="0"/>
                <a:cs typeface="Microsoft Sans Serif" pitchFamily="34" charset="0"/>
              </a:rPr>
              <a:t>physical and/or cyber resources and facilities (including third party resources) used to store and preserve the data after the grant ends</a:t>
            </a:r>
            <a:r>
              <a:rPr lang="en-US" sz="7200" dirty="0">
                <a:solidFill>
                  <a:schemeClr val="tx1"/>
                </a:solidFill>
                <a:latin typeface="Microsoft Sans Serif" pitchFamily="34" charset="0"/>
                <a:cs typeface="Microsoft Sans Serif" pitchFamily="34" charset="0"/>
              </a:rPr>
              <a:t>;</a:t>
            </a:r>
            <a:endParaRPr lang="en-US" sz="7200" dirty="0" smtClean="0">
              <a:solidFill>
                <a:schemeClr val="tx1"/>
              </a:solidFill>
              <a:latin typeface="Microsoft Sans Serif" pitchFamily="34" charset="0"/>
              <a:cs typeface="Microsoft Sans Serif" pitchFamily="34" charset="0"/>
            </a:endParaRPr>
          </a:p>
          <a:p>
            <a:pPr marL="0" indent="0">
              <a:buNone/>
            </a:pPr>
            <a:endParaRPr lang="en-US" sz="7200" dirty="0" smtClean="0">
              <a:solidFill>
                <a:schemeClr val="tx1"/>
              </a:solidFill>
              <a:latin typeface="Microsoft Sans Serif" pitchFamily="34" charset="0"/>
              <a:cs typeface="Microsoft Sans Serif" pitchFamily="34" charset="0"/>
            </a:endParaRPr>
          </a:p>
          <a:p>
            <a:r>
              <a:rPr lang="en-US" sz="7200" dirty="0" smtClean="0">
                <a:solidFill>
                  <a:schemeClr val="tx1"/>
                </a:solidFill>
                <a:latin typeface="Microsoft Sans Serif" pitchFamily="34" charset="0"/>
                <a:cs typeface="Microsoft Sans Serif" pitchFamily="34" charset="0"/>
              </a:rPr>
              <a:t>media and dissemination methods used to make the data and metadata available to others after the grant ends;</a:t>
            </a:r>
          </a:p>
          <a:p>
            <a:pPr marL="0" indent="0">
              <a:buNone/>
            </a:pPr>
            <a:endParaRPr lang="en-US" sz="7200" dirty="0" smtClean="0">
              <a:solidFill>
                <a:schemeClr val="tx1"/>
              </a:solidFill>
              <a:latin typeface="Microsoft Sans Serif" pitchFamily="34" charset="0"/>
              <a:cs typeface="Microsoft Sans Serif" pitchFamily="34" charset="0"/>
            </a:endParaRPr>
          </a:p>
          <a:p>
            <a:r>
              <a:rPr lang="en-US" sz="7200" dirty="0" smtClean="0">
                <a:solidFill>
                  <a:schemeClr val="tx1"/>
                </a:solidFill>
                <a:latin typeface="Microsoft Sans Serif" pitchFamily="34" charset="0"/>
                <a:cs typeface="Microsoft Sans Serif" pitchFamily="34" charset="0"/>
              </a:rPr>
              <a:t>policies for data sharing and public access (including provisions for protection of privacy, confidentiality, security, intellectual property rights and other rights as appropriate);</a:t>
            </a:r>
          </a:p>
          <a:p>
            <a:pPr marL="0" indent="0">
              <a:buNone/>
            </a:pPr>
            <a:endParaRPr lang="en-US" sz="7200" dirty="0">
              <a:solidFill>
                <a:schemeClr val="tx1"/>
              </a:solidFill>
              <a:latin typeface="Microsoft Sans Serif" pitchFamily="34" charset="0"/>
              <a:cs typeface="Microsoft Sans Serif" pitchFamily="34" charset="0"/>
            </a:endParaRPr>
          </a:p>
          <a:p>
            <a:r>
              <a:rPr lang="en-US" sz="7200" dirty="0" smtClean="0">
                <a:solidFill>
                  <a:schemeClr val="tx1"/>
                </a:solidFill>
                <a:latin typeface="Microsoft Sans Serif" pitchFamily="34" charset="0"/>
                <a:cs typeface="Microsoft Sans Serif" pitchFamily="34" charset="0"/>
              </a:rPr>
              <a:t>roles and responsibilities of all parties with respect to the management of the data (including contingency plans for the departure of key personnel from the project) after the grant ends.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4265482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 Objectives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solidFill>
                <a:schemeClr val="tx1"/>
              </a:solidFill>
            </a:endParaRPr>
          </a:p>
          <a:p>
            <a:pPr marL="457200" indent="-457200">
              <a:buFont typeface="+mj-lt"/>
              <a:buAutoNum type="arabicPeriod"/>
            </a:pPr>
            <a:r>
              <a:rPr lang="en-US" dirty="0" smtClean="0">
                <a:solidFill>
                  <a:schemeClr val="tx1"/>
                </a:solidFill>
                <a:latin typeface="Microsoft Sans Serif" pitchFamily="34" charset="0"/>
                <a:cs typeface="Microsoft Sans Serif" pitchFamily="34" charset="0"/>
              </a:rPr>
              <a:t>Recognize </a:t>
            </a:r>
            <a:r>
              <a:rPr lang="en-US" dirty="0">
                <a:solidFill>
                  <a:schemeClr val="tx1"/>
                </a:solidFill>
                <a:latin typeface="Microsoft Sans Serif" pitchFamily="34" charset="0"/>
                <a:cs typeface="Microsoft Sans Serif" pitchFamily="34" charset="0"/>
              </a:rPr>
              <a:t>what research data is and what data management entails</a:t>
            </a:r>
          </a:p>
          <a:p>
            <a:pPr marL="457200" indent="-457200">
              <a:buFont typeface="+mj-lt"/>
              <a:buAutoNum type="arabicPeriod"/>
            </a:pPr>
            <a:r>
              <a:rPr lang="en-US" dirty="0" smtClean="0">
                <a:solidFill>
                  <a:schemeClr val="tx1"/>
                </a:solidFill>
                <a:latin typeface="Microsoft Sans Serif" pitchFamily="34" charset="0"/>
                <a:cs typeface="Microsoft Sans Serif" pitchFamily="34" charset="0"/>
              </a:rPr>
              <a:t>Recognize </a:t>
            </a:r>
            <a:r>
              <a:rPr lang="en-US" dirty="0">
                <a:solidFill>
                  <a:schemeClr val="tx1"/>
                </a:solidFill>
                <a:latin typeface="Microsoft Sans Serif" pitchFamily="34" charset="0"/>
                <a:cs typeface="Microsoft Sans Serif" pitchFamily="34" charset="0"/>
              </a:rPr>
              <a:t>why managing data is important for your research career</a:t>
            </a:r>
          </a:p>
          <a:p>
            <a:pPr marL="457200" indent="-457200">
              <a:buFont typeface="+mj-lt"/>
              <a:buAutoNum type="arabicPeriod"/>
            </a:pPr>
            <a:r>
              <a:rPr lang="en-US" dirty="0" smtClean="0">
                <a:solidFill>
                  <a:schemeClr val="tx1"/>
                </a:solidFill>
                <a:latin typeface="Microsoft Sans Serif" pitchFamily="34" charset="0"/>
                <a:cs typeface="Microsoft Sans Serif" pitchFamily="34" charset="0"/>
              </a:rPr>
              <a:t>Identify </a:t>
            </a:r>
            <a:r>
              <a:rPr lang="en-US" dirty="0">
                <a:solidFill>
                  <a:schemeClr val="tx1"/>
                </a:solidFill>
                <a:latin typeface="Microsoft Sans Serif" pitchFamily="34" charset="0"/>
                <a:cs typeface="Microsoft Sans Serif" pitchFamily="34" charset="0"/>
              </a:rPr>
              <a:t>common data management issues</a:t>
            </a:r>
          </a:p>
          <a:p>
            <a:pPr marL="457200" indent="-457200">
              <a:buFont typeface="+mj-lt"/>
              <a:buAutoNum type="arabicPeriod"/>
            </a:pPr>
            <a:r>
              <a:rPr lang="en-US" dirty="0" smtClean="0">
                <a:solidFill>
                  <a:schemeClr val="tx1"/>
                </a:solidFill>
                <a:latin typeface="Microsoft Sans Serif" pitchFamily="34" charset="0"/>
                <a:cs typeface="Microsoft Sans Serif" pitchFamily="34" charset="0"/>
              </a:rPr>
              <a:t>Learn </a:t>
            </a:r>
            <a:r>
              <a:rPr lang="en-US" dirty="0">
                <a:solidFill>
                  <a:schemeClr val="tx1"/>
                </a:solidFill>
                <a:latin typeface="Microsoft Sans Serif" pitchFamily="34" charset="0"/>
                <a:cs typeface="Microsoft Sans Serif" pitchFamily="34" charset="0"/>
              </a:rPr>
              <a:t>best practices and resources for managing these issues</a:t>
            </a:r>
          </a:p>
          <a:p>
            <a:pPr marL="457200" indent="-457200">
              <a:buFont typeface="+mj-lt"/>
              <a:buAutoNum type="arabicPeriod"/>
            </a:pPr>
            <a:r>
              <a:rPr lang="en-US" dirty="0" smtClean="0">
                <a:solidFill>
                  <a:schemeClr val="tx1"/>
                </a:solidFill>
                <a:latin typeface="Microsoft Sans Serif" pitchFamily="34" charset="0"/>
                <a:cs typeface="Microsoft Sans Serif" pitchFamily="34" charset="0"/>
              </a:rPr>
              <a:t>Learn </a:t>
            </a:r>
            <a:r>
              <a:rPr lang="en-US" dirty="0">
                <a:solidFill>
                  <a:schemeClr val="tx1"/>
                </a:solidFill>
                <a:latin typeface="Microsoft Sans Serif" pitchFamily="34" charset="0"/>
                <a:cs typeface="Microsoft Sans Serif" pitchFamily="34" charset="0"/>
              </a:rPr>
              <a:t>about how the library can help you identify data management resources, tools, and best practices</a:t>
            </a:r>
          </a:p>
          <a:p>
            <a:pPr marL="0" indent="0">
              <a:buNone/>
            </a:pPr>
            <a:endParaRPr lang="en-US" dirty="0" smtClean="0">
              <a:solidFill>
                <a:schemeClr val="tx1"/>
              </a:solidFill>
              <a:latin typeface="Microsoft Sans Serif" pitchFamily="34" charset="0"/>
              <a:cs typeface="Microsoft Sans Serif" pitchFamily="34" charset="0"/>
            </a:endParaRPr>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Module 1: Overview of Research Data Management </a:t>
            </a:r>
            <a:endParaRPr lang="en-US" dirty="0"/>
          </a:p>
        </p:txBody>
      </p:sp>
    </p:spTree>
    <p:extLst>
      <p:ext uri="{BB962C8B-B14F-4D97-AF65-F5344CB8AC3E}">
        <p14:creationId xmlns:p14="http://schemas.microsoft.com/office/powerpoint/2010/main" val="1895468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Best Practices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685800"/>
            <a:ext cx="6019799" cy="5943600"/>
          </a:xfrm>
        </p:spPr>
      </p:pic>
      <p:sp>
        <p:nvSpPr>
          <p:cNvPr id="6" name="Footer Placeholder 1"/>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Tree>
    <p:extLst>
      <p:ext uri="{BB962C8B-B14F-4D97-AF65-F5344CB8AC3E}">
        <p14:creationId xmlns:p14="http://schemas.microsoft.com/office/powerpoint/2010/main" val="2453379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icrosoft Sans Serif" pitchFamily="34" charset="0"/>
              </a:rPr>
              <a:t>Data Life Cycles</a:t>
            </a:r>
            <a:endParaRPr lang="en-US" dirty="0">
              <a:cs typeface="Microsoft Sans Serif" pitchFamily="34" charset="0"/>
            </a:endParaRPr>
          </a:p>
        </p:txBody>
      </p:sp>
      <p:sp>
        <p:nvSpPr>
          <p:cNvPr id="3" name="Content Placeholder 2"/>
          <p:cNvSpPr>
            <a:spLocks noGrp="1"/>
          </p:cNvSpPr>
          <p:nvPr>
            <p:ph idx="1"/>
          </p:nvPr>
        </p:nvSpPr>
        <p:spPr>
          <a:xfrm>
            <a:off x="6019800" y="6400800"/>
            <a:ext cx="2362200" cy="304800"/>
          </a:xfrm>
        </p:spPr>
        <p:txBody>
          <a:bodyPr>
            <a:noAutofit/>
          </a:bodyPr>
          <a:lstStyle/>
          <a:p>
            <a:pPr marL="0" lvl="0" indent="0">
              <a:spcBef>
                <a:spcPts val="0"/>
              </a:spcBef>
              <a:buNone/>
            </a:pPr>
            <a:r>
              <a:rPr lang="en-US" sz="1200" dirty="0" smtClean="0">
                <a:solidFill>
                  <a:prstClr val="black">
                    <a:lumMod val="65000"/>
                    <a:lumOff val="35000"/>
                  </a:prstClr>
                </a:solidFill>
                <a:latin typeface="Century Gothic" pitchFamily="34" charset="0"/>
              </a:rPr>
              <a:t>Image </a:t>
            </a:r>
            <a:r>
              <a:rPr lang="en-US" sz="1200" dirty="0">
                <a:solidFill>
                  <a:prstClr val="black">
                    <a:lumMod val="65000"/>
                    <a:lumOff val="35000"/>
                  </a:prstClr>
                </a:solidFill>
                <a:latin typeface="Century Gothic" pitchFamily="34" charset="0"/>
              </a:rPr>
              <a:t>Credit</a:t>
            </a:r>
            <a:r>
              <a:rPr lang="en-US" sz="1200" dirty="0" smtClean="0">
                <a:solidFill>
                  <a:prstClr val="black">
                    <a:lumMod val="65000"/>
                    <a:lumOff val="35000"/>
                  </a:prstClr>
                </a:solidFill>
                <a:latin typeface="Century Gothic" pitchFamily="34" charset="0"/>
              </a:rPr>
              <a:t>: </a:t>
            </a:r>
            <a:r>
              <a:rPr lang="en-US" sz="1200" dirty="0" err="1" smtClean="0">
                <a:solidFill>
                  <a:prstClr val="black">
                    <a:lumMod val="65000"/>
                    <a:lumOff val="35000"/>
                  </a:prstClr>
                </a:solidFill>
                <a:latin typeface="Century Gothic" pitchFamily="34" charset="0"/>
              </a:rPr>
              <a:t>DataONE</a:t>
            </a:r>
            <a:r>
              <a:rPr lang="en-US" sz="1200" dirty="0" smtClean="0">
                <a:solidFill>
                  <a:prstClr val="black">
                    <a:lumMod val="65000"/>
                    <a:lumOff val="35000"/>
                  </a:prstClr>
                </a:solidFill>
                <a:latin typeface="Century Gothic" pitchFamily="34" charset="0"/>
              </a:rPr>
              <a:t> 2015  </a:t>
            </a:r>
            <a:endParaRPr lang="en-US" sz="1200" dirty="0">
              <a:solidFill>
                <a:prstClr val="black">
                  <a:lumMod val="65000"/>
                  <a:lumOff val="35000"/>
                </a:prstClr>
              </a:solidFill>
              <a:latin typeface="Century Gothic" pitchFamily="34" charset="0"/>
            </a:endParaRPr>
          </a:p>
          <a:p>
            <a:pPr>
              <a:buNone/>
            </a:pPr>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pic>
        <p:nvPicPr>
          <p:cNvPr id="32770" name="Picture 2"/>
          <p:cNvPicPr>
            <a:picLocks noChangeAspect="1" noChangeArrowheads="1"/>
          </p:cNvPicPr>
          <p:nvPr/>
        </p:nvPicPr>
        <p:blipFill>
          <a:blip r:embed="rId3" cstate="print"/>
          <a:srcRect/>
          <a:stretch>
            <a:fillRect/>
          </a:stretch>
        </p:blipFill>
        <p:spPr bwMode="auto">
          <a:xfrm>
            <a:off x="1600200" y="2133600"/>
            <a:ext cx="6032500" cy="3238500"/>
          </a:xfrm>
          <a:prstGeom prst="rect">
            <a:avLst/>
          </a:prstGeom>
          <a:noFill/>
          <a:ln w="9525">
            <a:noFill/>
            <a:miter lim="800000"/>
            <a:headEnd/>
            <a:tailEnd/>
          </a:ln>
          <a:effectLst/>
        </p:spPr>
      </p:pic>
    </p:spTree>
    <p:extLst>
      <p:ext uri="{BB962C8B-B14F-4D97-AF65-F5344CB8AC3E}">
        <p14:creationId xmlns:p14="http://schemas.microsoft.com/office/powerpoint/2010/main" val="1825350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fontScale="90000"/>
          </a:bodyPr>
          <a:lstStyle/>
          <a:p>
            <a:r>
              <a:rPr lang="en-US" sz="4400" dirty="0" smtClean="0"/>
              <a:t>Funder DMP vs </a:t>
            </a:r>
            <a:br>
              <a:rPr lang="en-US" sz="4400" dirty="0" smtClean="0"/>
            </a:br>
            <a:r>
              <a:rPr lang="en-US" sz="4400" dirty="0" smtClean="0"/>
              <a:t>the Life Cycle of a Project</a:t>
            </a:r>
            <a:endParaRPr lang="en-US" sz="4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447800"/>
            <a:ext cx="5030624" cy="4773763"/>
          </a:xfrm>
          <a:ln>
            <a:solidFill>
              <a:schemeClr val="accent1"/>
            </a:solidFill>
          </a:ln>
        </p:spPr>
      </p:pic>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124200"/>
            <a:ext cx="5001323" cy="2819400"/>
          </a:xfrm>
          <a:prstGeom prst="rect">
            <a:avLst/>
          </a:prstGeom>
          <a:ln>
            <a:solidFill>
              <a:schemeClr val="accent1"/>
            </a:solidFill>
          </a:ln>
        </p:spPr>
      </p:pic>
    </p:spTree>
    <p:extLst>
      <p:ext uri="{BB962C8B-B14F-4D97-AF65-F5344CB8AC3E}">
        <p14:creationId xmlns:p14="http://schemas.microsoft.com/office/powerpoint/2010/main" val="1341944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Library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latin typeface="Microsoft Sans Serif" pitchFamily="34" charset="0"/>
                <a:cs typeface="Microsoft Sans Serif" pitchFamily="34" charset="0"/>
              </a:rPr>
              <a:t>Contact the library for help with writing a data management and/or data sharing plan.  Librarians can help you with:</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Writing a data management plan for a funder (e.g. NSF or NIH grant)</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Find and use online tools and resources to create your plan</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Identify resources for annotating, storing, and sharing your research data</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724157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smtClean="0"/>
              <a:t>Issue #3: Records Management</a:t>
            </a:r>
            <a:endParaRPr lang="en-US" sz="4400"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indent="0">
              <a:buNone/>
            </a:pPr>
            <a:endParaRPr lang="en-US" dirty="0">
              <a:solidFill>
                <a:schemeClr val="tx1"/>
              </a:solidFill>
            </a:endParaRPr>
          </a:p>
          <a:p>
            <a:r>
              <a:rPr lang="en-US" dirty="0" smtClean="0">
                <a:solidFill>
                  <a:schemeClr val="tx1"/>
                </a:solidFill>
                <a:latin typeface="Microsoft Sans Serif" pitchFamily="34" charset="0"/>
                <a:cs typeface="Microsoft Sans Serif" pitchFamily="34" charset="0"/>
              </a:rPr>
              <a:t>Inconsistently labeled files</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in multiple versions…</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inside poorly structured folders…</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stored on multiple media…</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in multiple locations… </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in various formats…</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Module 1: Overview of Research Data Management</a:t>
            </a:r>
            <a:endParaRPr lang="en-US" dirty="0"/>
          </a:p>
        </p:txBody>
      </p:sp>
    </p:spTree>
    <p:extLst>
      <p:ext uri="{BB962C8B-B14F-4D97-AF65-F5344CB8AC3E}">
        <p14:creationId xmlns:p14="http://schemas.microsoft.com/office/powerpoint/2010/main" val="349455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1" y="533400"/>
            <a:ext cx="7472002" cy="5592763"/>
          </a:xfrm>
        </p:spPr>
      </p:pic>
      <p:sp>
        <p:nvSpPr>
          <p:cNvPr id="5" name="Footer Placeholder 4"/>
          <p:cNvSpPr>
            <a:spLocks noGrp="1"/>
          </p:cNvSpPr>
          <p:nvPr>
            <p:ph type="ftr" sz="quarter" idx="11"/>
          </p:nvPr>
        </p:nvSpPr>
        <p:spPr>
          <a:xfrm>
            <a:off x="5943600" y="6356349"/>
            <a:ext cx="2466975" cy="365125"/>
          </a:xfrm>
        </p:spPr>
        <p:txBody>
          <a:bodyPr/>
          <a:lstStyle/>
          <a:p>
            <a:r>
              <a:rPr lang="en-US" dirty="0" smtClean="0"/>
              <a:t>Slide Credit: Jen Ferguson 2012</a:t>
            </a:r>
            <a:endParaRPr lang="en-US" dirty="0"/>
          </a:p>
        </p:txBody>
      </p:sp>
      <p:sp>
        <p:nvSpPr>
          <p:cNvPr id="6" name="Footer Placeholder 3"/>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Tree>
    <p:extLst>
      <p:ext uri="{BB962C8B-B14F-4D97-AF65-F5344CB8AC3E}">
        <p14:creationId xmlns:p14="http://schemas.microsoft.com/office/powerpoint/2010/main" val="1759737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latin typeface="Microsoft Sans Serif" pitchFamily="34" charset="0"/>
                <a:cs typeface="Microsoft Sans Serif" pitchFamily="34" charset="0"/>
              </a:rPr>
              <a:t>Avoid special characters in a file name.  </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Use capitals or underscores instead of periods or spaces.</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Use 25 or fewer characters. </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Use documented &amp; standardized descriptive information about the project/experiment.</a:t>
            </a:r>
          </a:p>
          <a:p>
            <a:r>
              <a:rPr lang="en-US" dirty="0">
                <a:solidFill>
                  <a:schemeClr val="tx1"/>
                </a:solidFill>
                <a:latin typeface="Microsoft Sans Serif" pitchFamily="34" charset="0"/>
                <a:cs typeface="Microsoft Sans Serif" pitchFamily="34" charset="0"/>
              </a:rPr>
              <a:t> </a:t>
            </a:r>
          </a:p>
          <a:p>
            <a:r>
              <a:rPr lang="en-US" dirty="0">
                <a:solidFill>
                  <a:schemeClr val="tx1"/>
                </a:solidFill>
                <a:latin typeface="Microsoft Sans Serif" pitchFamily="34" charset="0"/>
                <a:cs typeface="Microsoft Sans Serif" pitchFamily="34" charset="0"/>
              </a:rPr>
              <a:t>Use date format ISO </a:t>
            </a:r>
            <a:r>
              <a:rPr lang="pt-BR" dirty="0">
                <a:solidFill>
                  <a:schemeClr val="tx1"/>
                </a:solidFill>
                <a:latin typeface="Microsoft Sans Serif" pitchFamily="34" charset="0"/>
                <a:cs typeface="Microsoft Sans Serif" pitchFamily="34" charset="0"/>
              </a:rPr>
              <a:t>8601:YYYYMMDD.</a:t>
            </a:r>
          </a:p>
          <a:p>
            <a:endParaRPr lang="pt-BR"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Include a version number. </a:t>
            </a:r>
          </a:p>
          <a:p>
            <a:pPr marL="0" indent="0">
              <a:buNone/>
            </a:pPr>
            <a:endParaRPr lang="en-US" dirty="0"/>
          </a:p>
        </p:txBody>
      </p:sp>
      <p:sp>
        <p:nvSpPr>
          <p:cNvPr id="5" name="Footer Placeholder 1"/>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Tree>
    <p:extLst>
      <p:ext uri="{BB962C8B-B14F-4D97-AF65-F5344CB8AC3E}">
        <p14:creationId xmlns:p14="http://schemas.microsoft.com/office/powerpoint/2010/main" val="2872828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990600"/>
            <a:ext cx="6444804" cy="4525963"/>
          </a:xfrm>
        </p:spPr>
      </p:pic>
      <p:sp>
        <p:nvSpPr>
          <p:cNvPr id="5" name="Footer Placeholder 4"/>
          <p:cNvSpPr>
            <a:spLocks noGrp="1"/>
          </p:cNvSpPr>
          <p:nvPr>
            <p:ph type="ftr" sz="quarter" idx="11"/>
          </p:nvPr>
        </p:nvSpPr>
        <p:spPr>
          <a:xfrm>
            <a:off x="6096000" y="6324600"/>
            <a:ext cx="2285999" cy="365125"/>
          </a:xfrm>
        </p:spPr>
        <p:txBody>
          <a:bodyPr/>
          <a:lstStyle/>
          <a:p>
            <a:r>
              <a:rPr lang="en-US" dirty="0" smtClean="0"/>
              <a:t>Slide Credit: Gaudette 2012</a:t>
            </a:r>
            <a:endParaRPr lang="en-US" dirty="0"/>
          </a:p>
        </p:txBody>
      </p:sp>
      <p:sp>
        <p:nvSpPr>
          <p:cNvPr id="6" name="Footer Placeholder 3"/>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Tree>
    <p:extLst>
      <p:ext uri="{BB962C8B-B14F-4D97-AF65-F5344CB8AC3E}">
        <p14:creationId xmlns:p14="http://schemas.microsoft.com/office/powerpoint/2010/main" val="1235104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Librarians can help you with best practices, resources, and tools for</a:t>
            </a:r>
            <a:r>
              <a:rPr lang="en-US" sz="3600" dirty="0" smtClean="0"/>
              <a:t>:</a:t>
            </a:r>
            <a:endParaRPr lang="en-US" sz="3600" dirty="0"/>
          </a:p>
        </p:txBody>
      </p:sp>
      <p:sp>
        <p:nvSpPr>
          <p:cNvPr id="3" name="Content Placeholder 2"/>
          <p:cNvSpPr>
            <a:spLocks noGrp="1"/>
          </p:cNvSpPr>
          <p:nvPr>
            <p:ph idx="1"/>
          </p:nvPr>
        </p:nvSpPr>
        <p:spPr/>
        <p:txBody>
          <a:bodyPr>
            <a:normAutofit/>
          </a:bodyPr>
          <a:lstStyle/>
          <a:p>
            <a:pPr marL="0" indent="0">
              <a:buNone/>
            </a:pPr>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Creating file naming conventions</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Creating directory structure naming conventions</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Versioning your </a:t>
            </a:r>
            <a:r>
              <a:rPr lang="en-US" dirty="0">
                <a:solidFill>
                  <a:schemeClr val="tx1"/>
                </a:solidFill>
                <a:latin typeface="Microsoft Sans Serif" pitchFamily="34" charset="0"/>
                <a:cs typeface="Microsoft Sans Serif" pitchFamily="34" charset="0"/>
              </a:rPr>
              <a:t>f</a:t>
            </a:r>
            <a:r>
              <a:rPr lang="en-US" dirty="0" smtClean="0">
                <a:solidFill>
                  <a:schemeClr val="tx1"/>
                </a:solidFill>
                <a:latin typeface="Microsoft Sans Serif" pitchFamily="34" charset="0"/>
                <a:cs typeface="Microsoft Sans Serif" pitchFamily="34" charset="0"/>
              </a:rPr>
              <a:t>iles</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Choosing appropriate file formats for preserving and sharing your data files</a:t>
            </a:r>
          </a:p>
          <a:p>
            <a:pPr marL="0" indent="0">
              <a:buNone/>
            </a:pPr>
            <a:endParaRPr lang="en-US"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48147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#4: Metadata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chemeClr val="tx1"/>
                </a:solidFill>
                <a:latin typeface="Microsoft Sans Serif" pitchFamily="34" charset="0"/>
                <a:cs typeface="Microsoft Sans Serif" pitchFamily="34" charset="0"/>
              </a:rPr>
              <a:t>How will someone make sense of your data e.g. the cells and values of your spreadsheet?</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What universal or disciplinary standards could be used to label your data?</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How can you describe a data set to make it discoverable?</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641686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icrosoft Sans Serif" pitchFamily="34" charset="0"/>
              </a:rPr>
              <a:t>What is Research </a:t>
            </a:r>
            <a:r>
              <a:rPr lang="en-US" dirty="0">
                <a:cs typeface="Microsoft Sans Serif" pitchFamily="34" charset="0"/>
              </a:rPr>
              <a:t>D</a:t>
            </a:r>
            <a:r>
              <a:rPr lang="en-US" dirty="0" smtClean="0">
                <a:cs typeface="Microsoft Sans Serif" pitchFamily="34" charset="0"/>
              </a:rPr>
              <a:t>ata?</a:t>
            </a:r>
            <a:endParaRPr lang="en-US" dirty="0">
              <a:cs typeface="Microsoft Sans Serif" pitchFamily="34" charset="0"/>
            </a:endParaRPr>
          </a:p>
        </p:txBody>
      </p:sp>
      <p:sp>
        <p:nvSpPr>
          <p:cNvPr id="3" name="Content Placeholder 2"/>
          <p:cNvSpPr>
            <a:spLocks noGrp="1"/>
          </p:cNvSpPr>
          <p:nvPr>
            <p:ph idx="1"/>
          </p:nvPr>
        </p:nvSpPr>
        <p:spPr/>
        <p:txBody>
          <a:bodyPr/>
          <a:lstStyle/>
          <a:p>
            <a:pPr marL="0" indent="0">
              <a:buNone/>
            </a:pPr>
            <a:endParaRPr lang="en-US" dirty="0" smtClean="0">
              <a:solidFill>
                <a:schemeClr val="tx1"/>
              </a:solidFill>
              <a:latin typeface="Microsoft Sans Serif" pitchFamily="34" charset="0"/>
              <a:cs typeface="Microsoft Sans Serif" pitchFamily="34" charset="0"/>
            </a:endParaRPr>
          </a:p>
          <a:p>
            <a:pPr marL="0" indent="0">
              <a:buNone/>
            </a:pPr>
            <a:r>
              <a:rPr lang="en-US" dirty="0" smtClean="0">
                <a:solidFill>
                  <a:schemeClr val="tx1"/>
                </a:solidFill>
                <a:latin typeface="Microsoft Sans Serif" pitchFamily="34" charset="0"/>
                <a:cs typeface="Microsoft Sans Serif" pitchFamily="34" charset="0"/>
              </a:rPr>
              <a:t>“Research </a:t>
            </a:r>
            <a:r>
              <a:rPr lang="en-US" dirty="0">
                <a:solidFill>
                  <a:schemeClr val="tx1"/>
                </a:solidFill>
                <a:latin typeface="Microsoft Sans Serif" pitchFamily="34" charset="0"/>
                <a:cs typeface="Microsoft Sans Serif" pitchFamily="34" charset="0"/>
              </a:rPr>
              <a:t>data, unlike other types of information, is collected, observed, or created, for purposes of analysis to produce original research </a:t>
            </a:r>
            <a:r>
              <a:rPr lang="en-US" dirty="0" smtClean="0">
                <a:solidFill>
                  <a:schemeClr val="tx1"/>
                </a:solidFill>
                <a:latin typeface="Microsoft Sans Serif" pitchFamily="34" charset="0"/>
                <a:cs typeface="Microsoft Sans Serif" pitchFamily="34" charset="0"/>
              </a:rPr>
              <a:t>results” (University of Edinburgh). </a:t>
            </a:r>
          </a:p>
          <a:p>
            <a:pPr marL="0" indent="0">
              <a:buNone/>
            </a:pPr>
            <a:endParaRPr lang="en-US" dirty="0">
              <a:solidFill>
                <a:schemeClr val="tx1"/>
              </a:solidFill>
              <a:latin typeface="Microsoft Sans Serif" pitchFamily="34" charset="0"/>
              <a:cs typeface="Microsoft Sans Serif" pitchFamily="34" charset="0"/>
            </a:endParaRPr>
          </a:p>
          <a:p>
            <a:pPr marL="0" indent="0">
              <a:buNone/>
            </a:pPr>
            <a:r>
              <a:rPr lang="en-US" dirty="0">
                <a:solidFill>
                  <a:schemeClr val="tx1"/>
                </a:solidFill>
                <a:latin typeface="Microsoft Sans Serif" pitchFamily="34" charset="0"/>
                <a:cs typeface="Microsoft Sans Serif" pitchFamily="34" charset="0"/>
              </a:rPr>
              <a:t>“The recorded factual material commonly accepted in the research community as necessary to validate research findings” (Excerpted from OMB Circular A-110 36.d.2.i).</a:t>
            </a:r>
          </a:p>
          <a:p>
            <a:pPr marL="0" indent="0">
              <a:buNone/>
            </a:pPr>
            <a:endParaRPr lang="en-US" dirty="0">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472537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2057400"/>
            <a:ext cx="5308906" cy="4525963"/>
          </a:xfrm>
        </p:spPr>
      </p:pic>
      <p:sp>
        <p:nvSpPr>
          <p:cNvPr id="2" name="Footer Placeholder 1"/>
          <p:cNvSpPr>
            <a:spLocks noGrp="1"/>
          </p:cNvSpPr>
          <p:nvPr>
            <p:ph type="ftr" sz="quarter" idx="11"/>
          </p:nvPr>
        </p:nvSpPr>
        <p:spPr/>
        <p:txBody>
          <a:bodyPr/>
          <a:lstStyle/>
          <a:p>
            <a:r>
              <a:rPr lang="en-US" smtClean="0"/>
              <a:t>Module 1: Overview of Research Data Management</a:t>
            </a: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76200"/>
            <a:ext cx="4353533" cy="1838582"/>
          </a:xfrm>
          <a:prstGeom prst="rect">
            <a:avLst/>
          </a:prstGeom>
        </p:spPr>
      </p:pic>
    </p:spTree>
    <p:extLst>
      <p:ext uri="{BB962C8B-B14F-4D97-AF65-F5344CB8AC3E}">
        <p14:creationId xmlns:p14="http://schemas.microsoft.com/office/powerpoint/2010/main" val="2852063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Metadata for Data</a:t>
            </a:r>
            <a:br>
              <a:rPr lang="en-US" dirty="0" smtClean="0"/>
            </a:b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6186" b="3266"/>
          <a:stretch/>
        </p:blipFill>
        <p:spPr>
          <a:xfrm>
            <a:off x="2083152" y="910893"/>
            <a:ext cx="4823450" cy="5410200"/>
          </a:xfrm>
        </p:spPr>
      </p:pic>
      <p:sp>
        <p:nvSpPr>
          <p:cNvPr id="6" name="Footer Placeholder 1"/>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
        <p:nvSpPr>
          <p:cNvPr id="5" name="Content Placeholder 2"/>
          <p:cNvSpPr txBox="1">
            <a:spLocks/>
          </p:cNvSpPr>
          <p:nvPr/>
        </p:nvSpPr>
        <p:spPr>
          <a:xfrm>
            <a:off x="6019800" y="6400800"/>
            <a:ext cx="23622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spcBef>
                <a:spcPts val="0"/>
              </a:spcBef>
              <a:buFont typeface="Arial" pitchFamily="34" charset="0"/>
              <a:buNone/>
            </a:pPr>
            <a:r>
              <a:rPr lang="en-US" sz="1200" dirty="0" smtClean="0">
                <a:solidFill>
                  <a:prstClr val="black">
                    <a:lumMod val="65000"/>
                    <a:lumOff val="35000"/>
                  </a:prstClr>
                </a:solidFill>
                <a:latin typeface="Century Gothic" pitchFamily="34" charset="0"/>
              </a:rPr>
              <a:t>Image Credit: Dryad 2012  </a:t>
            </a:r>
          </a:p>
          <a:p>
            <a:pPr>
              <a:buFont typeface="Arial" pitchFamily="34" charset="0"/>
              <a:buNone/>
            </a:pPr>
            <a:endParaRPr lang="en-US" dirty="0"/>
          </a:p>
        </p:txBody>
      </p:sp>
    </p:spTree>
    <p:extLst>
      <p:ext uri="{BB962C8B-B14F-4D97-AF65-F5344CB8AC3E}">
        <p14:creationId xmlns:p14="http://schemas.microsoft.com/office/powerpoint/2010/main" val="1749440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Metadata for Data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1295400"/>
            <a:ext cx="6705600" cy="4949371"/>
          </a:xfrm>
        </p:spPr>
      </p:pic>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142541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838200"/>
            <a:ext cx="8229600" cy="5287963"/>
          </a:xfrm>
        </p:spPr>
        <p:txBody>
          <a:bodyPr>
            <a:normAutofit lnSpcReduction="10000"/>
          </a:bodyPr>
          <a:lstStyle/>
          <a:p>
            <a:endParaRPr lang="en-US" dirty="0" smtClean="0"/>
          </a:p>
          <a:p>
            <a:r>
              <a:rPr lang="en-US" dirty="0" smtClean="0">
                <a:solidFill>
                  <a:schemeClr val="tx1"/>
                </a:solidFill>
                <a:latin typeface="Microsoft Sans Serif" pitchFamily="34" charset="0"/>
                <a:cs typeface="Microsoft Sans Serif" pitchFamily="34" charset="0"/>
              </a:rPr>
              <a:t>Describe </a:t>
            </a:r>
            <a:r>
              <a:rPr lang="en-US" dirty="0">
                <a:solidFill>
                  <a:schemeClr val="tx1"/>
                </a:solidFill>
                <a:latin typeface="Microsoft Sans Serif" pitchFamily="34" charset="0"/>
                <a:cs typeface="Microsoft Sans Serif" pitchFamily="34" charset="0"/>
              </a:rPr>
              <a:t>the contents of data </a:t>
            </a:r>
            <a:r>
              <a:rPr lang="en-US" dirty="0" smtClean="0">
                <a:solidFill>
                  <a:schemeClr val="tx1"/>
                </a:solidFill>
                <a:latin typeface="Microsoft Sans Serif" pitchFamily="34" charset="0"/>
                <a:cs typeface="Microsoft Sans Serif" pitchFamily="34" charset="0"/>
              </a:rPr>
              <a:t>files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Define the parameters and the units on the </a:t>
            </a:r>
            <a:r>
              <a:rPr lang="en-US" dirty="0" smtClean="0">
                <a:solidFill>
                  <a:schemeClr val="tx1"/>
                </a:solidFill>
                <a:latin typeface="Microsoft Sans Serif" pitchFamily="34" charset="0"/>
                <a:cs typeface="Microsoft Sans Serif" pitchFamily="34" charset="0"/>
              </a:rPr>
              <a:t>parameter</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Explain the formats for dates, time, geographic coordinates, and other </a:t>
            </a:r>
            <a:r>
              <a:rPr lang="en-US" dirty="0" smtClean="0">
                <a:solidFill>
                  <a:schemeClr val="tx1"/>
                </a:solidFill>
                <a:latin typeface="Microsoft Sans Serif" pitchFamily="34" charset="0"/>
                <a:cs typeface="Microsoft Sans Serif" pitchFamily="34" charset="0"/>
              </a:rPr>
              <a:t>parameters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Define any coded </a:t>
            </a:r>
            <a:r>
              <a:rPr lang="en-US" dirty="0" smtClean="0">
                <a:solidFill>
                  <a:schemeClr val="tx1"/>
                </a:solidFill>
                <a:latin typeface="Microsoft Sans Serif" pitchFamily="34" charset="0"/>
                <a:cs typeface="Microsoft Sans Serif" pitchFamily="34" charset="0"/>
              </a:rPr>
              <a:t>values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Describe quality flags or qualifying </a:t>
            </a:r>
            <a:r>
              <a:rPr lang="en-US" dirty="0" smtClean="0">
                <a:solidFill>
                  <a:schemeClr val="tx1"/>
                </a:solidFill>
                <a:latin typeface="Microsoft Sans Serif" pitchFamily="34" charset="0"/>
                <a:cs typeface="Microsoft Sans Serif" pitchFamily="34" charset="0"/>
              </a:rPr>
              <a:t>values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Define missing values</a:t>
            </a:r>
          </a:p>
        </p:txBody>
      </p:sp>
      <p:sp>
        <p:nvSpPr>
          <p:cNvPr id="5" name="Footer Placeholder 1"/>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Tree>
    <p:extLst>
      <p:ext uri="{BB962C8B-B14F-4D97-AF65-F5344CB8AC3E}">
        <p14:creationId xmlns:p14="http://schemas.microsoft.com/office/powerpoint/2010/main" val="3286651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Best Practices</a:t>
            </a:r>
            <a:endParaRPr lang="en-US" dirty="0"/>
          </a:p>
        </p:txBody>
      </p:sp>
      <p:sp>
        <p:nvSpPr>
          <p:cNvPr id="3" name="Content Placeholder 2"/>
          <p:cNvSpPr>
            <a:spLocks noGrp="1"/>
          </p:cNvSpPr>
          <p:nvPr>
            <p:ph idx="1"/>
          </p:nvPr>
        </p:nvSpPr>
        <p:spPr>
          <a:xfrm>
            <a:off x="381000" y="1447800"/>
            <a:ext cx="8229600" cy="5105400"/>
          </a:xfrm>
        </p:spPr>
        <p:txBody>
          <a:bodyPr numCol="2">
            <a:normAutofit/>
          </a:bodyPr>
          <a:lstStyle/>
          <a:p>
            <a:r>
              <a:rPr lang="en-US" dirty="0">
                <a:solidFill>
                  <a:schemeClr val="tx1"/>
                </a:solidFill>
                <a:latin typeface="Microsoft Sans Serif" pitchFamily="34" charset="0"/>
                <a:cs typeface="Microsoft Sans Serif" pitchFamily="34" charset="0"/>
              </a:rPr>
              <a:t>Title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Creator</a:t>
            </a:r>
            <a:r>
              <a:rPr lang="en-US" dirty="0">
                <a:solidFill>
                  <a:schemeClr val="tx1"/>
                </a:solidFill>
                <a:latin typeface="Microsoft Sans Serif" pitchFamily="34" charset="0"/>
                <a:cs typeface="Microsoft Sans Serif" pitchFamily="34" charset="0"/>
              </a:rPr>
              <a:t>	</a:t>
            </a:r>
          </a:p>
          <a:p>
            <a:r>
              <a:rPr lang="en-US" dirty="0">
                <a:solidFill>
                  <a:schemeClr val="tx1"/>
                </a:solidFill>
                <a:latin typeface="Microsoft Sans Serif" pitchFamily="34" charset="0"/>
                <a:cs typeface="Microsoft Sans Serif" pitchFamily="34" charset="0"/>
              </a:rPr>
              <a:t>Identifier	</a:t>
            </a:r>
          </a:p>
          <a:p>
            <a:r>
              <a:rPr lang="en-US" dirty="0">
                <a:solidFill>
                  <a:schemeClr val="tx1"/>
                </a:solidFill>
                <a:latin typeface="Microsoft Sans Serif" pitchFamily="34" charset="0"/>
                <a:cs typeface="Microsoft Sans Serif" pitchFamily="34" charset="0"/>
              </a:rPr>
              <a:t>Subject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Funders</a:t>
            </a:r>
            <a:r>
              <a:rPr lang="en-US" dirty="0">
                <a:solidFill>
                  <a:schemeClr val="tx1"/>
                </a:solidFill>
                <a:latin typeface="Microsoft Sans Serif" pitchFamily="34" charset="0"/>
                <a:cs typeface="Microsoft Sans Serif" pitchFamily="34" charset="0"/>
              </a:rPr>
              <a:t>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Rights</a:t>
            </a:r>
            <a:r>
              <a:rPr lang="en-US" dirty="0">
                <a:solidFill>
                  <a:schemeClr val="tx1"/>
                </a:solidFill>
                <a:latin typeface="Microsoft Sans Serif" pitchFamily="34" charset="0"/>
                <a:cs typeface="Microsoft Sans Serif" pitchFamily="34" charset="0"/>
              </a:rPr>
              <a:t>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Access </a:t>
            </a:r>
            <a:r>
              <a:rPr lang="en-US" dirty="0">
                <a:solidFill>
                  <a:schemeClr val="tx1"/>
                </a:solidFill>
                <a:latin typeface="Microsoft Sans Serif" pitchFamily="34" charset="0"/>
                <a:cs typeface="Microsoft Sans Serif" pitchFamily="34" charset="0"/>
              </a:rPr>
              <a:t>information	</a:t>
            </a:r>
          </a:p>
          <a:p>
            <a:r>
              <a:rPr lang="en-US" dirty="0">
                <a:solidFill>
                  <a:schemeClr val="tx1"/>
                </a:solidFill>
                <a:latin typeface="Microsoft Sans Serif" pitchFamily="34" charset="0"/>
                <a:cs typeface="Microsoft Sans Serif" pitchFamily="34" charset="0"/>
              </a:rPr>
              <a:t>Language	</a:t>
            </a:r>
          </a:p>
          <a:p>
            <a:r>
              <a:rPr lang="en-US" dirty="0">
                <a:solidFill>
                  <a:schemeClr val="tx1"/>
                </a:solidFill>
                <a:latin typeface="Microsoft Sans Serif" pitchFamily="34" charset="0"/>
                <a:cs typeface="Microsoft Sans Serif" pitchFamily="34" charset="0"/>
              </a:rPr>
              <a:t>Dates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Location</a:t>
            </a:r>
            <a:r>
              <a:rPr lang="en-US" dirty="0">
                <a:solidFill>
                  <a:schemeClr val="tx1"/>
                </a:solidFill>
                <a:latin typeface="Microsoft Sans Serif" pitchFamily="34" charset="0"/>
                <a:cs typeface="Microsoft Sans Serif" pitchFamily="34" charset="0"/>
              </a:rPr>
              <a:t>	</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Methodology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Data </a:t>
            </a:r>
            <a:r>
              <a:rPr lang="en-US" dirty="0">
                <a:solidFill>
                  <a:schemeClr val="tx1"/>
                </a:solidFill>
                <a:latin typeface="Microsoft Sans Serif" pitchFamily="34" charset="0"/>
                <a:cs typeface="Microsoft Sans Serif" pitchFamily="34" charset="0"/>
              </a:rPr>
              <a:t>processing	</a:t>
            </a:r>
          </a:p>
          <a:p>
            <a:r>
              <a:rPr lang="en-US" dirty="0">
                <a:solidFill>
                  <a:schemeClr val="tx1"/>
                </a:solidFill>
                <a:latin typeface="Microsoft Sans Serif" pitchFamily="34" charset="0"/>
                <a:cs typeface="Microsoft Sans Serif" pitchFamily="34" charset="0"/>
              </a:rPr>
              <a:t>Sources	</a:t>
            </a:r>
          </a:p>
          <a:p>
            <a:r>
              <a:rPr lang="en-US" dirty="0" smtClean="0">
                <a:solidFill>
                  <a:schemeClr val="tx1"/>
                </a:solidFill>
                <a:latin typeface="Microsoft Sans Serif" pitchFamily="34" charset="0"/>
                <a:cs typeface="Microsoft Sans Serif" pitchFamily="34" charset="0"/>
              </a:rPr>
              <a:t>List </a:t>
            </a:r>
            <a:r>
              <a:rPr lang="en-US" dirty="0">
                <a:solidFill>
                  <a:schemeClr val="tx1"/>
                </a:solidFill>
                <a:latin typeface="Microsoft Sans Serif" pitchFamily="34" charset="0"/>
                <a:cs typeface="Microsoft Sans Serif" pitchFamily="34" charset="0"/>
              </a:rPr>
              <a:t>of file names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File </a:t>
            </a:r>
            <a:r>
              <a:rPr lang="en-US" dirty="0">
                <a:solidFill>
                  <a:schemeClr val="tx1"/>
                </a:solidFill>
                <a:latin typeface="Microsoft Sans Serif" pitchFamily="34" charset="0"/>
                <a:cs typeface="Microsoft Sans Serif" pitchFamily="34" charset="0"/>
              </a:rPr>
              <a:t>Formats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File </a:t>
            </a:r>
            <a:r>
              <a:rPr lang="en-US" dirty="0">
                <a:solidFill>
                  <a:schemeClr val="tx1"/>
                </a:solidFill>
                <a:latin typeface="Microsoft Sans Serif" pitchFamily="34" charset="0"/>
                <a:cs typeface="Microsoft Sans Serif" pitchFamily="34" charset="0"/>
              </a:rPr>
              <a:t>structure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Variable </a:t>
            </a:r>
            <a:r>
              <a:rPr lang="en-US" dirty="0">
                <a:solidFill>
                  <a:schemeClr val="tx1"/>
                </a:solidFill>
                <a:latin typeface="Microsoft Sans Serif" pitchFamily="34" charset="0"/>
                <a:cs typeface="Microsoft Sans Serif" pitchFamily="34" charset="0"/>
              </a:rPr>
              <a:t>list	</a:t>
            </a:r>
          </a:p>
          <a:p>
            <a:r>
              <a:rPr lang="en-US" dirty="0">
                <a:solidFill>
                  <a:schemeClr val="tx1"/>
                </a:solidFill>
                <a:latin typeface="Microsoft Sans Serif" pitchFamily="34" charset="0"/>
                <a:cs typeface="Microsoft Sans Serif" pitchFamily="34" charset="0"/>
              </a:rPr>
              <a:t>Code lists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Versions</a:t>
            </a:r>
            <a:r>
              <a:rPr lang="en-US" dirty="0">
                <a:solidFill>
                  <a:schemeClr val="tx1"/>
                </a:solidFill>
                <a:latin typeface="Microsoft Sans Serif" pitchFamily="34" charset="0"/>
                <a:cs typeface="Microsoft Sans Serif" pitchFamily="34" charset="0"/>
              </a:rPr>
              <a:t>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Checksums</a:t>
            </a:r>
            <a:r>
              <a:rPr lang="en-US" dirty="0">
                <a:solidFill>
                  <a:schemeClr val="tx1"/>
                </a:solidFill>
              </a:rPr>
              <a:t>	</a:t>
            </a:r>
          </a:p>
        </p:txBody>
      </p:sp>
      <p:sp>
        <p:nvSpPr>
          <p:cNvPr id="5" name="Footer Placeholder 1"/>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Tree>
    <p:extLst>
      <p:ext uri="{BB962C8B-B14F-4D97-AF65-F5344CB8AC3E}">
        <p14:creationId xmlns:p14="http://schemas.microsoft.com/office/powerpoint/2010/main" val="2021520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800" dirty="0" smtClean="0"/>
              <a:t>Librarians can help you with metadata:</a:t>
            </a:r>
            <a:endParaRPr lang="en-US" sz="4800"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Locating metadata standards for creating a data dictionary such as the </a:t>
            </a:r>
            <a:r>
              <a:rPr lang="en-US" i="1" dirty="0" smtClean="0">
                <a:solidFill>
                  <a:schemeClr val="tx1"/>
                </a:solidFill>
                <a:latin typeface="Microsoft Sans Serif" pitchFamily="34" charset="0"/>
                <a:cs typeface="Microsoft Sans Serif" pitchFamily="34" charset="0"/>
              </a:rPr>
              <a:t>Clinical Trials Protocol Data Elements Definitions</a:t>
            </a:r>
            <a:r>
              <a:rPr lang="en-US" dirty="0" smtClean="0">
                <a:solidFill>
                  <a:schemeClr val="tx1"/>
                </a:solidFill>
                <a:latin typeface="Microsoft Sans Serif" pitchFamily="34" charset="0"/>
                <a:cs typeface="Microsoft Sans Serif" pitchFamily="34" charset="0"/>
              </a:rPr>
              <a:t> used by the FDA.  </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Locate disciplinary and general metadata standards and resources for annotating and describing your data and data files, such as DDI, used in population research, or Dublin Core, which is a general standard that is widely used.</a:t>
            </a:r>
          </a:p>
          <a:p>
            <a:pPr marL="0" indent="0">
              <a:buNone/>
            </a:pPr>
            <a:endParaRPr lang="en-US" dirty="0">
              <a:solidFill>
                <a:schemeClr val="tx1"/>
              </a:solidFill>
              <a:latin typeface="Microsoft Sans Serif" pitchFamily="34" charset="0"/>
              <a:cs typeface="Microsoft Sans Serif" pitchFamily="34" charset="0"/>
            </a:endParaRPr>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347095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#5: Backing Up and Securing Data</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solidFill>
                <a:schemeClr val="tx1"/>
              </a:solidFill>
            </a:endParaRPr>
          </a:p>
          <a:p>
            <a:r>
              <a:rPr lang="en-US" dirty="0" smtClean="0">
                <a:solidFill>
                  <a:schemeClr val="tx1"/>
                </a:solidFill>
                <a:latin typeface="Microsoft Sans Serif" pitchFamily="34" charset="0"/>
                <a:cs typeface="Microsoft Sans Serif" pitchFamily="34" charset="0"/>
              </a:rPr>
              <a:t>How often should data be backed up?</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How many copies of data should you have?</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Where can you store your data?</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How much server space can I get?</a:t>
            </a:r>
          </a:p>
          <a:p>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767086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609600"/>
            <a:ext cx="6870764" cy="5516563"/>
          </a:xfrm>
        </p:spPr>
      </p:pic>
      <p:sp>
        <p:nvSpPr>
          <p:cNvPr id="5" name="Footer Placeholder 4"/>
          <p:cNvSpPr>
            <a:spLocks noGrp="1"/>
          </p:cNvSpPr>
          <p:nvPr>
            <p:ph type="ftr" sz="quarter" idx="11"/>
          </p:nvPr>
        </p:nvSpPr>
        <p:spPr>
          <a:xfrm>
            <a:off x="6400800" y="6324600"/>
            <a:ext cx="1981200" cy="365125"/>
          </a:xfrm>
        </p:spPr>
        <p:txBody>
          <a:bodyPr/>
          <a:lstStyle/>
          <a:p>
            <a:r>
              <a:rPr lang="en-US" dirty="0" smtClean="0"/>
              <a:t>Slide Credit: Moore 2013</a:t>
            </a:r>
            <a:endParaRPr lang="en-US" dirty="0"/>
          </a:p>
        </p:txBody>
      </p:sp>
      <p:sp>
        <p:nvSpPr>
          <p:cNvPr id="6" name="Footer Placeholder 3"/>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Tree>
    <p:extLst>
      <p:ext uri="{BB962C8B-B14F-4D97-AF65-F5344CB8AC3E}">
        <p14:creationId xmlns:p14="http://schemas.microsoft.com/office/powerpoint/2010/main" val="3929037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838200"/>
            <a:ext cx="8229600" cy="5638800"/>
          </a:xfrm>
        </p:spPr>
        <p:txBody>
          <a:bodyPr>
            <a:normAutofit fontScale="77500" lnSpcReduction="20000"/>
          </a:bodyPr>
          <a:lstStyle/>
          <a:p>
            <a:pPr marL="0" indent="0">
              <a:buNone/>
            </a:pPr>
            <a:endParaRPr lang="en-US" dirty="0"/>
          </a:p>
          <a:p>
            <a:r>
              <a:rPr lang="en-US" dirty="0">
                <a:solidFill>
                  <a:schemeClr val="tx1"/>
                </a:solidFill>
                <a:latin typeface="Microsoft Sans Serif" pitchFamily="34" charset="0"/>
                <a:cs typeface="Microsoft Sans Serif" pitchFamily="34" charset="0"/>
              </a:rPr>
              <a:t>Make 3 copies </a:t>
            </a:r>
            <a:r>
              <a:rPr lang="en-US" dirty="0" smtClean="0">
                <a:solidFill>
                  <a:schemeClr val="tx1"/>
                </a:solidFill>
                <a:latin typeface="Microsoft Sans Serif" pitchFamily="34" charset="0"/>
                <a:cs typeface="Microsoft Sans Serif" pitchFamily="34" charset="0"/>
              </a:rPr>
              <a:t>(original </a:t>
            </a:r>
            <a:r>
              <a:rPr lang="en-US" dirty="0">
                <a:solidFill>
                  <a:schemeClr val="tx1"/>
                </a:solidFill>
                <a:latin typeface="Microsoft Sans Serif" pitchFamily="34" charset="0"/>
                <a:cs typeface="Microsoft Sans Serif" pitchFamily="34" charset="0"/>
              </a:rPr>
              <a:t>+ external/local + external/remote</a:t>
            </a:r>
            <a:r>
              <a:rPr lang="en-US" dirty="0" smtClean="0">
                <a:solidFill>
                  <a:schemeClr val="tx1"/>
                </a:solidFill>
                <a:latin typeface="Microsoft Sans Serif" pitchFamily="34" charset="0"/>
                <a:cs typeface="Microsoft Sans Serif" pitchFamily="34" charset="0"/>
              </a:rPr>
              <a:t>)</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Have them </a:t>
            </a:r>
            <a:r>
              <a:rPr lang="en-US" dirty="0" smtClean="0">
                <a:solidFill>
                  <a:schemeClr val="tx1"/>
                </a:solidFill>
                <a:latin typeface="Microsoft Sans Serif" pitchFamily="34" charset="0"/>
                <a:cs typeface="Microsoft Sans Serif" pitchFamily="34" charset="0"/>
              </a:rPr>
              <a:t>geographically distributed </a:t>
            </a:r>
            <a:r>
              <a:rPr lang="en-US" dirty="0">
                <a:solidFill>
                  <a:schemeClr val="tx1"/>
                </a:solidFill>
                <a:latin typeface="Microsoft Sans Serif" pitchFamily="34" charset="0"/>
                <a:cs typeface="Microsoft Sans Serif" pitchFamily="34" charset="0"/>
              </a:rPr>
              <a:t>(local vs. </a:t>
            </a:r>
            <a:r>
              <a:rPr lang="en-US" dirty="0" smtClean="0">
                <a:solidFill>
                  <a:schemeClr val="tx1"/>
                </a:solidFill>
                <a:latin typeface="Microsoft Sans Serif" pitchFamily="34" charset="0"/>
                <a:cs typeface="Microsoft Sans Serif" pitchFamily="34" charset="0"/>
              </a:rPr>
              <a:t>remote)</a:t>
            </a:r>
            <a:endParaRPr lang="en-US" dirty="0">
              <a:solidFill>
                <a:schemeClr val="tx1"/>
              </a:solidFill>
              <a:latin typeface="Microsoft Sans Serif" pitchFamily="34" charset="0"/>
              <a:cs typeface="Microsoft Sans Serif" pitchFamily="34" charset="0"/>
            </a:endParaRP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Use a Hard </a:t>
            </a:r>
            <a:r>
              <a:rPr lang="en-US" dirty="0">
                <a:solidFill>
                  <a:schemeClr val="tx1"/>
                </a:solidFill>
                <a:latin typeface="Microsoft Sans Serif" pitchFamily="34" charset="0"/>
                <a:cs typeface="Microsoft Sans Serif" pitchFamily="34" charset="0"/>
              </a:rPr>
              <a:t>drive </a:t>
            </a:r>
            <a:r>
              <a:rPr lang="en-US" dirty="0" smtClean="0">
                <a:solidFill>
                  <a:schemeClr val="tx1"/>
                </a:solidFill>
                <a:latin typeface="Microsoft Sans Serif" pitchFamily="34" charset="0"/>
                <a:cs typeface="Microsoft Sans Serif" pitchFamily="34" charset="0"/>
              </a:rPr>
              <a:t>(e.g. Vista </a:t>
            </a:r>
            <a:r>
              <a:rPr lang="en-US" dirty="0">
                <a:solidFill>
                  <a:schemeClr val="tx1"/>
                </a:solidFill>
                <a:latin typeface="Microsoft Sans Serif" pitchFamily="34" charset="0"/>
                <a:cs typeface="Microsoft Sans Serif" pitchFamily="34" charset="0"/>
              </a:rPr>
              <a:t>backup, Mac Timeline, UNIX </a:t>
            </a:r>
            <a:r>
              <a:rPr lang="en-US" dirty="0" err="1" smtClean="0">
                <a:solidFill>
                  <a:schemeClr val="tx1"/>
                </a:solidFill>
                <a:latin typeface="Microsoft Sans Serif" pitchFamily="34" charset="0"/>
                <a:cs typeface="Microsoft Sans Serif" pitchFamily="34" charset="0"/>
              </a:rPr>
              <a:t>rsync</a:t>
            </a:r>
            <a:r>
              <a:rPr lang="en-US" dirty="0" smtClean="0">
                <a:solidFill>
                  <a:schemeClr val="tx1"/>
                </a:solidFill>
                <a:latin typeface="Microsoft Sans Serif" pitchFamily="34" charset="0"/>
                <a:cs typeface="Microsoft Sans Serif" pitchFamily="34" charset="0"/>
              </a:rPr>
              <a:t>) or Tape </a:t>
            </a:r>
            <a:r>
              <a:rPr lang="en-US" dirty="0">
                <a:solidFill>
                  <a:schemeClr val="tx1"/>
                </a:solidFill>
                <a:latin typeface="Microsoft Sans Serif" pitchFamily="34" charset="0"/>
                <a:cs typeface="Microsoft Sans Serif" pitchFamily="34" charset="0"/>
              </a:rPr>
              <a:t>backup </a:t>
            </a:r>
            <a:r>
              <a:rPr lang="en-US" dirty="0" smtClean="0">
                <a:solidFill>
                  <a:schemeClr val="tx1"/>
                </a:solidFill>
                <a:latin typeface="Microsoft Sans Serif" pitchFamily="34" charset="0"/>
                <a:cs typeface="Microsoft Sans Serif" pitchFamily="34" charset="0"/>
              </a:rPr>
              <a:t>system</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Cloud </a:t>
            </a:r>
            <a:r>
              <a:rPr lang="en-US" dirty="0">
                <a:solidFill>
                  <a:schemeClr val="tx1"/>
                </a:solidFill>
                <a:latin typeface="Microsoft Sans Serif" pitchFamily="34" charset="0"/>
                <a:cs typeface="Microsoft Sans Serif" pitchFamily="34" charset="0"/>
              </a:rPr>
              <a:t>Storage - some examples of private sector storage resources </a:t>
            </a:r>
            <a:r>
              <a:rPr lang="en-US" dirty="0" smtClean="0">
                <a:solidFill>
                  <a:schemeClr val="tx1"/>
                </a:solidFill>
                <a:latin typeface="Microsoft Sans Serif" pitchFamily="34" charset="0"/>
                <a:cs typeface="Microsoft Sans Serif" pitchFamily="34" charset="0"/>
              </a:rPr>
              <a:t>include: (Amazon S3, Elephant Drive, Jungle Disk, </a:t>
            </a:r>
            <a:r>
              <a:rPr lang="en-US" dirty="0" err="1" smtClean="0">
                <a:solidFill>
                  <a:schemeClr val="tx1"/>
                </a:solidFill>
                <a:latin typeface="Microsoft Sans Serif" pitchFamily="34" charset="0"/>
                <a:cs typeface="Microsoft Sans Serif" pitchFamily="34" charset="0"/>
              </a:rPr>
              <a:t>Mozy</a:t>
            </a:r>
            <a:r>
              <a:rPr lang="en-US" dirty="0" smtClean="0">
                <a:solidFill>
                  <a:schemeClr val="tx1"/>
                </a:solidFill>
                <a:latin typeface="Microsoft Sans Serif" pitchFamily="34" charset="0"/>
                <a:cs typeface="Microsoft Sans Serif" pitchFamily="34" charset="0"/>
              </a:rPr>
              <a:t>, </a:t>
            </a:r>
            <a:r>
              <a:rPr lang="en-US" dirty="0" err="1" smtClean="0">
                <a:solidFill>
                  <a:schemeClr val="tx1"/>
                </a:solidFill>
                <a:latin typeface="Microsoft Sans Serif" pitchFamily="34" charset="0"/>
                <a:cs typeface="Microsoft Sans Serif" pitchFamily="34" charset="0"/>
              </a:rPr>
              <a:t>Carbonite</a:t>
            </a:r>
            <a:r>
              <a:rPr lang="en-US" dirty="0" smtClean="0">
                <a:solidFill>
                  <a:schemeClr val="tx1"/>
                </a:solidFill>
                <a:latin typeface="Microsoft Sans Serif" pitchFamily="34" charset="0"/>
                <a:cs typeface="Microsoft Sans Serif" pitchFamily="34" charset="0"/>
              </a:rPr>
              <a:t>)</a:t>
            </a:r>
            <a:endParaRPr lang="en-US" dirty="0">
              <a:solidFill>
                <a:schemeClr val="tx1"/>
              </a:solidFill>
              <a:latin typeface="Microsoft Sans Serif" pitchFamily="34" charset="0"/>
              <a:cs typeface="Microsoft Sans Serif" pitchFamily="34" charset="0"/>
            </a:endParaRP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Unencrypted is ideal for storing your data because it will make it most easily read by you and others in the </a:t>
            </a:r>
            <a:r>
              <a:rPr lang="en-US" dirty="0" smtClean="0">
                <a:solidFill>
                  <a:schemeClr val="tx1"/>
                </a:solidFill>
                <a:latin typeface="Microsoft Sans Serif" pitchFamily="34" charset="0"/>
                <a:cs typeface="Microsoft Sans Serif" pitchFamily="34" charset="0"/>
              </a:rPr>
              <a:t>future…but </a:t>
            </a:r>
            <a:r>
              <a:rPr lang="en-US" dirty="0">
                <a:solidFill>
                  <a:schemeClr val="tx1"/>
                </a:solidFill>
                <a:latin typeface="Microsoft Sans Serif" pitchFamily="34" charset="0"/>
                <a:cs typeface="Microsoft Sans Serif" pitchFamily="34" charset="0"/>
              </a:rPr>
              <a:t>if you do need to encrypt your data </a:t>
            </a:r>
            <a:r>
              <a:rPr lang="en-US" dirty="0" smtClean="0">
                <a:solidFill>
                  <a:schemeClr val="tx1"/>
                </a:solidFill>
                <a:latin typeface="Microsoft Sans Serif" pitchFamily="34" charset="0"/>
                <a:cs typeface="Microsoft Sans Serif" pitchFamily="34" charset="0"/>
              </a:rPr>
              <a:t>because of human subjects then:</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Keep passwords and keys on paper (2 copies), and in a PGP (pretty good privacy) encrypted digital </a:t>
            </a:r>
            <a:r>
              <a:rPr lang="en-US" dirty="0" smtClean="0">
                <a:solidFill>
                  <a:schemeClr val="tx1"/>
                </a:solidFill>
                <a:latin typeface="Microsoft Sans Serif" pitchFamily="34" charset="0"/>
                <a:cs typeface="Microsoft Sans Serif" pitchFamily="34" charset="0"/>
              </a:rPr>
              <a:t>file</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Uncompressed is also ideal for storage, but if you need to do so to conserve space, limit compression to your 3rd backup copy</a:t>
            </a:r>
          </a:p>
        </p:txBody>
      </p:sp>
      <p:sp>
        <p:nvSpPr>
          <p:cNvPr id="5" name="Footer Placeholder 1"/>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Tree>
    <p:extLst>
      <p:ext uri="{BB962C8B-B14F-4D97-AF65-F5344CB8AC3E}">
        <p14:creationId xmlns:p14="http://schemas.microsoft.com/office/powerpoint/2010/main" val="3286651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t>Issue #6: Ownership and Retention</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dirty="0" smtClean="0">
                <a:solidFill>
                  <a:schemeClr val="tx1"/>
                </a:solidFill>
                <a:latin typeface="Microsoft Sans Serif" pitchFamily="34" charset="0"/>
                <a:cs typeface="Microsoft Sans Serif" pitchFamily="34" charset="0"/>
              </a:rPr>
              <a:t>Intellectual Property Policy</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IRB data retention policy</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Funders’ data retention policy</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Publishers’ data retention policy</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Federal and State laws</a:t>
            </a:r>
          </a:p>
          <a:p>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000699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icrosoft Sans Serif" pitchFamily="34" charset="0"/>
              </a:rPr>
              <a:t>Types of Research Data</a:t>
            </a:r>
            <a:endParaRPr lang="en-US" dirty="0">
              <a:cs typeface="Microsoft Sans Serif" pitchFamily="34" charset="0"/>
            </a:endParaRPr>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solidFill>
                  <a:schemeClr val="tx1"/>
                </a:solidFill>
                <a:latin typeface="Microsoft Sans Serif" pitchFamily="34" charset="0"/>
                <a:cs typeface="Microsoft Sans Serif" pitchFamily="34" charset="0"/>
              </a:rPr>
              <a:t>Observational</a:t>
            </a:r>
          </a:p>
          <a:p>
            <a:pPr marL="0" indent="0">
              <a:buNone/>
            </a:pPr>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Experimental</a:t>
            </a:r>
          </a:p>
          <a:p>
            <a:pPr marL="0" indent="0">
              <a:buNone/>
            </a:pPr>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Simulation data </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Derived or compiled data</a:t>
            </a:r>
            <a:r>
              <a:rPr lang="en-US" dirty="0" smtClean="0">
                <a:latin typeface="Microsoft Sans Serif" pitchFamily="34" charset="0"/>
                <a:cs typeface="Microsoft Sans Serif" pitchFamily="34" charset="0"/>
              </a:rPr>
              <a:t> </a:t>
            </a:r>
          </a:p>
          <a:p>
            <a:pPr marL="0" indent="0">
              <a:buNone/>
            </a:pPr>
            <a:r>
              <a:rPr lang="en-US" dirty="0" smtClean="0">
                <a:latin typeface="Microsoft Sans Serif" pitchFamily="34" charset="0"/>
                <a:cs typeface="Microsoft Sans Serif" pitchFamily="34" charset="0"/>
              </a:rPr>
              <a:t>	</a:t>
            </a:r>
          </a:p>
          <a:p>
            <a:pPr marL="0" indent="0">
              <a:buNone/>
            </a:pPr>
            <a:endParaRPr lang="en-US" dirty="0" smtClean="0">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303860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4094" y="609600"/>
            <a:ext cx="7595811" cy="5516563"/>
          </a:xfrm>
        </p:spPr>
      </p:pic>
      <p:sp>
        <p:nvSpPr>
          <p:cNvPr id="2" name="Footer Placeholder 1"/>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429215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762000"/>
            <a:ext cx="8229600" cy="5486399"/>
          </a:xfrm>
        </p:spPr>
      </p:pic>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sp>
        <p:nvSpPr>
          <p:cNvPr id="2" name="Down Arrow 1"/>
          <p:cNvSpPr/>
          <p:nvPr/>
        </p:nvSpPr>
        <p:spPr>
          <a:xfrm>
            <a:off x="7010400" y="44196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367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762000"/>
            <a:ext cx="8229600" cy="6172200"/>
          </a:xfrm>
        </p:spPr>
        <p:txBody>
          <a:bodyPr>
            <a:normAutofit fontScale="62500" lnSpcReduction="20000"/>
          </a:bodyPr>
          <a:lstStyle/>
          <a:p>
            <a:endParaRPr lang="en-US" b="1" dirty="0" smtClean="0">
              <a:solidFill>
                <a:schemeClr val="tx1"/>
              </a:solidFill>
              <a:latin typeface="Microsoft Sans Serif" pitchFamily="34" charset="0"/>
              <a:cs typeface="Microsoft Sans Serif" pitchFamily="34" charset="0"/>
            </a:endParaRPr>
          </a:p>
          <a:p>
            <a:r>
              <a:rPr lang="en-US" b="1" dirty="0" smtClean="0">
                <a:solidFill>
                  <a:schemeClr val="tx1"/>
                </a:solidFill>
                <a:latin typeface="Microsoft Sans Serif" pitchFamily="34" charset="0"/>
                <a:cs typeface="Microsoft Sans Serif" pitchFamily="34" charset="0"/>
              </a:rPr>
              <a:t>IRB OHRP </a:t>
            </a:r>
            <a:r>
              <a:rPr lang="en-US" b="1" dirty="0">
                <a:solidFill>
                  <a:schemeClr val="tx1"/>
                </a:solidFill>
                <a:latin typeface="Microsoft Sans Serif" pitchFamily="34" charset="0"/>
                <a:cs typeface="Microsoft Sans Serif" pitchFamily="34" charset="0"/>
              </a:rPr>
              <a:t>Requirements: 45 CFR 46 </a:t>
            </a:r>
            <a:r>
              <a:rPr lang="en-US" dirty="0">
                <a:solidFill>
                  <a:schemeClr val="tx1"/>
                </a:solidFill>
                <a:latin typeface="Microsoft Sans Serif" pitchFamily="34" charset="0"/>
                <a:cs typeface="Microsoft Sans Serif" pitchFamily="34" charset="0"/>
              </a:rPr>
              <a:t>requires research records to be retained for </a:t>
            </a:r>
            <a:r>
              <a:rPr lang="en-US" b="1" dirty="0">
                <a:solidFill>
                  <a:schemeClr val="tx1"/>
                </a:solidFill>
                <a:latin typeface="Microsoft Sans Serif" pitchFamily="34" charset="0"/>
                <a:cs typeface="Microsoft Sans Serif" pitchFamily="34" charset="0"/>
              </a:rPr>
              <a:t>at least 3 years </a:t>
            </a:r>
            <a:r>
              <a:rPr lang="en-US" dirty="0">
                <a:solidFill>
                  <a:schemeClr val="tx1"/>
                </a:solidFill>
                <a:latin typeface="Microsoft Sans Serif" pitchFamily="34" charset="0"/>
                <a:cs typeface="Microsoft Sans Serif" pitchFamily="34" charset="0"/>
              </a:rPr>
              <a:t>after the completion of the research.</a:t>
            </a:r>
          </a:p>
          <a:p>
            <a:endParaRPr lang="en-US" dirty="0">
              <a:solidFill>
                <a:schemeClr val="tx1"/>
              </a:solidFill>
              <a:latin typeface="Microsoft Sans Serif" pitchFamily="34" charset="0"/>
              <a:cs typeface="Microsoft Sans Serif" pitchFamily="34" charset="0"/>
            </a:endParaRPr>
          </a:p>
          <a:p>
            <a:r>
              <a:rPr lang="en-US" b="1" dirty="0">
                <a:solidFill>
                  <a:schemeClr val="tx1"/>
                </a:solidFill>
                <a:latin typeface="Microsoft Sans Serif" pitchFamily="34" charset="0"/>
                <a:cs typeface="Microsoft Sans Serif" pitchFamily="34" charset="0"/>
              </a:rPr>
              <a:t>HIPAA Requirements</a:t>
            </a:r>
            <a:r>
              <a:rPr lang="en-US" dirty="0">
                <a:solidFill>
                  <a:schemeClr val="tx1"/>
                </a:solidFill>
                <a:latin typeface="Microsoft Sans Serif" pitchFamily="34" charset="0"/>
                <a:cs typeface="Microsoft Sans Serif" pitchFamily="34" charset="0"/>
              </a:rPr>
              <a:t>: Any research that involved collecting identifiable health information is subject to HIPAA requirements. As a result records must be retained for a </a:t>
            </a:r>
            <a:r>
              <a:rPr lang="en-US" b="1" dirty="0">
                <a:solidFill>
                  <a:schemeClr val="tx1"/>
                </a:solidFill>
                <a:latin typeface="Microsoft Sans Serif" pitchFamily="34" charset="0"/>
                <a:cs typeface="Microsoft Sans Serif" pitchFamily="34" charset="0"/>
              </a:rPr>
              <a:t>minimum of 6 years </a:t>
            </a:r>
            <a:r>
              <a:rPr lang="en-US" dirty="0">
                <a:solidFill>
                  <a:schemeClr val="tx1"/>
                </a:solidFill>
                <a:latin typeface="Microsoft Sans Serif" pitchFamily="34" charset="0"/>
                <a:cs typeface="Microsoft Sans Serif" pitchFamily="34" charset="0"/>
              </a:rPr>
              <a:t>after each subject signed an authorization. </a:t>
            </a:r>
          </a:p>
          <a:p>
            <a:endParaRPr lang="en-US" dirty="0">
              <a:solidFill>
                <a:schemeClr val="tx1"/>
              </a:solidFill>
              <a:latin typeface="Microsoft Sans Serif" pitchFamily="34" charset="0"/>
              <a:cs typeface="Microsoft Sans Serif" pitchFamily="34" charset="0"/>
            </a:endParaRPr>
          </a:p>
          <a:p>
            <a:r>
              <a:rPr lang="en-US" b="1" dirty="0">
                <a:solidFill>
                  <a:schemeClr val="tx1"/>
                </a:solidFill>
                <a:latin typeface="Microsoft Sans Serif" pitchFamily="34" charset="0"/>
                <a:cs typeface="Microsoft Sans Serif" pitchFamily="34" charset="0"/>
              </a:rPr>
              <a:t>FDA </a:t>
            </a:r>
            <a:r>
              <a:rPr lang="en-US" b="1" dirty="0" smtClean="0">
                <a:solidFill>
                  <a:schemeClr val="tx1"/>
                </a:solidFill>
                <a:latin typeface="Microsoft Sans Serif" pitchFamily="34" charset="0"/>
                <a:cs typeface="Microsoft Sans Serif" pitchFamily="34" charset="0"/>
              </a:rPr>
              <a:t>Requirements 21 CFR 312.62.c  </a:t>
            </a:r>
            <a:r>
              <a:rPr lang="en-US" dirty="0">
                <a:solidFill>
                  <a:schemeClr val="tx1"/>
                </a:solidFill>
                <a:latin typeface="Microsoft Sans Serif" pitchFamily="34" charset="0"/>
                <a:cs typeface="Microsoft Sans Serif" pitchFamily="34" charset="0"/>
              </a:rPr>
              <a:t>Any research that involved drugs, devices, or biologics being tested in humans must have records retained for </a:t>
            </a:r>
            <a:r>
              <a:rPr lang="en-US" b="1" dirty="0" smtClean="0">
                <a:solidFill>
                  <a:schemeClr val="tx1"/>
                </a:solidFill>
                <a:latin typeface="Microsoft Sans Serif" pitchFamily="34" charset="0"/>
                <a:cs typeface="Microsoft Sans Serif" pitchFamily="34" charset="0"/>
              </a:rPr>
              <a:t>a </a:t>
            </a:r>
            <a:r>
              <a:rPr lang="en-US" b="1" dirty="0">
                <a:solidFill>
                  <a:schemeClr val="tx1"/>
                </a:solidFill>
                <a:latin typeface="Microsoft Sans Serif" pitchFamily="34" charset="0"/>
                <a:cs typeface="Microsoft Sans Serif" pitchFamily="34" charset="0"/>
              </a:rPr>
              <a:t>period of 2 years </a:t>
            </a:r>
            <a:r>
              <a:rPr lang="en-US" dirty="0">
                <a:solidFill>
                  <a:schemeClr val="tx1"/>
                </a:solidFill>
                <a:latin typeface="Microsoft Sans Serif" pitchFamily="34" charset="0"/>
                <a:cs typeface="Microsoft Sans Serif" pitchFamily="34" charset="0"/>
              </a:rPr>
              <a:t>following the date a marketing application is approved for the drug for the indication for which it is being investigated; or, if no application is to be filed or if the application is not approved for such indication, until 2 years after the investigation is discontinued and FDA is </a:t>
            </a:r>
            <a:r>
              <a:rPr lang="en-US" dirty="0" smtClean="0">
                <a:solidFill>
                  <a:schemeClr val="tx1"/>
                </a:solidFill>
                <a:latin typeface="Microsoft Sans Serif" pitchFamily="34" charset="0"/>
                <a:cs typeface="Microsoft Sans Serif" pitchFamily="34" charset="0"/>
              </a:rPr>
              <a:t>notified.</a:t>
            </a:r>
          </a:p>
          <a:p>
            <a:endParaRPr lang="en-US" dirty="0">
              <a:solidFill>
                <a:schemeClr val="tx1"/>
              </a:solidFill>
              <a:latin typeface="Microsoft Sans Serif" pitchFamily="34" charset="0"/>
              <a:cs typeface="Microsoft Sans Serif" pitchFamily="34" charset="0"/>
            </a:endParaRPr>
          </a:p>
          <a:p>
            <a:r>
              <a:rPr lang="en-US" b="1" dirty="0">
                <a:solidFill>
                  <a:schemeClr val="tx1"/>
                </a:solidFill>
                <a:latin typeface="Microsoft Sans Serif" pitchFamily="34" charset="0"/>
                <a:cs typeface="Microsoft Sans Serif" pitchFamily="34" charset="0"/>
              </a:rPr>
              <a:t>VA Requirements</a:t>
            </a:r>
            <a:r>
              <a:rPr lang="en-US" dirty="0">
                <a:solidFill>
                  <a:schemeClr val="tx1"/>
                </a:solidFill>
                <a:latin typeface="Microsoft Sans Serif" pitchFamily="34" charset="0"/>
                <a:cs typeface="Microsoft Sans Serif" pitchFamily="34" charset="0"/>
              </a:rPr>
              <a:t>: At present records for any research that involves the VA must </a:t>
            </a:r>
            <a:r>
              <a:rPr lang="en-US" b="1" dirty="0">
                <a:solidFill>
                  <a:schemeClr val="tx1"/>
                </a:solidFill>
                <a:latin typeface="Microsoft Sans Serif" pitchFamily="34" charset="0"/>
                <a:cs typeface="Microsoft Sans Serif" pitchFamily="34" charset="0"/>
              </a:rPr>
              <a:t>be retained indefinitely </a:t>
            </a:r>
            <a:r>
              <a:rPr lang="en-US" dirty="0">
                <a:solidFill>
                  <a:schemeClr val="tx1"/>
                </a:solidFill>
                <a:latin typeface="Microsoft Sans Serif" pitchFamily="34" charset="0"/>
                <a:cs typeface="Microsoft Sans Serif" pitchFamily="34" charset="0"/>
              </a:rPr>
              <a:t>per VA federal regulatory requirements. </a:t>
            </a:r>
            <a:endParaRPr lang="en-US" dirty="0" smtClean="0">
              <a:solidFill>
                <a:schemeClr val="tx1"/>
              </a:solidFill>
              <a:latin typeface="Microsoft Sans Serif" pitchFamily="34" charset="0"/>
              <a:cs typeface="Microsoft Sans Serif" pitchFamily="34" charset="0"/>
            </a:endParaRPr>
          </a:p>
          <a:p>
            <a:pPr marL="0" indent="0">
              <a:buNone/>
            </a:pPr>
            <a:endParaRPr lang="en-US" dirty="0">
              <a:solidFill>
                <a:schemeClr val="tx1"/>
              </a:solidFill>
              <a:latin typeface="Microsoft Sans Serif" pitchFamily="34" charset="0"/>
              <a:cs typeface="Microsoft Sans Serif" pitchFamily="34" charset="0"/>
            </a:endParaRPr>
          </a:p>
          <a:p>
            <a:r>
              <a:rPr lang="en-US" b="1" dirty="0" smtClean="0">
                <a:solidFill>
                  <a:schemeClr val="tx1"/>
                </a:solidFill>
                <a:latin typeface="Microsoft Sans Serif" pitchFamily="34" charset="0"/>
                <a:cs typeface="Microsoft Sans Serif" pitchFamily="34" charset="0"/>
              </a:rPr>
              <a:t>Intellectual Property Requirements </a:t>
            </a:r>
            <a:r>
              <a:rPr lang="en-US" dirty="0">
                <a:solidFill>
                  <a:schemeClr val="tx1"/>
                </a:solidFill>
                <a:latin typeface="Microsoft Sans Serif" pitchFamily="34" charset="0"/>
                <a:cs typeface="Microsoft Sans Serif" pitchFamily="34" charset="0"/>
              </a:rPr>
              <a:t>- </a:t>
            </a:r>
            <a:r>
              <a:rPr lang="en-US" dirty="0" smtClean="0">
                <a:solidFill>
                  <a:schemeClr val="tx1"/>
                </a:solidFill>
                <a:latin typeface="Microsoft Sans Serif" pitchFamily="34" charset="0"/>
                <a:cs typeface="Microsoft Sans Serif" pitchFamily="34" charset="0"/>
              </a:rPr>
              <a:t>Any </a:t>
            </a:r>
            <a:r>
              <a:rPr lang="en-US" dirty="0">
                <a:solidFill>
                  <a:schemeClr val="tx1"/>
                </a:solidFill>
                <a:latin typeface="Microsoft Sans Serif" pitchFamily="34" charset="0"/>
                <a:cs typeface="Microsoft Sans Serif" pitchFamily="34" charset="0"/>
              </a:rPr>
              <a:t>research data used to support a patent through </a:t>
            </a:r>
            <a:r>
              <a:rPr lang="en-US" dirty="0" smtClean="0">
                <a:solidFill>
                  <a:schemeClr val="tx1"/>
                </a:solidFill>
                <a:latin typeface="Microsoft Sans Serif" pitchFamily="34" charset="0"/>
                <a:cs typeface="Microsoft Sans Serif" pitchFamily="34" charset="0"/>
              </a:rPr>
              <a:t>must </a:t>
            </a:r>
            <a:r>
              <a:rPr lang="en-US" dirty="0">
                <a:solidFill>
                  <a:schemeClr val="tx1"/>
                </a:solidFill>
                <a:latin typeface="Microsoft Sans Serif" pitchFamily="34" charset="0"/>
                <a:cs typeface="Microsoft Sans Serif" pitchFamily="34" charset="0"/>
              </a:rPr>
              <a:t>be </a:t>
            </a:r>
            <a:r>
              <a:rPr lang="en-US" b="1" dirty="0">
                <a:solidFill>
                  <a:schemeClr val="tx1"/>
                </a:solidFill>
                <a:latin typeface="Microsoft Sans Serif" pitchFamily="34" charset="0"/>
                <a:cs typeface="Microsoft Sans Serif" pitchFamily="34" charset="0"/>
              </a:rPr>
              <a:t>retained for the life of the patent </a:t>
            </a:r>
            <a:r>
              <a:rPr lang="en-US" dirty="0">
                <a:solidFill>
                  <a:schemeClr val="tx1"/>
                </a:solidFill>
                <a:latin typeface="Microsoft Sans Serif" pitchFamily="34" charset="0"/>
                <a:cs typeface="Microsoft Sans Serif" pitchFamily="34" charset="0"/>
              </a:rPr>
              <a:t>in accordance </a:t>
            </a:r>
            <a:r>
              <a:rPr lang="en-US" dirty="0" smtClean="0">
                <a:solidFill>
                  <a:schemeClr val="tx1"/>
                </a:solidFill>
                <a:latin typeface="Microsoft Sans Serif" pitchFamily="34" charset="0"/>
                <a:cs typeface="Microsoft Sans Serif" pitchFamily="34" charset="0"/>
              </a:rPr>
              <a:t>with Intellectual </a:t>
            </a:r>
            <a:r>
              <a:rPr lang="en-US" dirty="0">
                <a:solidFill>
                  <a:schemeClr val="tx1"/>
                </a:solidFill>
                <a:latin typeface="Microsoft Sans Serif" pitchFamily="34" charset="0"/>
                <a:cs typeface="Microsoft Sans Serif" pitchFamily="34" charset="0"/>
              </a:rPr>
              <a:t>Property </a:t>
            </a:r>
            <a:r>
              <a:rPr lang="en-US" dirty="0" smtClean="0">
                <a:solidFill>
                  <a:schemeClr val="tx1"/>
                </a:solidFill>
                <a:latin typeface="Microsoft Sans Serif" pitchFamily="34" charset="0"/>
                <a:cs typeface="Microsoft Sans Serif" pitchFamily="34" charset="0"/>
              </a:rPr>
              <a:t>Policy. </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Check with your Funder and Publisher Requirements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Questions of data validity: </a:t>
            </a:r>
            <a:r>
              <a:rPr lang="en-US" b="1" dirty="0" smtClean="0">
                <a:solidFill>
                  <a:schemeClr val="tx1"/>
                </a:solidFill>
                <a:latin typeface="Microsoft Sans Serif" pitchFamily="34" charset="0"/>
                <a:cs typeface="Microsoft Sans Serif" pitchFamily="34" charset="0"/>
              </a:rPr>
              <a:t>If </a:t>
            </a:r>
            <a:r>
              <a:rPr lang="en-US" b="1" dirty="0">
                <a:solidFill>
                  <a:schemeClr val="tx1"/>
                </a:solidFill>
                <a:latin typeface="Microsoft Sans Serif" pitchFamily="34" charset="0"/>
                <a:cs typeface="Microsoft Sans Serif" pitchFamily="34" charset="0"/>
              </a:rPr>
              <a:t>there are questions or allegations about the validity of the data or appropriate conduct of the research, you must retain all of the original research data until such questions or allegations have been completely resolved. </a:t>
            </a: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286651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t>Issue#7: Long-Term </a:t>
            </a:r>
            <a:br>
              <a:rPr lang="en-US" dirty="0" smtClean="0"/>
            </a:br>
            <a:r>
              <a:rPr lang="en-US" dirty="0" smtClean="0"/>
              <a:t>Planning</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solidFill>
                  <a:schemeClr val="tx1"/>
                </a:solidFill>
                <a:latin typeface="Microsoft Sans Serif" pitchFamily="34" charset="0"/>
                <a:cs typeface="Microsoft Sans Serif" pitchFamily="34" charset="0"/>
              </a:rPr>
              <a:t>What will happen to my data after my project ends?</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How can I appraise the value of my data?</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What are my options for archiving and preserving my data?</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What are my options for publishing and sharing data?</a:t>
            </a:r>
          </a:p>
          <a:p>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41466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600200"/>
          </a:xfrm>
        </p:spPr>
        <p:txBody>
          <a:bodyPr/>
          <a:lstStyle/>
          <a:p>
            <a:r>
              <a:rPr lang="en-US" sz="4800" dirty="0"/>
              <a:t>Librarians can help you to</a:t>
            </a:r>
            <a:r>
              <a:rPr lang="en-US" sz="4800" dirty="0" smtClean="0"/>
              <a:t>:</a:t>
            </a:r>
            <a:endParaRPr lang="en-US" sz="4800" dirty="0"/>
          </a:p>
        </p:txBody>
      </p:sp>
      <p:sp>
        <p:nvSpPr>
          <p:cNvPr id="3" name="Content Placeholder 2"/>
          <p:cNvSpPr>
            <a:spLocks noGrp="1"/>
          </p:cNvSpPr>
          <p:nvPr>
            <p:ph idx="1"/>
          </p:nvPr>
        </p:nvSpPr>
        <p:spPr/>
        <p:txBody>
          <a:bodyPr>
            <a:normAutofit/>
          </a:bodyPr>
          <a:lstStyle/>
          <a:p>
            <a:pPr marL="0" indent="0">
              <a:buNone/>
            </a:pPr>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Find and evaluate a suitable repository for your data</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Upload your data sets to a repository</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Interpret your funder or publisher’s repository requirements</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Help make your data in a repository searchable and discoverabl</a:t>
            </a:r>
            <a:r>
              <a:rPr lang="en-US" dirty="0">
                <a:solidFill>
                  <a:schemeClr val="tx1"/>
                </a:solidFill>
                <a:latin typeface="Microsoft Sans Serif" pitchFamily="34" charset="0"/>
                <a:cs typeface="Microsoft Sans Serif" pitchFamily="34" charset="0"/>
              </a:rPr>
              <a:t>e</a:t>
            </a:r>
          </a:p>
        </p:txBody>
      </p:sp>
      <p:sp>
        <p:nvSpPr>
          <p:cNvPr id="4" name="Footer Placeholder 3"/>
          <p:cNvSpPr>
            <a:spLocks noGrp="1"/>
          </p:cNvSpPr>
          <p:nvPr>
            <p:ph type="ftr" sz="quarter" idx="11"/>
          </p:nvPr>
        </p:nvSpPr>
        <p:spPr/>
        <p:txBody>
          <a:bodyPr/>
          <a:lstStyle/>
          <a:p>
            <a:r>
              <a:rPr lang="en-US" dirty="0" smtClean="0"/>
              <a:t>Module 1: Overview of Research Data Management</a:t>
            </a:r>
            <a:endParaRPr lang="en-US" dirty="0"/>
          </a:p>
        </p:txBody>
      </p:sp>
    </p:spTree>
    <p:extLst>
      <p:ext uri="{BB962C8B-B14F-4D97-AF65-F5344CB8AC3E}">
        <p14:creationId xmlns:p14="http://schemas.microsoft.com/office/powerpoint/2010/main" val="2952441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Formats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8909" y="1600200"/>
            <a:ext cx="7086182" cy="4525963"/>
          </a:xfrm>
        </p:spPr>
      </p:pic>
      <p:sp>
        <p:nvSpPr>
          <p:cNvPr id="6" name="Footer Placeholder 4"/>
          <p:cNvSpPr>
            <a:spLocks noGrp="1"/>
          </p:cNvSpPr>
          <p:nvPr>
            <p:ph type="ftr" sz="quarter" idx="11"/>
          </p:nvPr>
        </p:nvSpPr>
        <p:spPr>
          <a:xfrm>
            <a:off x="5943600" y="6356349"/>
            <a:ext cx="2466975" cy="365125"/>
          </a:xfrm>
        </p:spPr>
        <p:txBody>
          <a:bodyPr/>
          <a:lstStyle/>
          <a:p>
            <a:r>
              <a:rPr lang="en-US" dirty="0" smtClean="0"/>
              <a:t>Slide Credit: Jen Ferguson 2012</a:t>
            </a:r>
            <a:endParaRPr lang="en-US" dirty="0"/>
          </a:p>
        </p:txBody>
      </p:sp>
      <p:sp>
        <p:nvSpPr>
          <p:cNvPr id="7" name="Footer Placeholder 3"/>
          <p:cNvSpPr txBox="1">
            <a:spLocks/>
          </p:cNvSpPr>
          <p:nvPr/>
        </p:nvSpPr>
        <p:spPr>
          <a:xfrm>
            <a:off x="659165" y="635635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Module 1: Overview of Research Data Management</a:t>
            </a:r>
            <a:endParaRPr lang="en-US" dirty="0"/>
          </a:p>
        </p:txBody>
      </p:sp>
    </p:spTree>
    <p:extLst>
      <p:ext uri="{BB962C8B-B14F-4D97-AF65-F5344CB8AC3E}">
        <p14:creationId xmlns:p14="http://schemas.microsoft.com/office/powerpoint/2010/main" val="2492532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1143000"/>
            <a:ext cx="8229600" cy="5105400"/>
          </a:xfrm>
        </p:spPr>
        <p:txBody>
          <a:bodyPr>
            <a:normAutofit fontScale="85000" lnSpcReduction="10000"/>
          </a:bodyPr>
          <a:lstStyle/>
          <a:p>
            <a:r>
              <a:rPr lang="en-US" dirty="0" smtClean="0">
                <a:solidFill>
                  <a:schemeClr val="tx1"/>
                </a:solidFill>
                <a:latin typeface="Microsoft Sans Serif" pitchFamily="34" charset="0"/>
                <a:cs typeface="Microsoft Sans Serif" pitchFamily="34" charset="0"/>
              </a:rPr>
              <a:t>Is the </a:t>
            </a:r>
            <a:r>
              <a:rPr lang="en-US" dirty="0">
                <a:solidFill>
                  <a:schemeClr val="tx1"/>
                </a:solidFill>
                <a:latin typeface="Microsoft Sans Serif" pitchFamily="34" charset="0"/>
                <a:cs typeface="Microsoft Sans Serif" pitchFamily="34" charset="0"/>
              </a:rPr>
              <a:t>file </a:t>
            </a:r>
            <a:r>
              <a:rPr lang="en-US" dirty="0" smtClean="0">
                <a:solidFill>
                  <a:schemeClr val="tx1"/>
                </a:solidFill>
                <a:latin typeface="Microsoft Sans Serif" pitchFamily="34" charset="0"/>
                <a:cs typeface="Microsoft Sans Serif" pitchFamily="34" charset="0"/>
              </a:rPr>
              <a:t>format open </a:t>
            </a:r>
            <a:r>
              <a:rPr lang="en-US" dirty="0">
                <a:solidFill>
                  <a:schemeClr val="tx1"/>
                </a:solidFill>
                <a:latin typeface="Microsoft Sans Serif" pitchFamily="34" charset="0"/>
                <a:cs typeface="Microsoft Sans Serif" pitchFamily="34" charset="0"/>
              </a:rPr>
              <a:t>(i.e. open source) or closed (i.e. proprietary</a:t>
            </a:r>
            <a:r>
              <a:rPr lang="en-US" dirty="0" smtClean="0">
                <a:solidFill>
                  <a:schemeClr val="tx1"/>
                </a:solidFill>
                <a:latin typeface="Microsoft Sans Serif" pitchFamily="34" charset="0"/>
                <a:cs typeface="Microsoft Sans Serif" pitchFamily="34" charset="0"/>
              </a:rPr>
              <a:t>)?</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Is a particular software package required to read and work with the data </a:t>
            </a:r>
            <a:r>
              <a:rPr lang="en-US" dirty="0" smtClean="0">
                <a:solidFill>
                  <a:schemeClr val="tx1"/>
                </a:solidFill>
                <a:latin typeface="Microsoft Sans Serif" pitchFamily="34" charset="0"/>
                <a:cs typeface="Microsoft Sans Serif" pitchFamily="34" charset="0"/>
              </a:rPr>
              <a:t>file?  If </a:t>
            </a:r>
            <a:r>
              <a:rPr lang="en-US" dirty="0">
                <a:solidFill>
                  <a:schemeClr val="tx1"/>
                </a:solidFill>
                <a:latin typeface="Microsoft Sans Serif" pitchFamily="34" charset="0"/>
                <a:cs typeface="Microsoft Sans Serif" pitchFamily="34" charset="0"/>
              </a:rPr>
              <a:t>so, the software package, version, and operating system platform should be cited in the </a:t>
            </a:r>
            <a:r>
              <a:rPr lang="en-US" dirty="0" smtClean="0">
                <a:solidFill>
                  <a:schemeClr val="tx1"/>
                </a:solidFill>
                <a:latin typeface="Microsoft Sans Serif" pitchFamily="34" charset="0"/>
                <a:cs typeface="Microsoft Sans Serif" pitchFamily="34" charset="0"/>
              </a:rPr>
              <a:t>metadata…</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Do multiple files comprise the data file </a:t>
            </a:r>
            <a:r>
              <a:rPr lang="en-US" dirty="0" smtClean="0">
                <a:solidFill>
                  <a:schemeClr val="tx1"/>
                </a:solidFill>
                <a:latin typeface="Microsoft Sans Serif" pitchFamily="34" charset="0"/>
                <a:cs typeface="Microsoft Sans Serif" pitchFamily="34" charset="0"/>
              </a:rPr>
              <a:t>structure?  If </a:t>
            </a:r>
            <a:r>
              <a:rPr lang="en-US" dirty="0">
                <a:solidFill>
                  <a:schemeClr val="tx1"/>
                </a:solidFill>
                <a:latin typeface="Microsoft Sans Serif" pitchFamily="34" charset="0"/>
                <a:cs typeface="Microsoft Sans Serif" pitchFamily="34" charset="0"/>
              </a:rPr>
              <a:t>so, that should be specified in the </a:t>
            </a:r>
            <a:r>
              <a:rPr lang="en-US" dirty="0" smtClean="0">
                <a:solidFill>
                  <a:schemeClr val="tx1"/>
                </a:solidFill>
                <a:latin typeface="Microsoft Sans Serif" pitchFamily="34" charset="0"/>
                <a:cs typeface="Microsoft Sans Serif" pitchFamily="34" charset="0"/>
              </a:rPr>
              <a:t>metadata…</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When choosing a file format, </a:t>
            </a:r>
            <a:r>
              <a:rPr lang="en-US" dirty="0" smtClean="0">
                <a:solidFill>
                  <a:schemeClr val="tx1"/>
                </a:solidFill>
                <a:latin typeface="Microsoft Sans Serif" pitchFamily="34" charset="0"/>
                <a:cs typeface="Microsoft Sans Serif" pitchFamily="34" charset="0"/>
              </a:rPr>
              <a:t>select </a:t>
            </a:r>
            <a:r>
              <a:rPr lang="en-US" dirty="0">
                <a:solidFill>
                  <a:schemeClr val="tx1"/>
                </a:solidFill>
                <a:latin typeface="Microsoft Sans Serif" pitchFamily="34" charset="0"/>
                <a:cs typeface="Microsoft Sans Serif" pitchFamily="34" charset="0"/>
              </a:rPr>
              <a:t>a consistent format that can be read well into the future and is independent of changes in applications.</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Non-proprietary</a:t>
            </a:r>
            <a:r>
              <a:rPr lang="en-US" dirty="0">
                <a:solidFill>
                  <a:schemeClr val="tx1"/>
                </a:solidFill>
                <a:latin typeface="Microsoft Sans Serif" pitchFamily="34" charset="0"/>
                <a:cs typeface="Microsoft Sans Serif" pitchFamily="34" charset="0"/>
              </a:rPr>
              <a:t>: Open, documented </a:t>
            </a:r>
            <a:r>
              <a:rPr lang="en-US" dirty="0" smtClean="0">
                <a:solidFill>
                  <a:schemeClr val="tx1"/>
                </a:solidFill>
                <a:latin typeface="Microsoft Sans Serif" pitchFamily="34" charset="0"/>
                <a:cs typeface="Microsoft Sans Serif" pitchFamily="34" charset="0"/>
              </a:rPr>
              <a:t>standard, Unencrypted, Uncompressed, ASCII </a:t>
            </a:r>
            <a:r>
              <a:rPr lang="en-US" dirty="0">
                <a:solidFill>
                  <a:schemeClr val="tx1"/>
                </a:solidFill>
                <a:latin typeface="Microsoft Sans Serif" pitchFamily="34" charset="0"/>
                <a:cs typeface="Microsoft Sans Serif" pitchFamily="34" charset="0"/>
              </a:rPr>
              <a:t>formatted files will be readable into the </a:t>
            </a:r>
            <a:r>
              <a:rPr lang="en-US" dirty="0" smtClean="0">
                <a:solidFill>
                  <a:schemeClr val="tx1"/>
                </a:solidFill>
                <a:latin typeface="Microsoft Sans Serif" pitchFamily="34" charset="0"/>
                <a:cs typeface="Microsoft Sans Serif" pitchFamily="34" charset="0"/>
              </a:rPr>
              <a:t>future.</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286651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828800"/>
          </a:xfrm>
        </p:spPr>
        <p:txBody>
          <a:bodyPr/>
          <a:lstStyle/>
          <a:p>
            <a:r>
              <a:rPr lang="en-US" dirty="0" smtClean="0"/>
              <a:t>Sharing and preservation of your data</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Librarians can help you to appraise your data and plan for the long-term preservation of your research data.  This includes:</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Create a doi and persistent id for maximizing discoverability of your data and measuring its citation impact</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Locating file formats suitable for long-term preservation</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Locating and submitting data to a suitable data repository</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Choosing metadata standards for increased discoverability</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Help with publishing and sharing your data</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116742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600200"/>
          </a:xfrm>
        </p:spPr>
        <p:txBody>
          <a:bodyPr/>
          <a:lstStyle/>
          <a:p>
            <a:r>
              <a:rPr lang="en-US" sz="4400" dirty="0" smtClean="0"/>
              <a:t>Contact the library for </a:t>
            </a:r>
            <a:br>
              <a:rPr lang="en-US" sz="4400" dirty="0" smtClean="0"/>
            </a:br>
            <a:r>
              <a:rPr lang="en-US" sz="4400" dirty="0" smtClean="0"/>
              <a:t>information if you want to:</a:t>
            </a:r>
            <a:endParaRPr lang="en-US" sz="4400" dirty="0"/>
          </a:p>
        </p:txBody>
      </p:sp>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sp>
        <p:nvSpPr>
          <p:cNvPr id="5" name="TextBox 4"/>
          <p:cNvSpPr txBox="1"/>
          <p:nvPr/>
        </p:nvSpPr>
        <p:spPr>
          <a:xfrm>
            <a:off x="533400" y="2133600"/>
            <a:ext cx="7924800" cy="4893647"/>
          </a:xfrm>
          <a:prstGeom prst="rect">
            <a:avLst/>
          </a:prstGeom>
          <a:noFill/>
        </p:spPr>
        <p:txBody>
          <a:bodyPr wrap="square" numCol="2" spcCol="457200" rtlCol="0">
            <a:spAutoFit/>
          </a:bodyPr>
          <a:lstStyle/>
          <a:p>
            <a:pPr marL="342900" indent="-342900">
              <a:buFont typeface="Arial" panose="020B0604020202020204" pitchFamily="34" charset="0"/>
              <a:buChar char="•"/>
            </a:pPr>
            <a:r>
              <a:rPr lang="en-US" sz="2400" dirty="0" smtClean="0">
                <a:latin typeface="Microsoft Sans Serif" panose="020B0604020202020204" pitchFamily="34" charset="0"/>
                <a:cs typeface="Microsoft Sans Serif" panose="020B0604020202020204" pitchFamily="34" charset="0"/>
              </a:rPr>
              <a:t>Find a data set to use for your research</a:t>
            </a:r>
          </a:p>
          <a:p>
            <a:pPr marL="342900" indent="-342900">
              <a:buFont typeface="Arial" panose="020B0604020202020204" pitchFamily="34" charset="0"/>
              <a:buChar char="•"/>
            </a:pPr>
            <a:endParaRPr lang="en-US" sz="24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400" dirty="0" smtClean="0">
                <a:latin typeface="Microsoft Sans Serif" panose="020B0604020202020204" pitchFamily="34" charset="0"/>
                <a:cs typeface="Microsoft Sans Serif" panose="020B0604020202020204" pitchFamily="34" charset="0"/>
              </a:rPr>
              <a:t>Cite others’ data that you have used in my research</a:t>
            </a:r>
          </a:p>
          <a:p>
            <a:pPr marL="342900" indent="-342900">
              <a:buFont typeface="Arial" panose="020B0604020202020204" pitchFamily="34" charset="0"/>
              <a:buChar char="•"/>
            </a:pPr>
            <a:endParaRPr lang="en-US" sz="24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400" dirty="0" smtClean="0">
                <a:latin typeface="Microsoft Sans Serif" panose="020B0604020202020204" pitchFamily="34" charset="0"/>
                <a:cs typeface="Microsoft Sans Serif" panose="020B0604020202020204" pitchFamily="34" charset="0"/>
              </a:rPr>
              <a:t>Publish a data set</a:t>
            </a:r>
          </a:p>
          <a:p>
            <a:pPr marL="342900" indent="-342900">
              <a:buFont typeface="Arial" panose="020B0604020202020204" pitchFamily="34" charset="0"/>
              <a:buChar char="•"/>
            </a:pPr>
            <a:endParaRPr lang="en-US" sz="24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400" dirty="0" smtClean="0">
                <a:latin typeface="Microsoft Sans Serif" panose="020B0604020202020204" pitchFamily="34" charset="0"/>
                <a:cs typeface="Microsoft Sans Serif" panose="020B0604020202020204" pitchFamily="34" charset="0"/>
              </a:rPr>
              <a:t>Get a doi for a data set</a:t>
            </a:r>
          </a:p>
          <a:p>
            <a:pPr marL="342900" indent="-342900">
              <a:buFont typeface="Arial" panose="020B0604020202020204" pitchFamily="34" charset="0"/>
              <a:buChar char="•"/>
            </a:pPr>
            <a:endParaRPr lang="en-US" sz="24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4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endParaRPr lang="en-US" sz="2400" dirty="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400" dirty="0" smtClean="0">
                <a:latin typeface="Microsoft Sans Serif" panose="020B0604020202020204" pitchFamily="34" charset="0"/>
                <a:cs typeface="Microsoft Sans Serif" panose="020B0604020202020204" pitchFamily="34" charset="0"/>
              </a:rPr>
              <a:t>Measure the citation impact of your data set</a:t>
            </a:r>
          </a:p>
          <a:p>
            <a:pPr marL="342900" indent="-342900">
              <a:buFont typeface="Arial" panose="020B0604020202020204" pitchFamily="34" charset="0"/>
              <a:buChar char="•"/>
            </a:pPr>
            <a:endParaRPr lang="en-US" sz="24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400" dirty="0" smtClean="0">
                <a:latin typeface="Microsoft Sans Serif" panose="020B0604020202020204" pitchFamily="34" charset="0"/>
                <a:cs typeface="Microsoft Sans Serif" panose="020B0604020202020204" pitchFamily="34" charset="0"/>
              </a:rPr>
              <a:t>Write a data management or a data sharing plan</a:t>
            </a:r>
          </a:p>
          <a:p>
            <a:pPr marL="342900" indent="-342900">
              <a:buFont typeface="Arial" panose="020B0604020202020204" pitchFamily="34" charset="0"/>
              <a:buChar char="•"/>
            </a:pPr>
            <a:endParaRPr lang="en-US" sz="2400" dirty="0" smtClean="0">
              <a:latin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400" dirty="0" smtClean="0">
                <a:latin typeface="Microsoft Sans Serif" panose="020B0604020202020204" pitchFamily="34" charset="0"/>
                <a:cs typeface="Microsoft Sans Serif" panose="020B0604020202020204" pitchFamily="34" charset="0"/>
              </a:rPr>
              <a:t>Learn, or teach your lab or your classes about data management best practices</a:t>
            </a:r>
            <a:endParaRPr lang="en-US" sz="2400" dirty="0" smtClean="0"/>
          </a:p>
          <a:p>
            <a:pPr>
              <a:buFont typeface="Arial" pitchFamily="34" charset="0"/>
              <a:buChar cha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lstStyle/>
          <a:p>
            <a:r>
              <a:rPr lang="en-US" dirty="0" smtClean="0"/>
              <a:t>Librarian on the </a:t>
            </a:r>
            <a:br>
              <a:rPr lang="en-US" dirty="0" smtClean="0"/>
            </a:br>
            <a:r>
              <a:rPr lang="en-US" dirty="0" smtClean="0"/>
              <a:t>Research team</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828800"/>
            <a:ext cx="8229600" cy="4114800"/>
          </a:xfrm>
        </p:spPr>
      </p:pic>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42083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r>
              <a:rPr lang="en-US" dirty="0" smtClean="0"/>
              <a:t>3 Good Reasons for Managing Your Data</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r>
              <a:rPr lang="en-US" dirty="0" smtClean="0">
                <a:solidFill>
                  <a:schemeClr val="tx1"/>
                </a:solidFill>
                <a:latin typeface="Microsoft Sans Serif" pitchFamily="34" charset="0"/>
                <a:cs typeface="Microsoft Sans Serif" pitchFamily="34" charset="0"/>
              </a:rPr>
              <a:t>Transparency &amp; Integrity</a:t>
            </a:r>
            <a:endParaRPr lang="en-US" dirty="0">
              <a:solidFill>
                <a:schemeClr val="tx1"/>
              </a:solidFill>
              <a:latin typeface="Microsoft Sans Serif" pitchFamily="34" charset="0"/>
              <a:cs typeface="Microsoft Sans Serif" pitchFamily="34" charset="0"/>
            </a:endParaRPr>
          </a:p>
          <a:p>
            <a:endParaRPr lang="en-US" dirty="0" smtClean="0">
              <a:solidFill>
                <a:schemeClr val="tx1"/>
              </a:solidFill>
              <a:latin typeface="Microsoft Sans Serif" pitchFamily="34" charset="0"/>
              <a:cs typeface="Microsoft Sans Serif" pitchFamily="34" charset="0"/>
            </a:endParaRP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Compliance </a:t>
            </a:r>
          </a:p>
          <a:p>
            <a:endParaRPr lang="en-US" dirty="0" smtClean="0">
              <a:solidFill>
                <a:schemeClr val="tx1"/>
              </a:solidFill>
              <a:latin typeface="Microsoft Sans Serif" pitchFamily="34" charset="0"/>
              <a:cs typeface="Microsoft Sans Serif" pitchFamily="34" charset="0"/>
            </a:endParaRP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You benefit</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dirty="0" smtClean="0"/>
              <a:t>Module 1: Overview of Research Data Management</a:t>
            </a:r>
            <a:endParaRPr lang="en-US" dirty="0"/>
          </a:p>
        </p:txBody>
      </p:sp>
    </p:spTree>
    <p:extLst>
      <p:ext uri="{BB962C8B-B14F-4D97-AF65-F5344CB8AC3E}">
        <p14:creationId xmlns:p14="http://schemas.microsoft.com/office/powerpoint/2010/main" val="28805952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For More Information:</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0" indent="0">
              <a:buNone/>
            </a:pP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243034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3134270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Works Cited</a:t>
            </a:r>
            <a:endParaRPr lang="en-US" dirty="0"/>
          </a:p>
        </p:txBody>
      </p:sp>
      <p:sp>
        <p:nvSpPr>
          <p:cNvPr id="3" name="Content Placeholder 2"/>
          <p:cNvSpPr>
            <a:spLocks noGrp="1"/>
          </p:cNvSpPr>
          <p:nvPr>
            <p:ph idx="1"/>
          </p:nvPr>
        </p:nvSpPr>
        <p:spPr>
          <a:xfrm>
            <a:off x="457200" y="1219200"/>
            <a:ext cx="8229600" cy="5105400"/>
          </a:xfrm>
        </p:spPr>
        <p:txBody>
          <a:bodyPr>
            <a:noAutofit/>
          </a:bodyPr>
          <a:lstStyle/>
          <a:p>
            <a:pPr marL="0" indent="0">
              <a:buNone/>
            </a:pPr>
            <a:r>
              <a:rPr lang="en-US" sz="1200" dirty="0" smtClean="0">
                <a:latin typeface="Microsoft Sans Serif" panose="020B0604020202020204" pitchFamily="34" charset="0"/>
                <a:cs typeface="Microsoft Sans Serif" panose="020B0604020202020204" pitchFamily="34" charset="0"/>
              </a:rPr>
              <a:t>Office </a:t>
            </a:r>
            <a:r>
              <a:rPr lang="en-US" sz="1200" dirty="0">
                <a:latin typeface="Microsoft Sans Serif" panose="020B0604020202020204" pitchFamily="34" charset="0"/>
                <a:cs typeface="Microsoft Sans Serif" panose="020B0604020202020204" pitchFamily="34" charset="0"/>
              </a:rPr>
              <a:t>of Management and Budget. 1999. “Uniform Administrative Requirements for Grants and Other Agreements with Institutions of Higher Education, Hospitals and Other Non-Profit Organizations.” </a:t>
            </a:r>
            <a:r>
              <a:rPr lang="en-US" sz="1200" i="1" dirty="0">
                <a:latin typeface="Microsoft Sans Serif" panose="020B0604020202020204" pitchFamily="34" charset="0"/>
                <a:cs typeface="Microsoft Sans Serif" panose="020B0604020202020204" pitchFamily="34" charset="0"/>
              </a:rPr>
              <a:t>Circulars</a:t>
            </a:r>
            <a:r>
              <a:rPr lang="en-US" sz="1200" dirty="0">
                <a:latin typeface="Microsoft Sans Serif" panose="020B0604020202020204" pitchFamily="34" charset="0"/>
                <a:cs typeface="Microsoft Sans Serif" panose="020B0604020202020204" pitchFamily="34" charset="0"/>
              </a:rPr>
              <a:t>, September 30. </a:t>
            </a:r>
            <a:r>
              <a:rPr lang="en-US" sz="1200" u="sng" dirty="0">
                <a:latin typeface="Microsoft Sans Serif" panose="020B0604020202020204" pitchFamily="34" charset="0"/>
                <a:cs typeface="Microsoft Sans Serif" panose="020B0604020202020204" pitchFamily="34" charset="0"/>
                <a:hlinkClick r:id="rId3"/>
              </a:rPr>
              <a:t>https://www.whitehouse.gov/omb/circulars_a110</a:t>
            </a:r>
            <a:r>
              <a:rPr lang="en-US" sz="1200" u="sng" dirty="0" smtClean="0">
                <a:latin typeface="Microsoft Sans Serif" panose="020B0604020202020204" pitchFamily="34" charset="0"/>
                <a:cs typeface="Microsoft Sans Serif" panose="020B0604020202020204" pitchFamily="34" charset="0"/>
                <a:hlinkClick r:id="rId3"/>
              </a:rPr>
              <a:t>/</a:t>
            </a:r>
            <a:endParaRPr lang="en-US" sz="1200" u="sng" dirty="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Edinburgh University. 2011. “Edinburgh University Data Library Research Data Management Handbook.” </a:t>
            </a:r>
            <a:r>
              <a:rPr lang="en-US" sz="1200" u="sng" dirty="0">
                <a:latin typeface="Microsoft Sans Serif" panose="020B0604020202020204" pitchFamily="34" charset="0"/>
                <a:cs typeface="Microsoft Sans Serif" panose="020B0604020202020204" pitchFamily="34" charset="0"/>
                <a:hlinkClick r:id="rId4"/>
              </a:rPr>
              <a:t>http://</a:t>
            </a:r>
            <a:r>
              <a:rPr lang="en-US" sz="1200" u="sng" dirty="0" smtClean="0">
                <a:latin typeface="Microsoft Sans Serif" panose="020B0604020202020204" pitchFamily="34" charset="0"/>
                <a:cs typeface="Microsoft Sans Serif" panose="020B0604020202020204" pitchFamily="34" charset="0"/>
                <a:hlinkClick r:id="rId4"/>
              </a:rPr>
              <a:t>www.docs.is.ed.ac.uk/docs/data-library/EUDL_RDM_Handbook.pdf</a:t>
            </a:r>
            <a:endParaRPr lang="en-US" sz="1200" u="sng" dirty="0" smtClean="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NYU Health Sciences Library. 2012. “Data Sharing and Management Snafu in 3 Short Acts.” </a:t>
            </a:r>
            <a:r>
              <a:rPr lang="en-US" sz="1200" i="1" dirty="0">
                <a:latin typeface="Microsoft Sans Serif" panose="020B0604020202020204" pitchFamily="34" charset="0"/>
                <a:cs typeface="Microsoft Sans Serif" panose="020B0604020202020204" pitchFamily="34" charset="0"/>
              </a:rPr>
              <a:t>YouTube</a:t>
            </a:r>
            <a:r>
              <a:rPr lang="en-US" sz="1200" dirty="0">
                <a:latin typeface="Microsoft Sans Serif" panose="020B0604020202020204" pitchFamily="34" charset="0"/>
                <a:cs typeface="Microsoft Sans Serif" panose="020B0604020202020204" pitchFamily="34" charset="0"/>
              </a:rPr>
              <a:t>. </a:t>
            </a:r>
            <a:r>
              <a:rPr lang="en-US" sz="1200" u="sng" dirty="0">
                <a:latin typeface="Microsoft Sans Serif" panose="020B0604020202020204" pitchFamily="34" charset="0"/>
                <a:cs typeface="Microsoft Sans Serif" panose="020B0604020202020204" pitchFamily="34" charset="0"/>
                <a:hlinkClick r:id="rId5"/>
              </a:rPr>
              <a:t>http://</a:t>
            </a:r>
            <a:r>
              <a:rPr lang="en-US" sz="1200" u="sng" dirty="0" smtClean="0">
                <a:latin typeface="Microsoft Sans Serif" panose="020B0604020202020204" pitchFamily="34" charset="0"/>
                <a:cs typeface="Microsoft Sans Serif" panose="020B0604020202020204" pitchFamily="34" charset="0"/>
                <a:hlinkClick r:id="rId5"/>
              </a:rPr>
              <a:t>www.youtube.com/watch?v=N2zK3sAtr-4</a:t>
            </a:r>
            <a:endParaRPr lang="en-US" sz="1200" u="sng" dirty="0" smtClean="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Gold, Anna. 2007. “</a:t>
            </a:r>
            <a:r>
              <a:rPr lang="fr-FR" sz="1200" dirty="0" err="1">
                <a:latin typeface="Microsoft Sans Serif" panose="020B0604020202020204" pitchFamily="34" charset="0"/>
                <a:cs typeface="Microsoft Sans Serif" panose="020B0604020202020204" pitchFamily="34" charset="0"/>
              </a:rPr>
              <a:t>Cyberinfrastructure</a:t>
            </a:r>
            <a:r>
              <a:rPr lang="fr-FR" sz="1200" dirty="0">
                <a:latin typeface="Microsoft Sans Serif" panose="020B0604020202020204" pitchFamily="34" charset="0"/>
                <a:cs typeface="Microsoft Sans Serif" panose="020B0604020202020204" pitchFamily="34" charset="0"/>
              </a:rPr>
              <a:t>, Data, and </a:t>
            </a:r>
            <a:r>
              <a:rPr lang="fr-FR" sz="1200" dirty="0" err="1">
                <a:latin typeface="Microsoft Sans Serif" panose="020B0604020202020204" pitchFamily="34" charset="0"/>
                <a:cs typeface="Microsoft Sans Serif" panose="020B0604020202020204" pitchFamily="34" charset="0"/>
              </a:rPr>
              <a:t>Libraries</a:t>
            </a:r>
            <a:r>
              <a:rPr lang="fr-FR" sz="1200" dirty="0">
                <a:latin typeface="Microsoft Sans Serif" panose="020B0604020202020204" pitchFamily="34" charset="0"/>
                <a:cs typeface="Microsoft Sans Serif" panose="020B0604020202020204" pitchFamily="34" charset="0"/>
              </a:rPr>
              <a:t>, Part 1: A </a:t>
            </a:r>
            <a:r>
              <a:rPr lang="fr-FR" sz="1200" dirty="0" err="1">
                <a:latin typeface="Microsoft Sans Serif" panose="020B0604020202020204" pitchFamily="34" charset="0"/>
                <a:cs typeface="Microsoft Sans Serif" panose="020B0604020202020204" pitchFamily="34" charset="0"/>
              </a:rPr>
              <a:t>Cyberinfrastructure</a:t>
            </a:r>
            <a:r>
              <a:rPr lang="fr-FR" sz="1200" dirty="0">
                <a:latin typeface="Microsoft Sans Serif" panose="020B0604020202020204" pitchFamily="34" charset="0"/>
                <a:cs typeface="Microsoft Sans Serif" panose="020B0604020202020204" pitchFamily="34" charset="0"/>
              </a:rPr>
              <a:t> Primer for </a:t>
            </a:r>
            <a:r>
              <a:rPr lang="fr-FR" sz="1200" dirty="0" err="1">
                <a:latin typeface="Microsoft Sans Serif" panose="020B0604020202020204" pitchFamily="34" charset="0"/>
                <a:cs typeface="Microsoft Sans Serif" panose="020B0604020202020204" pitchFamily="34" charset="0"/>
              </a:rPr>
              <a:t>Librarians</a:t>
            </a:r>
            <a:r>
              <a:rPr lang="fr-FR" sz="1200" dirty="0">
                <a:latin typeface="Microsoft Sans Serif" panose="020B0604020202020204" pitchFamily="34" charset="0"/>
                <a:cs typeface="Microsoft Sans Serif" panose="020B0604020202020204" pitchFamily="34" charset="0"/>
              </a:rPr>
              <a:t>.</a:t>
            </a:r>
            <a:r>
              <a:rPr lang="en-US" sz="1200" dirty="0">
                <a:latin typeface="Microsoft Sans Serif" panose="020B0604020202020204" pitchFamily="34" charset="0"/>
                <a:cs typeface="Microsoft Sans Serif" panose="020B0604020202020204" pitchFamily="34" charset="0"/>
              </a:rPr>
              <a:t>”</a:t>
            </a:r>
            <a:r>
              <a:rPr lang="fr-FR" sz="1200" i="1" dirty="0">
                <a:latin typeface="Microsoft Sans Serif" panose="020B0604020202020204" pitchFamily="34" charset="0"/>
                <a:cs typeface="Microsoft Sans Serif" panose="020B0604020202020204" pitchFamily="34" charset="0"/>
              </a:rPr>
              <a:t> D-Lib Magazine </a:t>
            </a:r>
            <a:r>
              <a:rPr lang="fr-FR" sz="1200" dirty="0">
                <a:latin typeface="Microsoft Sans Serif" panose="020B0604020202020204" pitchFamily="34" charset="0"/>
                <a:cs typeface="Microsoft Sans Serif" panose="020B0604020202020204" pitchFamily="34" charset="0"/>
              </a:rPr>
              <a:t>13(9/10). </a:t>
            </a:r>
            <a:r>
              <a:rPr lang="en-US" sz="1200" u="sng" dirty="0">
                <a:latin typeface="Microsoft Sans Serif" panose="020B0604020202020204" pitchFamily="34" charset="0"/>
                <a:cs typeface="Microsoft Sans Serif" panose="020B0604020202020204" pitchFamily="34" charset="0"/>
                <a:hlinkClick r:id="rId6"/>
              </a:rPr>
              <a:t>http://</a:t>
            </a:r>
            <a:r>
              <a:rPr lang="en-US" sz="1200" u="sng" dirty="0" smtClean="0">
                <a:latin typeface="Microsoft Sans Serif" panose="020B0604020202020204" pitchFamily="34" charset="0"/>
                <a:cs typeface="Microsoft Sans Serif" panose="020B0604020202020204" pitchFamily="34" charset="0"/>
                <a:hlinkClick r:id="rId6"/>
              </a:rPr>
              <a:t>www.dlib.org/dlib/september07/gold/09gold-pt1.html</a:t>
            </a:r>
            <a:endParaRPr lang="en-US" sz="1200" u="sng" dirty="0" smtClean="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Stebbins, Michael. 2013. “Expanding Public Access to the Results of Federally Funded Research.” </a:t>
            </a:r>
            <a:r>
              <a:rPr lang="en-US" sz="1200" i="1" dirty="0">
                <a:latin typeface="Microsoft Sans Serif" panose="020B0604020202020204" pitchFamily="34" charset="0"/>
                <a:cs typeface="Microsoft Sans Serif" panose="020B0604020202020204" pitchFamily="34" charset="0"/>
              </a:rPr>
              <a:t>The White House Blog</a:t>
            </a:r>
            <a:r>
              <a:rPr lang="en-US" sz="1200" dirty="0">
                <a:latin typeface="Microsoft Sans Serif" panose="020B0604020202020204" pitchFamily="34" charset="0"/>
                <a:cs typeface="Microsoft Sans Serif" panose="020B0604020202020204" pitchFamily="34" charset="0"/>
              </a:rPr>
              <a:t>, February 22. </a:t>
            </a:r>
            <a:r>
              <a:rPr lang="en-US" sz="1200" u="sng" dirty="0">
                <a:latin typeface="Microsoft Sans Serif" panose="020B0604020202020204" pitchFamily="34" charset="0"/>
                <a:cs typeface="Microsoft Sans Serif" panose="020B0604020202020204" pitchFamily="34" charset="0"/>
                <a:hlinkClick r:id="rId7"/>
              </a:rPr>
              <a:t>http://</a:t>
            </a:r>
            <a:r>
              <a:rPr lang="en-US" sz="1200" u="sng" dirty="0" smtClean="0">
                <a:latin typeface="Microsoft Sans Serif" panose="020B0604020202020204" pitchFamily="34" charset="0"/>
                <a:cs typeface="Microsoft Sans Serif" panose="020B0604020202020204" pitchFamily="34" charset="0"/>
                <a:hlinkClick r:id="rId7"/>
              </a:rPr>
              <a:t>www.whitehouse.gov/blog/2013/02/22/expanding-public-access-results-federally-funded-research</a:t>
            </a:r>
            <a:endParaRPr lang="en-US" sz="1200" u="sng" dirty="0" smtClean="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Park, Todd and Steven </a:t>
            </a:r>
            <a:r>
              <a:rPr lang="en-US" sz="1200" dirty="0" err="1">
                <a:latin typeface="Microsoft Sans Serif" panose="020B0604020202020204" pitchFamily="34" charset="0"/>
                <a:cs typeface="Microsoft Sans Serif" panose="020B0604020202020204" pitchFamily="34" charset="0"/>
              </a:rPr>
              <a:t>Vanoekel</a:t>
            </a:r>
            <a:r>
              <a:rPr lang="en-US" sz="1200" dirty="0">
                <a:latin typeface="Microsoft Sans Serif" panose="020B0604020202020204" pitchFamily="34" charset="0"/>
                <a:cs typeface="Microsoft Sans Serif" panose="020B0604020202020204" pitchFamily="34" charset="0"/>
              </a:rPr>
              <a:t>. 2013. “Introducing: Project Open Data.” </a:t>
            </a:r>
            <a:r>
              <a:rPr lang="en-US" sz="1200" i="1" dirty="0">
                <a:latin typeface="Microsoft Sans Serif" panose="020B0604020202020204" pitchFamily="34" charset="0"/>
                <a:cs typeface="Microsoft Sans Serif" panose="020B0604020202020204" pitchFamily="34" charset="0"/>
              </a:rPr>
              <a:t>The White House Blog</a:t>
            </a:r>
            <a:r>
              <a:rPr lang="en-US" sz="1200" dirty="0">
                <a:latin typeface="Microsoft Sans Serif" panose="020B0604020202020204" pitchFamily="34" charset="0"/>
                <a:cs typeface="Microsoft Sans Serif" panose="020B0604020202020204" pitchFamily="34" charset="0"/>
              </a:rPr>
              <a:t>, May 16. </a:t>
            </a:r>
            <a:r>
              <a:rPr lang="en-US" sz="1200" u="sng" dirty="0">
                <a:latin typeface="Microsoft Sans Serif" panose="020B0604020202020204" pitchFamily="34" charset="0"/>
                <a:cs typeface="Microsoft Sans Serif" panose="020B0604020202020204" pitchFamily="34" charset="0"/>
                <a:hlinkClick r:id="rId8"/>
              </a:rPr>
              <a:t>https://</a:t>
            </a:r>
            <a:r>
              <a:rPr lang="en-US" sz="1200" u="sng" dirty="0" smtClean="0">
                <a:latin typeface="Microsoft Sans Serif" panose="020B0604020202020204" pitchFamily="34" charset="0"/>
                <a:cs typeface="Microsoft Sans Serif" panose="020B0604020202020204" pitchFamily="34" charset="0"/>
                <a:hlinkClick r:id="rId8"/>
              </a:rPr>
              <a:t>www.whitehouse.gov/blog/2013/05/16/introducing-project-open-data</a:t>
            </a:r>
            <a:endParaRPr lang="en-US" sz="1200" u="sng" dirty="0" smtClean="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Trans-NIH </a:t>
            </a:r>
            <a:r>
              <a:rPr lang="en-US" sz="1200" dirty="0" err="1">
                <a:latin typeface="Microsoft Sans Serif" panose="020B0604020202020204" pitchFamily="34" charset="0"/>
                <a:cs typeface="Microsoft Sans Serif" panose="020B0604020202020204" pitchFamily="34" charset="0"/>
              </a:rPr>
              <a:t>BioMedical</a:t>
            </a:r>
            <a:r>
              <a:rPr lang="en-US" sz="1200" dirty="0">
                <a:latin typeface="Microsoft Sans Serif" panose="020B0604020202020204" pitchFamily="34" charset="0"/>
                <a:cs typeface="Microsoft Sans Serif" panose="020B0604020202020204" pitchFamily="34" charset="0"/>
              </a:rPr>
              <a:t> Informatics Coordinating Committee. 2015. “NIH Data Sharing Repositories.” Last modified May 28. </a:t>
            </a:r>
            <a:r>
              <a:rPr lang="en-US" sz="1200" u="sng" dirty="0">
                <a:latin typeface="Microsoft Sans Serif" panose="020B0604020202020204" pitchFamily="34" charset="0"/>
                <a:cs typeface="Microsoft Sans Serif" panose="020B0604020202020204" pitchFamily="34" charset="0"/>
                <a:hlinkClick r:id="rId9"/>
              </a:rPr>
              <a:t>http://</a:t>
            </a:r>
            <a:r>
              <a:rPr lang="en-US" sz="1200" u="sng" dirty="0" smtClean="0">
                <a:latin typeface="Microsoft Sans Serif" panose="020B0604020202020204" pitchFamily="34" charset="0"/>
                <a:cs typeface="Microsoft Sans Serif" panose="020B0604020202020204" pitchFamily="34" charset="0"/>
                <a:hlinkClick r:id="rId9"/>
              </a:rPr>
              <a:t>www.nlm.nih.gov/NIHbmic/nih_data_sharing_repositories.html</a:t>
            </a:r>
          </a:p>
          <a:p>
            <a:pPr marL="0" indent="0">
              <a:buNone/>
            </a:pPr>
            <a:endParaRPr lang="en-US" sz="1200" u="sng" dirty="0" smtClean="0">
              <a:latin typeface="Microsoft Sans Serif" panose="020B0604020202020204" pitchFamily="34" charset="0"/>
              <a:cs typeface="Microsoft Sans Serif" panose="020B0604020202020204" pitchFamily="34" charset="0"/>
              <a:hlinkClick r:id="rId9"/>
            </a:endParaRPr>
          </a:p>
          <a:p>
            <a:pPr marL="0" indent="0">
              <a:buNone/>
            </a:pPr>
            <a:r>
              <a:rPr lang="en-US" sz="1200" dirty="0" smtClean="0">
                <a:latin typeface="Microsoft Sans Serif" panose="020B0604020202020204" pitchFamily="34" charset="0"/>
                <a:cs typeface="Microsoft Sans Serif" panose="020B0604020202020204" pitchFamily="34" charset="0"/>
              </a:rPr>
              <a:t>Dryad. 2014. “Joint Data Archiving Policy (JDAP).” Last modified November 21. </a:t>
            </a:r>
            <a:r>
              <a:rPr lang="en-US" sz="1200" u="sng" dirty="0" smtClean="0">
                <a:latin typeface="Microsoft Sans Serif" panose="020B0604020202020204" pitchFamily="34" charset="0"/>
                <a:cs typeface="Microsoft Sans Serif" panose="020B0604020202020204" pitchFamily="34" charset="0"/>
                <a:hlinkClick r:id="rId10"/>
              </a:rPr>
              <a:t>http://datadryad.org/pages/jdap</a:t>
            </a:r>
            <a:endParaRPr lang="en-US" sz="1200" u="sng" dirty="0" smtClean="0">
              <a:latin typeface="Microsoft Sans Serif" panose="020B0604020202020204" pitchFamily="34" charset="0"/>
              <a:cs typeface="Microsoft Sans Serif" panose="020B0604020202020204"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980143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Works Cited</a:t>
            </a:r>
            <a:endParaRPr lang="en-US" dirty="0"/>
          </a:p>
        </p:txBody>
      </p:sp>
      <p:sp>
        <p:nvSpPr>
          <p:cNvPr id="3" name="Content Placeholder 2"/>
          <p:cNvSpPr>
            <a:spLocks noGrp="1"/>
          </p:cNvSpPr>
          <p:nvPr>
            <p:ph idx="1"/>
          </p:nvPr>
        </p:nvSpPr>
        <p:spPr>
          <a:xfrm>
            <a:off x="457200" y="1219200"/>
            <a:ext cx="8229600" cy="5105400"/>
          </a:xfrm>
        </p:spPr>
        <p:txBody>
          <a:bodyPr>
            <a:noAutofit/>
          </a:bodyPr>
          <a:lstStyle/>
          <a:p>
            <a:pPr marL="0" indent="0">
              <a:buNone/>
            </a:pPr>
            <a:r>
              <a:rPr lang="en-US" sz="1200" dirty="0">
                <a:latin typeface="Microsoft Sans Serif" panose="020B0604020202020204" pitchFamily="34" charset="0"/>
                <a:cs typeface="Microsoft Sans Serif" panose="020B0604020202020204" pitchFamily="34" charset="0"/>
              </a:rPr>
              <a:t>Erickson, Stephen and Karen M.T. </a:t>
            </a:r>
            <a:r>
              <a:rPr lang="en-US" sz="1200" dirty="0" err="1">
                <a:latin typeface="Microsoft Sans Serif" panose="020B0604020202020204" pitchFamily="34" charset="0"/>
                <a:cs typeface="Microsoft Sans Serif" panose="020B0604020202020204" pitchFamily="34" charset="0"/>
              </a:rPr>
              <a:t>Muskavitch</a:t>
            </a:r>
            <a:r>
              <a:rPr lang="en-US" sz="1200" dirty="0">
                <a:latin typeface="Microsoft Sans Serif" panose="020B0604020202020204" pitchFamily="34" charset="0"/>
                <a:cs typeface="Microsoft Sans Serif" panose="020B0604020202020204" pitchFamily="34" charset="0"/>
              </a:rPr>
              <a:t>. 2015. “Administrators and the Responsible Conduct of Research: Data Management.”</a:t>
            </a:r>
            <a:r>
              <a:rPr lang="en-US" sz="1200" i="1" dirty="0">
                <a:latin typeface="Microsoft Sans Serif" panose="020B0604020202020204" pitchFamily="34" charset="0"/>
                <a:cs typeface="Microsoft Sans Serif" panose="020B0604020202020204" pitchFamily="34" charset="0"/>
              </a:rPr>
              <a:t> Office of Research Integrity, United States Department of Health and Human Services</a:t>
            </a:r>
            <a:r>
              <a:rPr lang="en-US" sz="1200" dirty="0">
                <a:latin typeface="Microsoft Sans Serif" panose="020B0604020202020204" pitchFamily="34" charset="0"/>
                <a:cs typeface="Microsoft Sans Serif" panose="020B0604020202020204" pitchFamily="34" charset="0"/>
              </a:rPr>
              <a:t>. Accessed August 19. </a:t>
            </a:r>
            <a:r>
              <a:rPr lang="en-US" sz="1200" u="sng" dirty="0">
                <a:latin typeface="Microsoft Sans Serif" panose="020B0604020202020204" pitchFamily="34" charset="0"/>
                <a:cs typeface="Microsoft Sans Serif" panose="020B0604020202020204" pitchFamily="34" charset="0"/>
                <a:hlinkClick r:id="rId3"/>
              </a:rPr>
              <a:t>http://ori.hhs.gov/education/products/rcradmin/topics/data/open.shtml</a:t>
            </a:r>
            <a:endParaRPr lang="en-US" sz="1200" dirty="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NSF: Office of Budget, Finance and Award Management (BFA). 2015. “Dissemination and Sharing of Research Results.” Accessed August 19. </a:t>
            </a:r>
            <a:r>
              <a:rPr lang="en-US" sz="1200" u="sng" dirty="0">
                <a:latin typeface="Microsoft Sans Serif" panose="020B0604020202020204" pitchFamily="34" charset="0"/>
                <a:cs typeface="Microsoft Sans Serif" panose="020B0604020202020204" pitchFamily="34" charset="0"/>
                <a:hlinkClick r:id="rId4"/>
              </a:rPr>
              <a:t>http://www.nsf.gov/bfa/dias/policy/dmp.jsp</a:t>
            </a:r>
            <a:endParaRPr lang="en-US" sz="1200" dirty="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NSF: Biological Sciences Directorate (BIO). 2013. “Directorate-wide Guidance.” Last modified February 20. </a:t>
            </a:r>
            <a:r>
              <a:rPr lang="en-US" sz="1200" u="sng" dirty="0">
                <a:latin typeface="Microsoft Sans Serif" panose="020B0604020202020204" pitchFamily="34" charset="0"/>
                <a:cs typeface="Microsoft Sans Serif" panose="020B0604020202020204" pitchFamily="34" charset="0"/>
                <a:hlinkClick r:id="rId5"/>
              </a:rPr>
              <a:t>http://www.nsf.gov/bio/pubs/BIODMP061511.pdf</a:t>
            </a:r>
            <a:endParaRPr lang="en-US" sz="1200" dirty="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err="1">
                <a:latin typeface="Microsoft Sans Serif" panose="020B0604020202020204" pitchFamily="34" charset="0"/>
                <a:cs typeface="Microsoft Sans Serif" panose="020B0604020202020204" pitchFamily="34" charset="0"/>
              </a:rPr>
              <a:t>DataONE</a:t>
            </a:r>
            <a:r>
              <a:rPr lang="en-US" sz="1200" dirty="0">
                <a:latin typeface="Microsoft Sans Serif" panose="020B0604020202020204" pitchFamily="34" charset="0"/>
                <a:cs typeface="Microsoft Sans Serif" panose="020B0604020202020204" pitchFamily="34" charset="0"/>
              </a:rPr>
              <a:t>. 2015. “Best Practices.” Accessed August 19. </a:t>
            </a:r>
            <a:r>
              <a:rPr lang="en-US" sz="1200" u="sng" dirty="0">
                <a:latin typeface="Microsoft Sans Serif" panose="020B0604020202020204" pitchFamily="34" charset="0"/>
                <a:cs typeface="Microsoft Sans Serif" panose="020B0604020202020204" pitchFamily="34" charset="0"/>
                <a:hlinkClick r:id="rId6"/>
              </a:rPr>
              <a:t>http://</a:t>
            </a:r>
            <a:r>
              <a:rPr lang="en-US" sz="1200" u="sng" dirty="0" smtClean="0">
                <a:latin typeface="Microsoft Sans Serif" panose="020B0604020202020204" pitchFamily="34" charset="0"/>
                <a:cs typeface="Microsoft Sans Serif" panose="020B0604020202020204" pitchFamily="34" charset="0"/>
                <a:hlinkClick r:id="rId6"/>
              </a:rPr>
              <a:t>www.dataone.org/best-practices</a:t>
            </a:r>
            <a:endParaRPr lang="en-US" sz="1200" u="sng" dirty="0" smtClean="0">
              <a:latin typeface="Microsoft Sans Serif" panose="020B0604020202020204" pitchFamily="34" charset="0"/>
              <a:cs typeface="Microsoft Sans Serif" panose="020B0604020202020204" pitchFamily="34" charset="0"/>
            </a:endParaRPr>
          </a:p>
          <a:p>
            <a:pPr marL="0" indent="0">
              <a:buNone/>
            </a:pPr>
            <a:endParaRPr lang="en-US" sz="1200" u="sng"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UK Data Archive. 2015. “Research Data Lifecycle.” Accessed August 19. </a:t>
            </a:r>
            <a:r>
              <a:rPr lang="en-US" sz="1200" u="sng" dirty="0">
                <a:latin typeface="Microsoft Sans Serif" panose="020B0604020202020204" pitchFamily="34" charset="0"/>
                <a:cs typeface="Microsoft Sans Serif" panose="020B0604020202020204" pitchFamily="34" charset="0"/>
                <a:hlinkClick r:id="rId7"/>
              </a:rPr>
              <a:t>http://www.data-archive.ac.uk/create-manage/life-cycle</a:t>
            </a:r>
            <a:endParaRPr lang="en-US" sz="1200" dirty="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Ferguson, Jen. 2012. “Lurking in the Lab: Analysis of Data from Molecular Biology Laboratory Instruments.” </a:t>
            </a:r>
            <a:r>
              <a:rPr lang="en-US" sz="1200" i="1" dirty="0">
                <a:latin typeface="Microsoft Sans Serif" panose="020B0604020202020204" pitchFamily="34" charset="0"/>
                <a:cs typeface="Microsoft Sans Serif" panose="020B0604020202020204" pitchFamily="34" charset="0"/>
              </a:rPr>
              <a:t>Journal of eScience Librarianship</a:t>
            </a:r>
            <a:r>
              <a:rPr lang="en-US" sz="1200" dirty="0">
                <a:latin typeface="Microsoft Sans Serif" panose="020B0604020202020204" pitchFamily="34" charset="0"/>
                <a:cs typeface="Microsoft Sans Serif" panose="020B0604020202020204" pitchFamily="34" charset="0"/>
              </a:rPr>
              <a:t> 1(3): e1019. </a:t>
            </a:r>
            <a:r>
              <a:rPr lang="en-US" sz="1200" u="sng" dirty="0">
                <a:latin typeface="Microsoft Sans Serif" panose="020B0604020202020204" pitchFamily="34" charset="0"/>
                <a:cs typeface="Microsoft Sans Serif" panose="020B0604020202020204" pitchFamily="34" charset="0"/>
                <a:hlinkClick r:id="rId8"/>
              </a:rPr>
              <a:t>http://dx.doi.org/10.7191/jeslib.2012.1019</a:t>
            </a:r>
            <a:endParaRPr lang="en-US" sz="1200" u="sng" dirty="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Gaudette, Glenn R., and Donna Kafel. 2012. "A Case Study: Data Management in Biomedical Engineering." Journal of eScience Librarianship 1(3): e1027. </a:t>
            </a:r>
            <a:r>
              <a:rPr lang="en-US" sz="1200" u="sng" dirty="0">
                <a:latin typeface="Microsoft Sans Serif" panose="020B0604020202020204" pitchFamily="34" charset="0"/>
                <a:cs typeface="Microsoft Sans Serif" panose="020B0604020202020204" pitchFamily="34" charset="0"/>
                <a:hlinkClick r:id="rId9"/>
              </a:rPr>
              <a:t>http://dx.doi.org/10.7191/jeslib.2012.1027</a:t>
            </a:r>
            <a:endParaRPr lang="en-US" sz="1200" u="sng" dirty="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itchFamily="34" charset="0"/>
              <a:cs typeface="Microsoft Sans Serif" pitchFamily="34" charset="0"/>
            </a:endParaRPr>
          </a:p>
          <a:p>
            <a:pPr marL="0" indent="0">
              <a:buNone/>
            </a:pPr>
            <a:r>
              <a:rPr lang="en-US" sz="1200" dirty="0" err="1">
                <a:latin typeface="Microsoft Sans Serif" pitchFamily="34" charset="0"/>
                <a:cs typeface="Microsoft Sans Serif" pitchFamily="34" charset="0"/>
              </a:rPr>
              <a:t>McClurg</a:t>
            </a:r>
            <a:r>
              <a:rPr lang="en-US" sz="1200" dirty="0">
                <a:latin typeface="Microsoft Sans Serif" pitchFamily="34" charset="0"/>
                <a:cs typeface="Microsoft Sans Serif" pitchFamily="34" charset="0"/>
              </a:rPr>
              <a:t>, Fred and Heath Davis. 2015. “</a:t>
            </a:r>
            <a:r>
              <a:rPr lang="en-US" sz="1200" dirty="0" err="1">
                <a:latin typeface="Microsoft Sans Serif" pitchFamily="34" charset="0"/>
                <a:cs typeface="Microsoft Sans Serif" pitchFamily="34" charset="0"/>
              </a:rPr>
              <a:t>REDCap</a:t>
            </a:r>
            <a:r>
              <a:rPr lang="en-US" sz="1200" dirty="0">
                <a:latin typeface="Microsoft Sans Serif" pitchFamily="34" charset="0"/>
                <a:cs typeface="Microsoft Sans Serif" pitchFamily="34" charset="0"/>
              </a:rPr>
              <a:t> Advanced Topics: Data Dictionary.” </a:t>
            </a:r>
            <a:r>
              <a:rPr lang="en-US" sz="1200" i="1" dirty="0">
                <a:latin typeface="Microsoft Sans Serif" panose="020B0604020202020204" pitchFamily="34" charset="0"/>
                <a:cs typeface="Microsoft Sans Serif" panose="020B0604020202020204" pitchFamily="34" charset="0"/>
              </a:rPr>
              <a:t>University of Iowa Institute for Clinical and Translational Science (ICTS). </a:t>
            </a:r>
            <a:r>
              <a:rPr lang="en-US" sz="1200" dirty="0">
                <a:latin typeface="Microsoft Sans Serif" panose="020B0604020202020204" pitchFamily="34" charset="0"/>
                <a:cs typeface="Microsoft Sans Serif" panose="020B0604020202020204" pitchFamily="34" charset="0"/>
              </a:rPr>
              <a:t>Accessed August 19. </a:t>
            </a:r>
            <a:r>
              <a:rPr lang="en-US" sz="1200" u="sng" dirty="0">
                <a:latin typeface="Microsoft Sans Serif" panose="020B0604020202020204" pitchFamily="34" charset="0"/>
                <a:cs typeface="Microsoft Sans Serif" panose="020B0604020202020204" pitchFamily="34" charset="0"/>
                <a:hlinkClick r:id="rId10"/>
              </a:rPr>
              <a:t>https://</a:t>
            </a:r>
            <a:r>
              <a:rPr lang="en-US" sz="1200" u="sng" dirty="0" smtClean="0">
                <a:latin typeface="Microsoft Sans Serif" panose="020B0604020202020204" pitchFamily="34" charset="0"/>
                <a:cs typeface="Microsoft Sans Serif" panose="020B0604020202020204" pitchFamily="34" charset="0"/>
                <a:hlinkClick r:id="rId10"/>
              </a:rPr>
              <a:t>www.icts.uiowa.edu/confluence/download/attachments/53149797/REDCap_Data_Dictionary.pdf</a:t>
            </a:r>
            <a:endParaRPr lang="en-US" sz="1200" u="sng" dirty="0">
              <a:latin typeface="Microsoft Sans Serif" panose="020B0604020202020204" pitchFamily="34" charset="0"/>
              <a:cs typeface="Microsoft Sans Serif" panose="020B0604020202020204"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441952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1"/>
          </a:xfrm>
        </p:spPr>
        <p:txBody>
          <a:bodyPr>
            <a:noAutofit/>
          </a:bodyPr>
          <a:lstStyle/>
          <a:p>
            <a:pPr marL="0" indent="0">
              <a:buNone/>
            </a:pPr>
            <a:r>
              <a:rPr lang="en-US" sz="1200" dirty="0">
                <a:latin typeface="Microsoft Sans Serif" panose="020B0604020202020204" pitchFamily="34" charset="0"/>
                <a:cs typeface="Microsoft Sans Serif" panose="020B0604020202020204" pitchFamily="34" charset="0"/>
              </a:rPr>
              <a:t>The Genetics Society of America. 2015. “</a:t>
            </a:r>
            <a:r>
              <a:rPr lang="en-US" sz="1200" dirty="0" err="1">
                <a:latin typeface="Microsoft Sans Serif" panose="020B0604020202020204" pitchFamily="34" charset="0"/>
                <a:cs typeface="Microsoft Sans Serif" panose="020B0604020202020204" pitchFamily="34" charset="0"/>
              </a:rPr>
              <a:t>FlyBase</a:t>
            </a:r>
            <a:r>
              <a:rPr lang="en-US" sz="1200" dirty="0">
                <a:latin typeface="Microsoft Sans Serif" panose="020B0604020202020204" pitchFamily="34" charset="0"/>
                <a:cs typeface="Microsoft Sans Serif" panose="020B0604020202020204" pitchFamily="34" charset="0"/>
              </a:rPr>
              <a:t>: A Database of Drosophila Genes &amp; Genomes.” Last modified June 26. </a:t>
            </a:r>
            <a:r>
              <a:rPr lang="en-US" sz="1200" u="sng" dirty="0">
                <a:latin typeface="Microsoft Sans Serif" panose="020B0604020202020204" pitchFamily="34" charset="0"/>
                <a:cs typeface="Microsoft Sans Serif" panose="020B0604020202020204" pitchFamily="34" charset="0"/>
                <a:hlinkClick r:id="rId3"/>
              </a:rPr>
              <a:t>http://flybase.org</a:t>
            </a:r>
            <a:r>
              <a:rPr lang="en-US" sz="1200" u="sng" dirty="0" smtClean="0">
                <a:latin typeface="Microsoft Sans Serif" panose="020B0604020202020204" pitchFamily="34" charset="0"/>
                <a:cs typeface="Microsoft Sans Serif" panose="020B0604020202020204" pitchFamily="34" charset="0"/>
                <a:hlinkClick r:id="rId3"/>
              </a:rPr>
              <a:t>/</a:t>
            </a:r>
            <a:endParaRPr lang="en-US" sz="1200" dirty="0" smtClean="0">
              <a:latin typeface="Microsoft Sans Serif" panose="020B0604020202020204" pitchFamily="34" charset="0"/>
              <a:cs typeface="Microsoft Sans Serif" panose="020B0604020202020204" pitchFamily="34" charset="0"/>
            </a:endParaRPr>
          </a:p>
          <a:p>
            <a:pPr marL="0" indent="0">
              <a:buNone/>
            </a:pPr>
            <a:endParaRPr lang="en-US" sz="1200" dirty="0" smtClean="0">
              <a:latin typeface="Microsoft Sans Serif" panose="020B0604020202020204" pitchFamily="34" charset="0"/>
              <a:cs typeface="Microsoft Sans Serif" panose="020B0604020202020204" pitchFamily="34" charset="0"/>
            </a:endParaRPr>
          </a:p>
          <a:p>
            <a:pPr marL="0" indent="0">
              <a:buNone/>
            </a:pPr>
            <a:r>
              <a:rPr lang="en-US" sz="1200" dirty="0" smtClean="0">
                <a:latin typeface="Microsoft Sans Serif" panose="020B0604020202020204" pitchFamily="34" charset="0"/>
                <a:cs typeface="Microsoft Sans Serif" panose="020B0604020202020204" pitchFamily="34" charset="0"/>
              </a:rPr>
              <a:t>UK </a:t>
            </a:r>
            <a:r>
              <a:rPr lang="en-US" sz="1200" dirty="0">
                <a:latin typeface="Microsoft Sans Serif" panose="020B0604020202020204" pitchFamily="34" charset="0"/>
                <a:cs typeface="Microsoft Sans Serif" panose="020B0604020202020204" pitchFamily="34" charset="0"/>
              </a:rPr>
              <a:t>Data Archive. 2015. “Research Data Lifecycle.” Accessed August 19. </a:t>
            </a:r>
            <a:r>
              <a:rPr lang="en-US" sz="1200" u="sng" dirty="0">
                <a:latin typeface="Microsoft Sans Serif" panose="020B0604020202020204" pitchFamily="34" charset="0"/>
                <a:cs typeface="Microsoft Sans Serif" panose="020B0604020202020204" pitchFamily="34" charset="0"/>
                <a:hlinkClick r:id="rId4"/>
              </a:rPr>
              <a:t>http://www.data-archive.ac.uk/create-manage/life-cycle</a:t>
            </a:r>
            <a:endParaRPr lang="en-US" sz="1200" dirty="0">
              <a:latin typeface="Microsoft Sans Serif" panose="020B0604020202020204" pitchFamily="34" charset="0"/>
              <a:cs typeface="Microsoft Sans Serif" panose="020B0604020202020204" pitchFamily="34" charset="0"/>
            </a:endParaRPr>
          </a:p>
          <a:p>
            <a:pPr marL="0" indent="0">
              <a:buNone/>
            </a:pPr>
            <a:endParaRPr lang="en-US" sz="1200" dirty="0" smtClean="0">
              <a:latin typeface="Microsoft Sans Serif" panose="020B0604020202020204" pitchFamily="34" charset="0"/>
              <a:cs typeface="Microsoft Sans Serif" panose="020B0604020202020204" pitchFamily="34" charset="0"/>
            </a:endParaRPr>
          </a:p>
          <a:p>
            <a:pPr marL="0" indent="0">
              <a:buNone/>
            </a:pPr>
            <a:r>
              <a:rPr lang="en-US" sz="1200" dirty="0" smtClean="0">
                <a:latin typeface="Microsoft Sans Serif" panose="020B0604020202020204" pitchFamily="34" charset="0"/>
                <a:cs typeface="Microsoft Sans Serif" panose="020B0604020202020204" pitchFamily="34" charset="0"/>
              </a:rPr>
              <a:t>Ferguson</a:t>
            </a:r>
            <a:r>
              <a:rPr lang="en-US" sz="1200" dirty="0">
                <a:latin typeface="Microsoft Sans Serif" panose="020B0604020202020204" pitchFamily="34" charset="0"/>
                <a:cs typeface="Microsoft Sans Serif" panose="020B0604020202020204" pitchFamily="34" charset="0"/>
              </a:rPr>
              <a:t>, Jen. 2012. “Lurking in the Lab: Analysis of Data from Molecular Biology Laboratory Instruments.” </a:t>
            </a:r>
            <a:r>
              <a:rPr lang="en-US" sz="1200" i="1" dirty="0">
                <a:latin typeface="Microsoft Sans Serif" panose="020B0604020202020204" pitchFamily="34" charset="0"/>
                <a:cs typeface="Microsoft Sans Serif" panose="020B0604020202020204" pitchFamily="34" charset="0"/>
              </a:rPr>
              <a:t>Journal of eScience Librarianship</a:t>
            </a:r>
            <a:r>
              <a:rPr lang="en-US" sz="1200" dirty="0">
                <a:latin typeface="Microsoft Sans Serif" panose="020B0604020202020204" pitchFamily="34" charset="0"/>
                <a:cs typeface="Microsoft Sans Serif" panose="020B0604020202020204" pitchFamily="34" charset="0"/>
              </a:rPr>
              <a:t> 1(3): e1019. </a:t>
            </a:r>
            <a:r>
              <a:rPr lang="en-US" sz="1200" u="sng" dirty="0">
                <a:latin typeface="Microsoft Sans Serif" panose="020B0604020202020204" pitchFamily="34" charset="0"/>
                <a:cs typeface="Microsoft Sans Serif" panose="020B0604020202020204" pitchFamily="34" charset="0"/>
                <a:hlinkClick r:id="rId5"/>
              </a:rPr>
              <a:t>http://</a:t>
            </a:r>
            <a:r>
              <a:rPr lang="en-US" sz="1200" u="sng" dirty="0" smtClean="0">
                <a:latin typeface="Microsoft Sans Serif" panose="020B0604020202020204" pitchFamily="34" charset="0"/>
                <a:cs typeface="Microsoft Sans Serif" panose="020B0604020202020204" pitchFamily="34" charset="0"/>
                <a:hlinkClick r:id="rId5"/>
              </a:rPr>
              <a:t>dx.doi.org/10.7191/jeslib.2012.1019</a:t>
            </a:r>
            <a:endParaRPr lang="en-US" sz="1200" u="sng" dirty="0" smtClean="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Gaudette, Glenn R., and Donna Kafel. 2012</a:t>
            </a:r>
            <a:r>
              <a:rPr lang="en-US" sz="1200" dirty="0" smtClean="0">
                <a:latin typeface="Microsoft Sans Serif" panose="020B0604020202020204" pitchFamily="34" charset="0"/>
                <a:cs typeface="Microsoft Sans Serif" panose="020B0604020202020204" pitchFamily="34" charset="0"/>
              </a:rPr>
              <a:t>. “A </a:t>
            </a:r>
            <a:r>
              <a:rPr lang="en-US" sz="1200" dirty="0">
                <a:latin typeface="Microsoft Sans Serif" panose="020B0604020202020204" pitchFamily="34" charset="0"/>
                <a:cs typeface="Microsoft Sans Serif" panose="020B0604020202020204" pitchFamily="34" charset="0"/>
              </a:rPr>
              <a:t>Case Study: Data Management in Biomedical Engineering</a:t>
            </a:r>
            <a:r>
              <a:rPr lang="en-US" sz="1200" dirty="0" smtClean="0">
                <a:latin typeface="Microsoft Sans Serif" panose="020B0604020202020204" pitchFamily="34" charset="0"/>
                <a:cs typeface="Microsoft Sans Serif" panose="020B0604020202020204" pitchFamily="34" charset="0"/>
              </a:rPr>
              <a:t>.” </a:t>
            </a:r>
            <a:r>
              <a:rPr lang="en-US" sz="1200" dirty="0">
                <a:latin typeface="Microsoft Sans Serif" panose="020B0604020202020204" pitchFamily="34" charset="0"/>
                <a:cs typeface="Microsoft Sans Serif" panose="020B0604020202020204" pitchFamily="34" charset="0"/>
              </a:rPr>
              <a:t>Journal of eScience Librarianship 1(3): e1027. </a:t>
            </a:r>
            <a:r>
              <a:rPr lang="en-US" sz="1200" u="sng" dirty="0">
                <a:latin typeface="Microsoft Sans Serif" panose="020B0604020202020204" pitchFamily="34" charset="0"/>
                <a:cs typeface="Microsoft Sans Serif" panose="020B0604020202020204" pitchFamily="34" charset="0"/>
                <a:hlinkClick r:id="rId6"/>
              </a:rPr>
              <a:t>http://</a:t>
            </a:r>
            <a:r>
              <a:rPr lang="en-US" sz="1200" u="sng" dirty="0" smtClean="0">
                <a:latin typeface="Microsoft Sans Serif" panose="020B0604020202020204" pitchFamily="34" charset="0"/>
                <a:cs typeface="Microsoft Sans Serif" panose="020B0604020202020204" pitchFamily="34" charset="0"/>
                <a:hlinkClick r:id="rId6"/>
              </a:rPr>
              <a:t>dx.doi.org/10.7191/jeslib.2012.1027</a:t>
            </a:r>
            <a:endParaRPr lang="en-US" sz="1200" u="sng" dirty="0" smtClean="0">
              <a:latin typeface="Microsoft Sans Serif" panose="020B0604020202020204" pitchFamily="34" charset="0"/>
              <a:cs typeface="Microsoft Sans Serif" panose="020B0604020202020204" pitchFamily="34" charset="0"/>
            </a:endParaRPr>
          </a:p>
          <a:p>
            <a:pPr marL="0" indent="0">
              <a:buNone/>
            </a:pPr>
            <a:endParaRPr lang="en-US" sz="1200" dirty="0" smtClean="0">
              <a:latin typeface="Microsoft Sans Serif" pitchFamily="34" charset="0"/>
              <a:cs typeface="Microsoft Sans Serif" pitchFamily="34" charset="0"/>
            </a:endParaRPr>
          </a:p>
          <a:p>
            <a:pPr marL="0" indent="0">
              <a:buNone/>
            </a:pPr>
            <a:r>
              <a:rPr lang="en-US" sz="1200" dirty="0" err="1">
                <a:latin typeface="Microsoft Sans Serif" panose="020B0604020202020204" pitchFamily="34" charset="0"/>
                <a:cs typeface="Microsoft Sans Serif" panose="020B0604020202020204" pitchFamily="34" charset="0"/>
              </a:rPr>
              <a:t>McClurg</a:t>
            </a:r>
            <a:r>
              <a:rPr lang="en-US" sz="1200" dirty="0">
                <a:latin typeface="Microsoft Sans Serif" panose="020B0604020202020204" pitchFamily="34" charset="0"/>
                <a:cs typeface="Microsoft Sans Serif" panose="020B0604020202020204" pitchFamily="34" charset="0"/>
              </a:rPr>
              <a:t>, Fred and Heath Davis. 2015. “</a:t>
            </a:r>
            <a:r>
              <a:rPr lang="en-US" sz="1200" dirty="0" err="1">
                <a:latin typeface="Microsoft Sans Serif" panose="020B0604020202020204" pitchFamily="34" charset="0"/>
                <a:cs typeface="Microsoft Sans Serif" panose="020B0604020202020204" pitchFamily="34" charset="0"/>
              </a:rPr>
              <a:t>REDCap</a:t>
            </a:r>
            <a:r>
              <a:rPr lang="en-US" sz="1200" dirty="0">
                <a:latin typeface="Microsoft Sans Serif" panose="020B0604020202020204" pitchFamily="34" charset="0"/>
                <a:cs typeface="Microsoft Sans Serif" panose="020B0604020202020204" pitchFamily="34" charset="0"/>
              </a:rPr>
              <a:t> Advanced Topics: Data Dictionary.” </a:t>
            </a:r>
            <a:r>
              <a:rPr lang="en-US" sz="1200" i="1" dirty="0">
                <a:latin typeface="Microsoft Sans Serif" panose="020B0604020202020204" pitchFamily="34" charset="0"/>
                <a:cs typeface="Microsoft Sans Serif" panose="020B0604020202020204" pitchFamily="34" charset="0"/>
              </a:rPr>
              <a:t>University of Iowa Institute for Clinical and Translational Science (ICTS). </a:t>
            </a:r>
            <a:r>
              <a:rPr lang="en-US" sz="1200" dirty="0">
                <a:latin typeface="Microsoft Sans Serif" panose="020B0604020202020204" pitchFamily="34" charset="0"/>
                <a:cs typeface="Microsoft Sans Serif" panose="020B0604020202020204" pitchFamily="34" charset="0"/>
              </a:rPr>
              <a:t>Accessed August 19. </a:t>
            </a:r>
            <a:r>
              <a:rPr lang="en-US" sz="1200" u="sng" dirty="0">
                <a:latin typeface="Microsoft Sans Serif" panose="020B0604020202020204" pitchFamily="34" charset="0"/>
                <a:cs typeface="Microsoft Sans Serif" panose="020B0604020202020204" pitchFamily="34" charset="0"/>
                <a:hlinkClick r:id="rId7"/>
              </a:rPr>
              <a:t>https://</a:t>
            </a:r>
            <a:r>
              <a:rPr lang="en-US" sz="1200" u="sng" dirty="0" smtClean="0">
                <a:latin typeface="Microsoft Sans Serif" panose="020B0604020202020204" pitchFamily="34" charset="0"/>
                <a:cs typeface="Microsoft Sans Serif" panose="020B0604020202020204" pitchFamily="34" charset="0"/>
                <a:hlinkClick r:id="rId7"/>
              </a:rPr>
              <a:t>www.icts.uiowa.edu/confluence/download/attachments/53149797/REDCap_Data_Dictionary.pdf</a:t>
            </a:r>
            <a:endParaRPr lang="en-US" sz="1200" u="sng" dirty="0" smtClean="0">
              <a:latin typeface="Microsoft Sans Serif" panose="020B0604020202020204" pitchFamily="34" charset="0"/>
              <a:cs typeface="Microsoft Sans Serif" panose="020B0604020202020204" pitchFamily="34" charset="0"/>
            </a:endParaRPr>
          </a:p>
          <a:p>
            <a:pPr marL="0" indent="0">
              <a:buNone/>
            </a:pPr>
            <a:endParaRPr lang="en-US" sz="1200" dirty="0" smtClean="0">
              <a:latin typeface="Microsoft Sans Serif" panose="020B0604020202020204" pitchFamily="34" charset="0"/>
              <a:cs typeface="Microsoft Sans Serif" panose="020B0604020202020204" pitchFamily="34" charset="0"/>
            </a:endParaRPr>
          </a:p>
          <a:p>
            <a:pPr marL="0" indent="0">
              <a:buNone/>
            </a:pPr>
            <a:r>
              <a:rPr lang="en-US" sz="1200" dirty="0" err="1" smtClean="0">
                <a:latin typeface="Microsoft Sans Serif" panose="020B0604020202020204" pitchFamily="34" charset="0"/>
                <a:cs typeface="Microsoft Sans Serif" panose="020B0604020202020204" pitchFamily="34" charset="0"/>
              </a:rPr>
              <a:t>Leftwich</a:t>
            </a:r>
            <a:r>
              <a:rPr lang="en-US" sz="1200" dirty="0" smtClean="0">
                <a:latin typeface="Microsoft Sans Serif" panose="020B0604020202020204" pitchFamily="34" charset="0"/>
                <a:cs typeface="Microsoft Sans Serif" panose="020B0604020202020204" pitchFamily="34" charset="0"/>
              </a:rPr>
              <a:t>, Philip T., Dominic A. Edward, Luke </a:t>
            </a:r>
            <a:r>
              <a:rPr lang="en-US" sz="1200" dirty="0" err="1" smtClean="0">
                <a:latin typeface="Microsoft Sans Serif" panose="020B0604020202020204" pitchFamily="34" charset="0"/>
                <a:cs typeface="Microsoft Sans Serif" panose="020B0604020202020204" pitchFamily="34" charset="0"/>
              </a:rPr>
              <a:t>Alphey</a:t>
            </a:r>
            <a:r>
              <a:rPr lang="en-US" sz="1200" dirty="0" smtClean="0">
                <a:latin typeface="Microsoft Sans Serif" panose="020B0604020202020204" pitchFamily="34" charset="0"/>
                <a:cs typeface="Microsoft Sans Serif" panose="020B0604020202020204" pitchFamily="34" charset="0"/>
              </a:rPr>
              <a:t>, Matthew J. G. Gage, Tracey Chapman. 2012. “Data </a:t>
            </a:r>
            <a:r>
              <a:rPr lang="en-US" sz="1200" dirty="0">
                <a:latin typeface="Microsoft Sans Serif" panose="020B0604020202020204" pitchFamily="34" charset="0"/>
                <a:cs typeface="Microsoft Sans Serif" panose="020B0604020202020204" pitchFamily="34" charset="0"/>
              </a:rPr>
              <a:t>from: Variation in adult sex ratio alters the association between courtship, mating frequency and paternity in the </a:t>
            </a:r>
            <a:r>
              <a:rPr lang="en-US" sz="1200" dirty="0" err="1">
                <a:latin typeface="Microsoft Sans Serif" panose="020B0604020202020204" pitchFamily="34" charset="0"/>
                <a:cs typeface="Microsoft Sans Serif" panose="020B0604020202020204" pitchFamily="34" charset="0"/>
              </a:rPr>
              <a:t>lek</a:t>
            </a:r>
            <a:r>
              <a:rPr lang="en-US" sz="1200" dirty="0">
                <a:latin typeface="Microsoft Sans Serif" panose="020B0604020202020204" pitchFamily="34" charset="0"/>
                <a:cs typeface="Microsoft Sans Serif" panose="020B0604020202020204" pitchFamily="34" charset="0"/>
              </a:rPr>
              <a:t>-forming </a:t>
            </a:r>
            <a:r>
              <a:rPr lang="en-US" sz="1200" dirty="0" err="1">
                <a:latin typeface="Microsoft Sans Serif" panose="020B0604020202020204" pitchFamily="34" charset="0"/>
                <a:cs typeface="Microsoft Sans Serif" panose="020B0604020202020204" pitchFamily="34" charset="0"/>
              </a:rPr>
              <a:t>fruitfly</a:t>
            </a:r>
            <a:r>
              <a:rPr lang="en-US" sz="1200" dirty="0">
                <a:latin typeface="Microsoft Sans Serif" panose="020B0604020202020204" pitchFamily="34" charset="0"/>
                <a:cs typeface="Microsoft Sans Serif" panose="020B0604020202020204" pitchFamily="34" charset="0"/>
              </a:rPr>
              <a:t> </a:t>
            </a:r>
            <a:r>
              <a:rPr lang="en-US" sz="1200" dirty="0" err="1">
                <a:latin typeface="Microsoft Sans Serif" panose="020B0604020202020204" pitchFamily="34" charset="0"/>
                <a:cs typeface="Microsoft Sans Serif" panose="020B0604020202020204" pitchFamily="34" charset="0"/>
              </a:rPr>
              <a:t>Ceratitis</a:t>
            </a:r>
            <a:r>
              <a:rPr lang="en-US" sz="1200" dirty="0">
                <a:latin typeface="Microsoft Sans Serif" panose="020B0604020202020204" pitchFamily="34" charset="0"/>
                <a:cs typeface="Microsoft Sans Serif" panose="020B0604020202020204" pitchFamily="34" charset="0"/>
              </a:rPr>
              <a:t> </a:t>
            </a:r>
            <a:r>
              <a:rPr lang="en-US" sz="1200" dirty="0" err="1">
                <a:latin typeface="Microsoft Sans Serif" panose="020B0604020202020204" pitchFamily="34" charset="0"/>
                <a:cs typeface="Microsoft Sans Serif" panose="020B0604020202020204" pitchFamily="34" charset="0"/>
              </a:rPr>
              <a:t>capitata</a:t>
            </a:r>
            <a:r>
              <a:rPr lang="en-US" sz="1200" dirty="0" smtClean="0">
                <a:latin typeface="Microsoft Sans Serif" panose="020B0604020202020204" pitchFamily="34" charset="0"/>
                <a:cs typeface="Microsoft Sans Serif" panose="020B0604020202020204" pitchFamily="34" charset="0"/>
              </a:rPr>
              <a:t>.” </a:t>
            </a:r>
            <a:r>
              <a:rPr lang="en-US" sz="1200" i="1" dirty="0">
                <a:latin typeface="Microsoft Sans Serif" panose="020B0604020202020204" pitchFamily="34" charset="0"/>
                <a:cs typeface="Microsoft Sans Serif" panose="020B0604020202020204" pitchFamily="34" charset="0"/>
              </a:rPr>
              <a:t>Dryad Digital Repository</a:t>
            </a:r>
            <a:r>
              <a:rPr lang="en-US" sz="1200" dirty="0">
                <a:latin typeface="Microsoft Sans Serif" panose="020B0604020202020204" pitchFamily="34" charset="0"/>
                <a:cs typeface="Microsoft Sans Serif" panose="020B0604020202020204" pitchFamily="34" charset="0"/>
              </a:rPr>
              <a:t>. </a:t>
            </a:r>
            <a:r>
              <a:rPr lang="en-US" sz="1200" dirty="0">
                <a:latin typeface="Microsoft Sans Serif" panose="020B0604020202020204" pitchFamily="34" charset="0"/>
                <a:cs typeface="Microsoft Sans Serif" panose="020B0604020202020204" pitchFamily="34" charset="0"/>
                <a:hlinkClick r:id="rId8"/>
              </a:rPr>
              <a:t>http://</a:t>
            </a:r>
            <a:r>
              <a:rPr lang="en-US" sz="1200" dirty="0" smtClean="0">
                <a:latin typeface="Microsoft Sans Serif" panose="020B0604020202020204" pitchFamily="34" charset="0"/>
                <a:cs typeface="Microsoft Sans Serif" panose="020B0604020202020204" pitchFamily="34" charset="0"/>
                <a:hlinkClick r:id="rId8"/>
              </a:rPr>
              <a:t>datadryad.org/resource/doi:10.5061/dryad.dn5sf?show=full</a:t>
            </a:r>
            <a:endParaRPr lang="en-US" sz="1200" dirty="0" smtClean="0">
              <a:latin typeface="Microsoft Sans Serif" panose="020B0604020202020204" pitchFamily="34" charset="0"/>
              <a:cs typeface="Microsoft Sans Serif" panose="020B0604020202020204" pitchFamily="34" charset="0"/>
            </a:endParaRPr>
          </a:p>
          <a:p>
            <a:pPr marL="0" indent="0">
              <a:buNone/>
            </a:pPr>
            <a:endParaRPr lang="en-US" sz="1200" dirty="0" smtClean="0">
              <a:latin typeface="Microsoft Sans Serif" panose="020B0604020202020204" pitchFamily="34" charset="0"/>
              <a:cs typeface="Microsoft Sans Serif" panose="020B0604020202020204" pitchFamily="34" charset="0"/>
            </a:endParaRPr>
          </a:p>
          <a:p>
            <a:pPr marL="0" indent="0">
              <a:buNone/>
            </a:pPr>
            <a:r>
              <a:rPr lang="en-US" sz="1200" dirty="0" smtClean="0">
                <a:latin typeface="Microsoft Sans Serif" panose="020B0604020202020204" pitchFamily="34" charset="0"/>
                <a:cs typeface="Microsoft Sans Serif" panose="020B0604020202020204" pitchFamily="34" charset="0"/>
              </a:rPr>
              <a:t>The </a:t>
            </a:r>
            <a:r>
              <a:rPr lang="en-US" sz="1200" dirty="0">
                <a:latin typeface="Microsoft Sans Serif" panose="020B0604020202020204" pitchFamily="34" charset="0"/>
                <a:cs typeface="Microsoft Sans Serif" panose="020B0604020202020204" pitchFamily="34" charset="0"/>
              </a:rPr>
              <a:t>Genetics Society of America. 2015. “</a:t>
            </a:r>
            <a:r>
              <a:rPr lang="en-US" sz="1200" dirty="0" err="1">
                <a:latin typeface="Microsoft Sans Serif" panose="020B0604020202020204" pitchFamily="34" charset="0"/>
                <a:cs typeface="Microsoft Sans Serif" panose="020B0604020202020204" pitchFamily="34" charset="0"/>
              </a:rPr>
              <a:t>FlyBase</a:t>
            </a:r>
            <a:r>
              <a:rPr lang="en-US" sz="1200" dirty="0">
                <a:latin typeface="Microsoft Sans Serif" panose="020B0604020202020204" pitchFamily="34" charset="0"/>
                <a:cs typeface="Microsoft Sans Serif" panose="020B0604020202020204" pitchFamily="34" charset="0"/>
              </a:rPr>
              <a:t>: A Database of Drosophila Genes &amp; Genomes.” Last modified June 26. </a:t>
            </a:r>
            <a:r>
              <a:rPr lang="en-US" sz="1200" u="sng" dirty="0">
                <a:latin typeface="Microsoft Sans Serif" panose="020B0604020202020204" pitchFamily="34" charset="0"/>
                <a:cs typeface="Microsoft Sans Serif" panose="020B0604020202020204" pitchFamily="34" charset="0"/>
                <a:hlinkClick r:id="rId3"/>
              </a:rPr>
              <a:t>http://flybase.org</a:t>
            </a:r>
            <a:r>
              <a:rPr lang="en-US" sz="1200" u="sng" dirty="0" smtClean="0">
                <a:latin typeface="Microsoft Sans Serif" panose="020B0604020202020204" pitchFamily="34" charset="0"/>
                <a:cs typeface="Microsoft Sans Serif" panose="020B0604020202020204" pitchFamily="34" charset="0"/>
                <a:hlinkClick r:id="rId3"/>
              </a:rPr>
              <a:t>/</a:t>
            </a:r>
            <a:endParaRPr lang="en-US" sz="1200" u="sng" dirty="0" smtClean="0">
              <a:latin typeface="Microsoft Sans Serif" panose="020B0604020202020204" pitchFamily="34" charset="0"/>
              <a:cs typeface="Microsoft Sans Serif" panose="020B0604020202020204" pitchFamily="34" charset="0"/>
            </a:endParaRPr>
          </a:p>
        </p:txBody>
      </p:sp>
      <p:sp>
        <p:nvSpPr>
          <p:cNvPr id="4" name="Footer Placeholder 3"/>
          <p:cNvSpPr>
            <a:spLocks noGrp="1"/>
          </p:cNvSpPr>
          <p:nvPr>
            <p:ph type="ftr" sz="quarter" idx="11"/>
          </p:nvPr>
        </p:nvSpPr>
        <p:spPr/>
        <p:txBody>
          <a:bodyPr/>
          <a:lstStyle/>
          <a:p>
            <a:r>
              <a:rPr lang="en-US" dirty="0" smtClean="0"/>
              <a:t>Module 1: Overview of Research Data Management</a:t>
            </a:r>
            <a:endParaRPr lang="en-US" dirty="0"/>
          </a:p>
        </p:txBody>
      </p:sp>
      <p:sp>
        <p:nvSpPr>
          <p:cNvPr id="5" name="Title 1"/>
          <p:cNvSpPr txBox="1">
            <a:spLocks/>
          </p:cNvSpPr>
          <p:nvPr/>
        </p:nvSpPr>
        <p:spPr>
          <a:xfrm>
            <a:off x="457200" y="152400"/>
            <a:ext cx="82296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Works Cited</a:t>
            </a:r>
            <a:endParaRPr lang="en-US" dirty="0"/>
          </a:p>
        </p:txBody>
      </p:sp>
    </p:spTree>
    <p:extLst>
      <p:ext uri="{BB962C8B-B14F-4D97-AF65-F5344CB8AC3E}">
        <p14:creationId xmlns:p14="http://schemas.microsoft.com/office/powerpoint/2010/main" val="1707715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4648200"/>
          </a:xfrm>
        </p:spPr>
        <p:txBody>
          <a:bodyPr>
            <a:noAutofit/>
          </a:bodyPr>
          <a:lstStyle/>
          <a:p>
            <a:pPr marL="0" indent="0">
              <a:buNone/>
            </a:pPr>
            <a:r>
              <a:rPr lang="en-US" sz="1200" dirty="0">
                <a:latin typeface="Microsoft Sans Serif" panose="020B0604020202020204" pitchFamily="34" charset="0"/>
                <a:cs typeface="Microsoft Sans Serif" panose="020B0604020202020204" pitchFamily="34" charset="0"/>
              </a:rPr>
              <a:t>Moore, Richard. 2013. “Morning Address, Part 1: UCSD’s Research </a:t>
            </a:r>
            <a:r>
              <a:rPr lang="en-US" sz="1200" dirty="0" err="1">
                <a:latin typeface="Microsoft Sans Serif" panose="020B0604020202020204" pitchFamily="34" charset="0"/>
                <a:cs typeface="Microsoft Sans Serif" panose="020B0604020202020204" pitchFamily="34" charset="0"/>
              </a:rPr>
              <a:t>CyberInfrastructure</a:t>
            </a:r>
            <a:r>
              <a:rPr lang="en-US" sz="1200" dirty="0">
                <a:latin typeface="Microsoft Sans Serif" panose="020B0604020202020204" pitchFamily="34" charset="0"/>
                <a:cs typeface="Microsoft Sans Serif" panose="020B0604020202020204" pitchFamily="34" charset="0"/>
              </a:rPr>
              <a:t> (RCI) Program: Enabling Research Thru Shared Services.” </a:t>
            </a:r>
            <a:r>
              <a:rPr lang="en-US" sz="1200" i="1" dirty="0">
                <a:latin typeface="Microsoft Sans Serif" panose="020B0604020202020204" pitchFamily="34" charset="0"/>
                <a:cs typeface="Microsoft Sans Serif" panose="020B0604020202020204" pitchFamily="34" charset="0"/>
              </a:rPr>
              <a:t>University of Massachusetts and New England Area Librarian e-Science Symposium April 3</a:t>
            </a:r>
            <a:r>
              <a:rPr lang="en-US" sz="1200" dirty="0">
                <a:latin typeface="Microsoft Sans Serif" panose="020B0604020202020204" pitchFamily="34" charset="0"/>
                <a:cs typeface="Microsoft Sans Serif" panose="020B0604020202020204" pitchFamily="34" charset="0"/>
              </a:rPr>
              <a:t>. </a:t>
            </a:r>
            <a:r>
              <a:rPr lang="en-US" sz="1200" u="sng" dirty="0">
                <a:latin typeface="Microsoft Sans Serif" panose="020B0604020202020204" pitchFamily="34" charset="0"/>
                <a:cs typeface="Microsoft Sans Serif" panose="020B0604020202020204" pitchFamily="34" charset="0"/>
                <a:hlinkClick r:id="rId3"/>
              </a:rPr>
              <a:t>http://escholarship.umassmed.edu/escience_symposium/2013/program/7</a:t>
            </a:r>
            <a:endParaRPr lang="en-US" sz="1200" u="sng" dirty="0">
              <a:latin typeface="Microsoft Sans Serif" panose="020B0604020202020204" pitchFamily="34" charset="0"/>
              <a:cs typeface="Microsoft Sans Serif" panose="020B0604020202020204" pitchFamily="34" charset="0"/>
            </a:endParaRPr>
          </a:p>
          <a:p>
            <a:pPr marL="0" indent="0">
              <a:buNone/>
            </a:pPr>
            <a:endParaRPr lang="en-US" sz="1200" dirty="0" smtClean="0">
              <a:latin typeface="Microsoft Sans Serif" panose="020B0604020202020204" pitchFamily="34" charset="0"/>
              <a:cs typeface="Microsoft Sans Serif" panose="020B0604020202020204" pitchFamily="34" charset="0"/>
            </a:endParaRPr>
          </a:p>
          <a:p>
            <a:pPr marL="0" indent="0">
              <a:buNone/>
            </a:pPr>
            <a:r>
              <a:rPr lang="en-US" sz="1200" dirty="0" err="1" smtClean="0">
                <a:latin typeface="Microsoft Sans Serif" panose="020B0604020202020204" pitchFamily="34" charset="0"/>
                <a:cs typeface="Microsoft Sans Serif" panose="020B0604020202020204" pitchFamily="34" charset="0"/>
              </a:rPr>
              <a:t>Oransky</a:t>
            </a:r>
            <a:r>
              <a:rPr lang="en-US" sz="1200" dirty="0">
                <a:latin typeface="Microsoft Sans Serif" panose="020B0604020202020204" pitchFamily="34" charset="0"/>
                <a:cs typeface="Microsoft Sans Serif" panose="020B0604020202020204" pitchFamily="34" charset="0"/>
              </a:rPr>
              <a:t>, Ivan. 2013. “JCI paper retracted for duplicated panels after authors can’t provide original data.” </a:t>
            </a:r>
            <a:r>
              <a:rPr lang="en-US" sz="1200" i="1" dirty="0">
                <a:latin typeface="Microsoft Sans Serif" panose="020B0604020202020204" pitchFamily="34" charset="0"/>
                <a:cs typeface="Microsoft Sans Serif" panose="020B0604020202020204" pitchFamily="34" charset="0"/>
              </a:rPr>
              <a:t>Retraction Watch</a:t>
            </a:r>
            <a:r>
              <a:rPr lang="en-US" sz="1200" dirty="0">
                <a:latin typeface="Microsoft Sans Serif" panose="020B0604020202020204" pitchFamily="34" charset="0"/>
                <a:cs typeface="Microsoft Sans Serif" panose="020B0604020202020204" pitchFamily="34" charset="0"/>
              </a:rPr>
              <a:t>, July 19. </a:t>
            </a:r>
            <a:r>
              <a:rPr lang="en-US" sz="1200" u="sng" dirty="0">
                <a:latin typeface="Microsoft Sans Serif" panose="020B0604020202020204" pitchFamily="34" charset="0"/>
                <a:cs typeface="Microsoft Sans Serif" panose="020B0604020202020204" pitchFamily="34" charset="0"/>
                <a:hlinkClick r:id="rId4"/>
              </a:rPr>
              <a:t>http://retractionwatch.com/2013/07/19/jci-paper-retracted-for-duplicated-panels-after-authors-cant-provide-original-data/</a:t>
            </a:r>
            <a:endParaRPr lang="en-US" sz="1200" u="sng" dirty="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err="1">
                <a:latin typeface="Microsoft Sans Serif" panose="020B0604020202020204" pitchFamily="34" charset="0"/>
                <a:cs typeface="Microsoft Sans Serif" panose="020B0604020202020204" pitchFamily="34" charset="0"/>
              </a:rPr>
              <a:t>Weinman</a:t>
            </a:r>
            <a:r>
              <a:rPr lang="en-US" sz="1200" dirty="0">
                <a:latin typeface="Microsoft Sans Serif" panose="020B0604020202020204" pitchFamily="34" charset="0"/>
                <a:cs typeface="Microsoft Sans Serif" panose="020B0604020202020204" pitchFamily="34" charset="0"/>
              </a:rPr>
              <a:t>, Edward J., </a:t>
            </a:r>
            <a:r>
              <a:rPr lang="en-US" sz="1200" dirty="0" err="1">
                <a:latin typeface="Microsoft Sans Serif" panose="020B0604020202020204" pitchFamily="34" charset="0"/>
                <a:cs typeface="Microsoft Sans Serif" panose="020B0604020202020204" pitchFamily="34" charset="0"/>
              </a:rPr>
              <a:t>Rajat</a:t>
            </a:r>
            <a:r>
              <a:rPr lang="en-US" sz="1200" dirty="0">
                <a:latin typeface="Microsoft Sans Serif" panose="020B0604020202020204" pitchFamily="34" charset="0"/>
                <a:cs typeface="Microsoft Sans Serif" panose="020B0604020202020204" pitchFamily="34" charset="0"/>
              </a:rPr>
              <a:t> S. Biswas, </a:t>
            </a:r>
            <a:r>
              <a:rPr lang="en-US" sz="1200" dirty="0" err="1">
                <a:latin typeface="Microsoft Sans Serif" panose="020B0604020202020204" pitchFamily="34" charset="0"/>
                <a:cs typeface="Microsoft Sans Serif" panose="020B0604020202020204" pitchFamily="34" charset="0"/>
              </a:rPr>
              <a:t>Quihong</a:t>
            </a:r>
            <a:r>
              <a:rPr lang="en-US" sz="1200" dirty="0">
                <a:latin typeface="Microsoft Sans Serif" panose="020B0604020202020204" pitchFamily="34" charset="0"/>
                <a:cs typeface="Microsoft Sans Serif" panose="020B0604020202020204" pitchFamily="34" charset="0"/>
              </a:rPr>
              <a:t> Peng, Lily Shen, Christina L. Turner, </a:t>
            </a:r>
            <a:r>
              <a:rPr lang="en-US" sz="1200" dirty="0" err="1">
                <a:latin typeface="Microsoft Sans Serif" panose="020B0604020202020204" pitchFamily="34" charset="0"/>
                <a:cs typeface="Microsoft Sans Serif" panose="020B0604020202020204" pitchFamily="34" charset="0"/>
              </a:rPr>
              <a:t>Xiaofei</a:t>
            </a:r>
            <a:r>
              <a:rPr lang="en-US" sz="1200" dirty="0">
                <a:latin typeface="Microsoft Sans Serif" panose="020B0604020202020204" pitchFamily="34" charset="0"/>
                <a:cs typeface="Microsoft Sans Serif" panose="020B0604020202020204" pitchFamily="34" charset="0"/>
              </a:rPr>
              <a:t> E, Deborah </a:t>
            </a:r>
            <a:r>
              <a:rPr lang="en-US" sz="1200" dirty="0" err="1">
                <a:latin typeface="Microsoft Sans Serif" panose="020B0604020202020204" pitchFamily="34" charset="0"/>
                <a:cs typeface="Microsoft Sans Serif" panose="020B0604020202020204" pitchFamily="34" charset="0"/>
              </a:rPr>
              <a:t>Steplock</a:t>
            </a:r>
            <a:r>
              <a:rPr lang="en-US" sz="1200" dirty="0">
                <a:latin typeface="Microsoft Sans Serif" panose="020B0604020202020204" pitchFamily="34" charset="0"/>
                <a:cs typeface="Microsoft Sans Serif" panose="020B0604020202020204" pitchFamily="34" charset="0"/>
              </a:rPr>
              <a:t>, </a:t>
            </a:r>
            <a:r>
              <a:rPr lang="en-US" sz="1200" dirty="0" err="1">
                <a:latin typeface="Microsoft Sans Serif" panose="020B0604020202020204" pitchFamily="34" charset="0"/>
                <a:cs typeface="Microsoft Sans Serif" panose="020B0604020202020204" pitchFamily="34" charset="0"/>
              </a:rPr>
              <a:t>Shirish</a:t>
            </a:r>
            <a:r>
              <a:rPr lang="en-US" sz="1200" dirty="0">
                <a:latin typeface="Microsoft Sans Serif" panose="020B0604020202020204" pitchFamily="34" charset="0"/>
                <a:cs typeface="Microsoft Sans Serif" panose="020B0604020202020204" pitchFamily="34" charset="0"/>
              </a:rPr>
              <a:t> </a:t>
            </a:r>
            <a:r>
              <a:rPr lang="en-US" sz="1200" dirty="0" err="1">
                <a:latin typeface="Microsoft Sans Serif" panose="020B0604020202020204" pitchFamily="34" charset="0"/>
                <a:cs typeface="Microsoft Sans Serif" panose="020B0604020202020204" pitchFamily="34" charset="0"/>
              </a:rPr>
              <a:t>Shenolikar</a:t>
            </a:r>
            <a:r>
              <a:rPr lang="en-US" sz="1200" dirty="0">
                <a:latin typeface="Microsoft Sans Serif" panose="020B0604020202020204" pitchFamily="34" charset="0"/>
                <a:cs typeface="Microsoft Sans Serif" panose="020B0604020202020204" pitchFamily="34" charset="0"/>
              </a:rPr>
              <a:t>, and Rochelle Cunningham. 2007. “Parathyroid hormone inhibits renal phosphate transport by phosphorylation of serine 77 of sodium-hydrogen exchanger regulatory factor–1.” </a:t>
            </a:r>
            <a:r>
              <a:rPr lang="en-US" sz="1200" i="1" dirty="0">
                <a:latin typeface="Microsoft Sans Serif" panose="020B0604020202020204" pitchFamily="34" charset="0"/>
                <a:cs typeface="Microsoft Sans Serif" panose="020B0604020202020204" pitchFamily="34" charset="0"/>
              </a:rPr>
              <a:t>Journal of Clinical Investigation</a:t>
            </a:r>
            <a:r>
              <a:rPr lang="en-US" sz="1200" dirty="0">
                <a:latin typeface="Microsoft Sans Serif" panose="020B0604020202020204" pitchFamily="34" charset="0"/>
                <a:cs typeface="Microsoft Sans Serif" panose="020B0604020202020204" pitchFamily="34" charset="0"/>
              </a:rPr>
              <a:t> 117(11): 3412-3420. </a:t>
            </a:r>
            <a:r>
              <a:rPr lang="en-US" sz="1200" u="sng" dirty="0">
                <a:latin typeface="Microsoft Sans Serif" panose="020B0604020202020204" pitchFamily="34" charset="0"/>
                <a:cs typeface="Microsoft Sans Serif" panose="020B0604020202020204" pitchFamily="34" charset="0"/>
                <a:hlinkClick r:id="rId5"/>
              </a:rPr>
              <a:t>http://dx.doi.org/10.1172/JCI32738</a:t>
            </a:r>
            <a:endParaRPr lang="en-US" sz="1200" u="sng" dirty="0">
              <a:latin typeface="Microsoft Sans Serif" panose="020B0604020202020204" pitchFamily="34" charset="0"/>
              <a:cs typeface="Microsoft Sans Serif" panose="020B0604020202020204" pitchFamily="34" charset="0"/>
            </a:endParaRPr>
          </a:p>
          <a:p>
            <a:pPr marL="0" indent="0">
              <a:buNone/>
            </a:pPr>
            <a:endParaRPr lang="en-US" sz="1200" dirty="0">
              <a:latin typeface="Microsoft Sans Serif" panose="020B0604020202020204" pitchFamily="34" charset="0"/>
              <a:cs typeface="Microsoft Sans Serif" panose="020B0604020202020204" pitchFamily="34" charset="0"/>
            </a:endParaRPr>
          </a:p>
          <a:p>
            <a:pPr marL="0" indent="0">
              <a:buNone/>
            </a:pPr>
            <a:r>
              <a:rPr lang="en-US" sz="1200" dirty="0">
                <a:latin typeface="Microsoft Sans Serif" panose="020B0604020202020204" pitchFamily="34" charset="0"/>
                <a:cs typeface="Microsoft Sans Serif" panose="020B0604020202020204" pitchFamily="34" charset="0"/>
              </a:rPr>
              <a:t>NIH (National Institutes of Health). 2013. “NLM Administrative Supplements for </a:t>
            </a:r>
            <a:r>
              <a:rPr lang="en-US" sz="1200" dirty="0" err="1">
                <a:latin typeface="Microsoft Sans Serif" panose="020B0604020202020204" pitchFamily="34" charset="0"/>
                <a:cs typeface="Microsoft Sans Serif" panose="020B0604020202020204" pitchFamily="34" charset="0"/>
              </a:rPr>
              <a:t>Informationist</a:t>
            </a:r>
            <a:r>
              <a:rPr lang="en-US" sz="1200" dirty="0">
                <a:latin typeface="Microsoft Sans Serif" panose="020B0604020202020204" pitchFamily="34" charset="0"/>
                <a:cs typeface="Microsoft Sans Serif" panose="020B0604020202020204" pitchFamily="34" charset="0"/>
              </a:rPr>
              <a:t> Services in NIH-funded Research Projects.” Department of Health and Human Services. Last modified July 19. </a:t>
            </a:r>
            <a:r>
              <a:rPr lang="en-US" sz="1200" u="sng" dirty="0">
                <a:latin typeface="Microsoft Sans Serif" panose="020B0604020202020204" pitchFamily="34" charset="0"/>
                <a:cs typeface="Microsoft Sans Serif" panose="020B0604020202020204" pitchFamily="34" charset="0"/>
                <a:hlinkClick r:id="rId6"/>
              </a:rPr>
              <a:t>http://grants.nih.gov/grants/guide/pa-files/PA-12-158.html</a:t>
            </a:r>
            <a:endParaRPr lang="en-US" sz="1200" dirty="0">
              <a:latin typeface="Microsoft Sans Serif" pitchFamily="34" charset="0"/>
              <a:cs typeface="Microsoft Sans Serif" pitchFamily="34" charset="0"/>
            </a:endParaRPr>
          </a:p>
          <a:p>
            <a:pPr marL="0" indent="0">
              <a:buNone/>
            </a:pPr>
            <a:endParaRPr lang="en-US" sz="2600" dirty="0">
              <a:latin typeface="Microsoft Sans Serif" pitchFamily="34" charset="0"/>
              <a:cs typeface="Microsoft Sans Serif" pitchFamily="34" charset="0"/>
            </a:endParaRPr>
          </a:p>
          <a:p>
            <a:pPr marL="0" indent="0" algn="ctr">
              <a:buNone/>
            </a:pPr>
            <a:r>
              <a:rPr lang="en-US" sz="2600" dirty="0" smtClean="0">
                <a:latin typeface="Microsoft Sans Serif" pitchFamily="34" charset="0"/>
                <a:cs typeface="Microsoft Sans Serif" pitchFamily="34" charset="0"/>
              </a:rPr>
              <a:t>Special thanks to Jen Ferguson, Richard Moore and Glenn Gaudette for permission to use their slides.</a:t>
            </a:r>
            <a:endParaRPr lang="en-US" sz="2600" dirty="0">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
        <p:nvSpPr>
          <p:cNvPr id="5" name="Title 1"/>
          <p:cNvSpPr txBox="1">
            <a:spLocks/>
          </p:cNvSpPr>
          <p:nvPr/>
        </p:nvSpPr>
        <p:spPr>
          <a:xfrm>
            <a:off x="457200" y="152400"/>
            <a:ext cx="82296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Works Cited</a:t>
            </a:r>
            <a:endParaRPr lang="en-US" dirty="0"/>
          </a:p>
        </p:txBody>
      </p:sp>
    </p:spTree>
    <p:extLst>
      <p:ext uri="{BB962C8B-B14F-4D97-AF65-F5344CB8AC3E}">
        <p14:creationId xmlns:p14="http://schemas.microsoft.com/office/powerpoint/2010/main" val="2411402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dirty="0"/>
              <a:t>Why is Data Management Important?</a:t>
            </a:r>
          </a:p>
        </p:txBody>
      </p:sp>
      <p:sp>
        <p:nvSpPr>
          <p:cNvPr id="3" name="Content Placeholder 2"/>
          <p:cNvSpPr>
            <a:spLocks noGrp="1"/>
          </p:cNvSpPr>
          <p:nvPr>
            <p:ph idx="1"/>
          </p:nvPr>
        </p:nvSpPr>
        <p:spPr/>
        <p:txBody>
          <a:bodyPr/>
          <a:lstStyle/>
          <a:p>
            <a:pPr marL="0" indent="0">
              <a:buNone/>
            </a:pPr>
            <a:endParaRPr lang="en-US" dirty="0" smtClean="0">
              <a:hlinkClick r:id="rId3"/>
            </a:endParaRPr>
          </a:p>
          <a:p>
            <a:pPr marL="0" indent="0">
              <a:buNone/>
            </a:pPr>
            <a:r>
              <a:rPr lang="en-US" dirty="0">
                <a:solidFill>
                  <a:schemeClr val="tx1"/>
                </a:solidFill>
                <a:latin typeface="Microsoft Sans Serif" panose="020B0604020202020204" pitchFamily="34" charset="0"/>
                <a:cs typeface="Microsoft Sans Serif" panose="020B0604020202020204" pitchFamily="34" charset="0"/>
              </a:rPr>
              <a:t>Data Sharing and Management Snafu in 3 Short </a:t>
            </a:r>
            <a:r>
              <a:rPr lang="en-US" dirty="0" smtClean="0">
                <a:solidFill>
                  <a:schemeClr val="tx1"/>
                </a:solidFill>
                <a:latin typeface="Microsoft Sans Serif" panose="020B0604020202020204" pitchFamily="34" charset="0"/>
                <a:cs typeface="Microsoft Sans Serif" panose="020B0604020202020204" pitchFamily="34" charset="0"/>
              </a:rPr>
              <a:t>Acts: A </a:t>
            </a:r>
            <a:r>
              <a:rPr lang="en-US" dirty="0">
                <a:solidFill>
                  <a:schemeClr val="tx1"/>
                </a:solidFill>
                <a:latin typeface="Microsoft Sans Serif" panose="020B0604020202020204" pitchFamily="34" charset="0"/>
                <a:cs typeface="Microsoft Sans Serif" panose="020B0604020202020204" pitchFamily="34" charset="0"/>
              </a:rPr>
              <a:t>data management horror story by Karen Hanson, Alisa </a:t>
            </a:r>
            <a:r>
              <a:rPr lang="en-US" dirty="0" err="1">
                <a:solidFill>
                  <a:schemeClr val="tx1"/>
                </a:solidFill>
                <a:latin typeface="Microsoft Sans Serif" panose="020B0604020202020204" pitchFamily="34" charset="0"/>
                <a:cs typeface="Microsoft Sans Serif" panose="020B0604020202020204" pitchFamily="34" charset="0"/>
              </a:rPr>
              <a:t>Surkis</a:t>
            </a:r>
            <a:r>
              <a:rPr lang="en-US" dirty="0">
                <a:solidFill>
                  <a:schemeClr val="tx1"/>
                </a:solidFill>
                <a:latin typeface="Microsoft Sans Serif" panose="020B0604020202020204" pitchFamily="34" charset="0"/>
                <a:cs typeface="Microsoft Sans Serif" panose="020B0604020202020204" pitchFamily="34" charset="0"/>
              </a:rPr>
              <a:t> and Karen </a:t>
            </a:r>
            <a:r>
              <a:rPr lang="en-US" dirty="0" err="1">
                <a:solidFill>
                  <a:schemeClr val="tx1"/>
                </a:solidFill>
                <a:latin typeface="Microsoft Sans Serif" panose="020B0604020202020204" pitchFamily="34" charset="0"/>
                <a:cs typeface="Microsoft Sans Serif" panose="020B0604020202020204" pitchFamily="34" charset="0"/>
              </a:rPr>
              <a:t>Yacobucci</a:t>
            </a:r>
            <a:r>
              <a:rPr lang="en-US" dirty="0">
                <a:solidFill>
                  <a:schemeClr val="tx1"/>
                </a:solidFill>
                <a:latin typeface="Microsoft Sans Serif" panose="020B0604020202020204" pitchFamily="34" charset="0"/>
                <a:cs typeface="Microsoft Sans Serif" panose="020B0604020202020204" pitchFamily="34" charset="0"/>
              </a:rPr>
              <a:t>.</a:t>
            </a:r>
            <a:r>
              <a:rPr lang="en-US" dirty="0"/>
              <a:t> </a:t>
            </a:r>
            <a:endParaRPr lang="en-US" dirty="0" smtClean="0">
              <a:latin typeface="Microsoft Sans Serif" panose="020B0604020202020204" pitchFamily="34" charset="0"/>
              <a:cs typeface="Microsoft Sans Serif" panose="020B0604020202020204" pitchFamily="34" charset="0"/>
              <a:hlinkClick r:id="rId3"/>
            </a:endParaRPr>
          </a:p>
          <a:p>
            <a:pPr marL="0" indent="0">
              <a:buNone/>
            </a:pPr>
            <a:endParaRPr lang="en-US" dirty="0" smtClean="0">
              <a:latin typeface="Microsoft Sans Serif" panose="020B0604020202020204" pitchFamily="34" charset="0"/>
              <a:cs typeface="Microsoft Sans Serif" panose="020B0604020202020204" pitchFamily="34" charset="0"/>
              <a:hlinkClick r:id="rId3"/>
            </a:endParaRPr>
          </a:p>
          <a:p>
            <a:pPr marL="0" indent="0">
              <a:buNone/>
            </a:pPr>
            <a:r>
              <a:rPr lang="en-US" dirty="0" smtClean="0">
                <a:latin typeface="Microsoft Sans Serif" panose="020B0604020202020204" pitchFamily="34" charset="0"/>
                <a:cs typeface="Microsoft Sans Serif" panose="020B0604020202020204" pitchFamily="34" charset="0"/>
                <a:hlinkClick r:id="rId3"/>
              </a:rPr>
              <a:t>http</a:t>
            </a:r>
            <a:r>
              <a:rPr lang="en-US" dirty="0">
                <a:latin typeface="Microsoft Sans Serif" panose="020B0604020202020204" pitchFamily="34" charset="0"/>
                <a:cs typeface="Microsoft Sans Serif" panose="020B0604020202020204" pitchFamily="34" charset="0"/>
                <a:hlinkClick r:id="rId3"/>
              </a:rPr>
              <a:t>://www.youtube.com/watch?v=N2zK3sAtr-4</a:t>
            </a:r>
            <a:endParaRPr lang="en-US" dirty="0">
              <a:latin typeface="Microsoft Sans Serif" panose="020B0604020202020204" pitchFamily="34" charset="0"/>
              <a:cs typeface="Microsoft Sans Serif" panose="020B0604020202020204"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750244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icrosoft Sans Serif" pitchFamily="34" charset="0"/>
              </a:rPr>
              <a:t>Why Manage Data?</a:t>
            </a:r>
            <a:endParaRPr lang="en-US" dirty="0">
              <a:cs typeface="Microsoft Sans Serif" pitchFamily="34" charset="0"/>
            </a:endParaRPr>
          </a:p>
        </p:txBody>
      </p:sp>
      <p:sp>
        <p:nvSpPr>
          <p:cNvPr id="3" name="Content Placeholder 2"/>
          <p:cNvSpPr>
            <a:spLocks noGrp="1"/>
          </p:cNvSpPr>
          <p:nvPr>
            <p:ph idx="1"/>
          </p:nvPr>
        </p:nvSpPr>
        <p:spPr/>
        <p:txBody>
          <a:bodyPr/>
          <a:lstStyle/>
          <a:p>
            <a:pPr marL="0" indent="0">
              <a:buNone/>
            </a:pPr>
            <a:endParaRPr lang="en-US" dirty="0" smtClean="0">
              <a:solidFill>
                <a:schemeClr val="tx1"/>
              </a:solidFill>
              <a:latin typeface="Microsoft Sans Serif" pitchFamily="34" charset="0"/>
              <a:cs typeface="Microsoft Sans Serif" pitchFamily="34" charset="0"/>
            </a:endParaRPr>
          </a:p>
          <a:p>
            <a:pPr marL="0" indent="0">
              <a:buNone/>
            </a:pPr>
            <a:r>
              <a:rPr lang="en-US" dirty="0" smtClean="0">
                <a:solidFill>
                  <a:schemeClr val="tx1"/>
                </a:solidFill>
                <a:latin typeface="Microsoft Sans Serif" pitchFamily="34" charset="0"/>
                <a:cs typeface="Microsoft Sans Serif" pitchFamily="34" charset="0"/>
              </a:rPr>
              <a:t>“And </a:t>
            </a:r>
            <a:r>
              <a:rPr lang="en-US" dirty="0">
                <a:solidFill>
                  <a:schemeClr val="tx1"/>
                </a:solidFill>
                <a:latin typeface="Microsoft Sans Serif" pitchFamily="34" charset="0"/>
                <a:cs typeface="Microsoft Sans Serif" pitchFamily="34" charset="0"/>
              </a:rPr>
              <a:t>yet, data is the currency of science, even if publications are still the currency of tenure. To be able to exchange data, communicate it, mine it, reuse it, and review it is essential to scientific productivity, collaboration, and to discovery </a:t>
            </a:r>
            <a:r>
              <a:rPr lang="en-US" dirty="0" smtClean="0">
                <a:solidFill>
                  <a:schemeClr val="tx1"/>
                </a:solidFill>
                <a:latin typeface="Microsoft Sans Serif" pitchFamily="34" charset="0"/>
                <a:cs typeface="Microsoft Sans Serif" pitchFamily="34" charset="0"/>
              </a:rPr>
              <a:t>itself” </a:t>
            </a:r>
          </a:p>
          <a:p>
            <a:pPr marL="0" indent="0">
              <a:buNone/>
            </a:pPr>
            <a:r>
              <a:rPr lang="en-US" dirty="0" smtClean="0">
                <a:solidFill>
                  <a:schemeClr val="tx1"/>
                </a:solidFill>
                <a:latin typeface="Arial" pitchFamily="34" charset="0"/>
                <a:cs typeface="Arial" pitchFamily="34" charset="0"/>
              </a:rPr>
              <a:t>(Gold 2007).</a:t>
            </a:r>
            <a:endParaRPr lang="en-US" b="1"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62610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icrosoft Sans Serif" pitchFamily="34" charset="0"/>
              </a:rPr>
              <a:t>Federal Policies</a:t>
            </a:r>
            <a:endParaRPr lang="en-US" dirty="0">
              <a:cs typeface="Microsoft Sans Serif" pitchFamily="34" charset="0"/>
            </a:endParaRPr>
          </a:p>
        </p:txBody>
      </p:sp>
      <p:sp>
        <p:nvSpPr>
          <p:cNvPr id="3" name="Content Placeholder 2"/>
          <p:cNvSpPr>
            <a:spLocks noGrp="1"/>
          </p:cNvSpPr>
          <p:nvPr>
            <p:ph idx="1"/>
          </p:nvPr>
        </p:nvSpPr>
        <p:spPr>
          <a:xfrm>
            <a:off x="457200" y="1524000"/>
            <a:ext cx="8229600" cy="4525963"/>
          </a:xfrm>
        </p:spPr>
        <p:txBody>
          <a:bodyPr>
            <a:normAutofit/>
          </a:bodyPr>
          <a:lstStyle/>
          <a:p>
            <a:pPr marL="0" indent="0">
              <a:buNone/>
            </a:pPr>
            <a:endParaRPr lang="en-US" dirty="0" smtClean="0">
              <a:latin typeface="Microsoft Sans Serif" pitchFamily="34" charset="0"/>
              <a:cs typeface="Microsoft Sans Serif" pitchFamily="34" charset="0"/>
            </a:endParaRPr>
          </a:p>
          <a:p>
            <a:pPr marL="0" indent="0">
              <a:buNone/>
            </a:pPr>
            <a:r>
              <a:rPr lang="en-US" dirty="0" smtClean="0">
                <a:solidFill>
                  <a:schemeClr val="tx1"/>
                </a:solidFill>
                <a:latin typeface="Microsoft Sans Serif" pitchFamily="34" charset="0"/>
                <a:cs typeface="Microsoft Sans Serif" pitchFamily="34" charset="0"/>
              </a:rPr>
              <a:t>Feb. 2013:  Office of Science and Technology Policy at the White House issued directive that Federal agencies with more than $100 million in Research &amp; Development develop plans to make the results of federally funded research freely available to the public</a:t>
            </a:r>
          </a:p>
          <a:p>
            <a:pPr marL="0" indent="0">
              <a:buNone/>
            </a:pPr>
            <a:endParaRPr lang="en-US" dirty="0" smtClean="0">
              <a:latin typeface="Microsoft Sans Serif" pitchFamily="34" charset="0"/>
              <a:cs typeface="Microsoft Sans Serif" pitchFamily="34" charset="0"/>
            </a:endParaRPr>
          </a:p>
          <a:p>
            <a:pPr marL="0" indent="0">
              <a:buNone/>
            </a:pPr>
            <a:r>
              <a:rPr lang="en-US" dirty="0" smtClean="0">
                <a:solidFill>
                  <a:schemeClr val="tx1"/>
                </a:solidFill>
                <a:latin typeface="Microsoft Sans Serif" pitchFamily="34" charset="0"/>
                <a:cs typeface="Microsoft Sans Serif" pitchFamily="34" charset="0"/>
              </a:rPr>
              <a:t>May 2013:  President Obama issues Executive Order “Making Open and Machine Readable the New Default for Government Information”</a:t>
            </a:r>
          </a:p>
          <a:p>
            <a:pPr marL="0" indent="0">
              <a:buNone/>
            </a:pPr>
            <a:endParaRPr lang="en-US" dirty="0" smtClean="0">
              <a:latin typeface="Microsoft Sans Serif" pitchFamily="34" charset="0"/>
              <a:cs typeface="Microsoft Sans Serif" pitchFamily="34" charset="0"/>
            </a:endParaRP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469225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r>
              <a:rPr lang="en-US" dirty="0" smtClean="0"/>
              <a:t>Project Open Data</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8694" y="1600200"/>
            <a:ext cx="5146611" cy="4525963"/>
          </a:xfrm>
        </p:spPr>
      </p:pic>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343410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1888</TotalTime>
  <Words>6393</Words>
  <Application>Microsoft Office PowerPoint</Application>
  <PresentationFormat>On-screen Show (4:3)</PresentationFormat>
  <Paragraphs>660</Paragraphs>
  <Slides>55</Slides>
  <Notes>53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Executive</vt:lpstr>
      <vt:lpstr>  Module 1 Overview Of Research Data Management</vt:lpstr>
      <vt:lpstr>Learner Objectives</vt:lpstr>
      <vt:lpstr>What is Research Data?</vt:lpstr>
      <vt:lpstr>Types of Research Data</vt:lpstr>
      <vt:lpstr>3 Good Reasons for Managing Your Data</vt:lpstr>
      <vt:lpstr>Why is Data Management Important?</vt:lpstr>
      <vt:lpstr>Why Manage Data?</vt:lpstr>
      <vt:lpstr>Federal Policies</vt:lpstr>
      <vt:lpstr>Project Open Data</vt:lpstr>
      <vt:lpstr>PowerPoint Presentation</vt:lpstr>
      <vt:lpstr>PowerPoint Presentation</vt:lpstr>
      <vt:lpstr>Data Management Issues</vt:lpstr>
      <vt:lpstr>Issue #1: Responsibility</vt:lpstr>
      <vt:lpstr>PowerPoint Presentation</vt:lpstr>
      <vt:lpstr>Best Practices</vt:lpstr>
      <vt:lpstr>Lab Notebooks</vt:lpstr>
      <vt:lpstr>Issue #2: Data Management Plans (DMPs)</vt:lpstr>
      <vt:lpstr>NSF Data Management and Sharing Plans</vt:lpstr>
      <vt:lpstr>NSF Directorates</vt:lpstr>
      <vt:lpstr>Best Practices</vt:lpstr>
      <vt:lpstr>Data Life Cycles</vt:lpstr>
      <vt:lpstr>Funder DMP vs  the Life Cycle of a Project</vt:lpstr>
      <vt:lpstr>Library Resources</vt:lpstr>
      <vt:lpstr>Issue #3: Records Management</vt:lpstr>
      <vt:lpstr>PowerPoint Presentation</vt:lpstr>
      <vt:lpstr>Best Practices</vt:lpstr>
      <vt:lpstr>PowerPoint Presentation</vt:lpstr>
      <vt:lpstr>Librarians can help you with best practices, resources, and tools for:</vt:lpstr>
      <vt:lpstr>Issue #4: Metadata</vt:lpstr>
      <vt:lpstr>PowerPoint Presentation</vt:lpstr>
      <vt:lpstr>Metadata for Data </vt:lpstr>
      <vt:lpstr>Metadata for Data</vt:lpstr>
      <vt:lpstr>Best Practices</vt:lpstr>
      <vt:lpstr>Best Practices</vt:lpstr>
      <vt:lpstr>Librarians can help you with metadata:</vt:lpstr>
      <vt:lpstr>Issue #5: Backing Up and Securing Data</vt:lpstr>
      <vt:lpstr>PowerPoint Presentation</vt:lpstr>
      <vt:lpstr>Best Practices</vt:lpstr>
      <vt:lpstr>Issue #6: Ownership and Retention</vt:lpstr>
      <vt:lpstr>PowerPoint Presentation</vt:lpstr>
      <vt:lpstr>PowerPoint Presentation</vt:lpstr>
      <vt:lpstr>Best Practices</vt:lpstr>
      <vt:lpstr>Issue#7: Long-Term  Planning</vt:lpstr>
      <vt:lpstr>Librarians can help you to:</vt:lpstr>
      <vt:lpstr>Importance of Formats</vt:lpstr>
      <vt:lpstr>Best Practices</vt:lpstr>
      <vt:lpstr>Sharing and preservation of your data</vt:lpstr>
      <vt:lpstr>Contact the library for  information if you want to:</vt:lpstr>
      <vt:lpstr>Librarian on the  Research team</vt:lpstr>
      <vt:lpstr>For More Information:</vt:lpstr>
      <vt:lpstr>Questions?</vt:lpstr>
      <vt:lpstr>Works Cited</vt:lpstr>
      <vt:lpstr>Works Cited</vt:lpstr>
      <vt:lpstr>PowerPoint Presentation</vt:lpstr>
      <vt:lpstr>PowerPoint Presentation</vt:lpstr>
    </vt:vector>
  </TitlesOfParts>
  <Company>UMASS Medical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Managing Your Data</dc:title>
  <dc:creator>Creamer, Andrew</dc:creator>
  <cp:lastModifiedBy>Goldman, Julie</cp:lastModifiedBy>
  <cp:revision>197</cp:revision>
  <cp:lastPrinted>2013-09-27T17:10:26Z</cp:lastPrinted>
  <dcterms:created xsi:type="dcterms:W3CDTF">2013-11-07T15:17:51Z</dcterms:created>
  <dcterms:modified xsi:type="dcterms:W3CDTF">2015-08-19T18:34:21Z</dcterms:modified>
</cp:coreProperties>
</file>