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78" r:id="rId4"/>
    <p:sldId id="259" r:id="rId5"/>
    <p:sldId id="287" r:id="rId6"/>
    <p:sldId id="260" r:id="rId7"/>
    <p:sldId id="261" r:id="rId8"/>
    <p:sldId id="279" r:id="rId9"/>
    <p:sldId id="280" r:id="rId10"/>
    <p:sldId id="263" r:id="rId11"/>
    <p:sldId id="264" r:id="rId12"/>
    <p:sldId id="262" r:id="rId13"/>
    <p:sldId id="265" r:id="rId14"/>
    <p:sldId id="266" r:id="rId15"/>
    <p:sldId id="275" r:id="rId16"/>
    <p:sldId id="284" r:id="rId17"/>
    <p:sldId id="285" r:id="rId18"/>
    <p:sldId id="281" r:id="rId19"/>
    <p:sldId id="282" r:id="rId20"/>
    <p:sldId id="286" r:id="rId21"/>
    <p:sldId id="283" r:id="rId22"/>
    <p:sldId id="288" r:id="rId23"/>
    <p:sldId id="289" r:id="rId24"/>
    <p:sldId id="291" r:id="rId25"/>
    <p:sldId id="290" r:id="rId26"/>
    <p:sldId id="292" r:id="rId27"/>
    <p:sldId id="293" r:id="rId28"/>
    <p:sldId id="295" r:id="rId29"/>
    <p:sldId id="294" r:id="rId30"/>
    <p:sldId id="296" r:id="rId31"/>
    <p:sldId id="297" r:id="rId32"/>
    <p:sldId id="298" r:id="rId33"/>
    <p:sldId id="307" r:id="rId34"/>
    <p:sldId id="308" r:id="rId35"/>
    <p:sldId id="300" r:id="rId36"/>
    <p:sldId id="309" r:id="rId37"/>
    <p:sldId id="301" r:id="rId38"/>
    <p:sldId id="302" r:id="rId39"/>
    <p:sldId id="303" r:id="rId40"/>
    <p:sldId id="304" r:id="rId41"/>
    <p:sldId id="305" r:id="rId42"/>
    <p:sldId id="306" r:id="rId43"/>
    <p:sldId id="29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53" autoAdjust="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D8BD8-4716-4E16-BD41-8B8FB483AE23}" type="datetimeFigureOut">
              <a:rPr lang="en-US" smtClean="0"/>
              <a:pPr/>
              <a:t>7/22/2015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6AB9A-AA91-4C2F-9C5D-0397139963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092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What are the Frameworks?</a:t>
            </a:r>
          </a:p>
          <a:p>
            <a:r>
              <a:rPr lang="en-US" altLang="en-US" dirty="0" smtClean="0"/>
              <a:t>Building blocks for the course</a:t>
            </a:r>
          </a:p>
          <a:p>
            <a:r>
              <a:rPr lang="en-US" altLang="en-US" dirty="0" smtClean="0"/>
              <a:t>Modular (generic)</a:t>
            </a:r>
          </a:p>
          <a:p>
            <a:r>
              <a:rPr lang="en-US" altLang="en-US" dirty="0" smtClean="0"/>
              <a:t>Case-based (provides subject specificity)</a:t>
            </a:r>
          </a:p>
          <a:p>
            <a:r>
              <a:rPr lang="en-US" altLang="en-US" dirty="0" smtClean="0"/>
              <a:t>NSF simplified data management plan</a:t>
            </a:r>
          </a:p>
          <a:p>
            <a:r>
              <a:rPr lang="en-US" altLang="en-US" dirty="0" smtClean="0"/>
              <a:t>Readings and suggested activities</a:t>
            </a:r>
          </a:p>
          <a:p>
            <a:r>
              <a:rPr lang="en-US" altLang="en-US" dirty="0" smtClean="0"/>
              <a:t>Assessments</a:t>
            </a:r>
          </a:p>
          <a:p>
            <a:r>
              <a:rPr lang="en-US" altLang="en-US" dirty="0" smtClean="0"/>
              <a:t>Lesson plans for teaching RDM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6AB9A-AA91-4C2F-9C5D-0397139963A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09711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here</a:t>
            </a:r>
            <a:r>
              <a:rPr lang="en-US" baseline="0" dirty="0" smtClean="0"/>
              <a:t> is that the modules are generic and not discipline-specific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6AB9A-AA91-4C2F-9C5D-0397139963A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1573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Cases</a:t>
            </a:r>
            <a:r>
              <a:rPr lang="en-US" baseline="0" dirty="0" smtClean="0"/>
              <a:t> show subject-specificity.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67E13-A9CC-4AD8-B4C3-5FD141AFC78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9552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</a:t>
            </a:r>
            <a:r>
              <a:rPr lang="en-US" baseline="0" dirty="0" smtClean="0"/>
              <a:t> them to Frameworks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6AB9A-AA91-4C2F-9C5D-0397139963A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77607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6AB9A-AA91-4C2F-9C5D-0397139963A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09711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6AB9A-AA91-4C2F-9C5D-0397139963A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09711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AF45-26A1-4E06-9C7D-0AA402E88067}" type="datetime1">
              <a:rPr lang="en-US" smtClean="0"/>
              <a:pPr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2598-7D2B-46A1-9062-05F52BB39E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7649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736F-03DE-490F-A4B3-72A4594F113B}" type="datetime1">
              <a:rPr lang="en-US" smtClean="0"/>
              <a:pPr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2598-7D2B-46A1-9062-05F52BB39E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6144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3327-12AA-4678-AED0-FD8FF761F892}" type="datetime1">
              <a:rPr lang="en-US" smtClean="0"/>
              <a:pPr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2598-7D2B-46A1-9062-05F52BB39E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091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0D7C-46FA-40C1-A0F2-1A7292331EF2}" type="datetime1">
              <a:rPr lang="en-US" smtClean="0"/>
              <a:pPr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2598-7D2B-46A1-9062-05F52BB39E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136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842D7-A533-4E8B-9A08-616B62F65316}" type="datetime1">
              <a:rPr lang="en-US" smtClean="0"/>
              <a:pPr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2598-7D2B-46A1-9062-05F52BB39E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0690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2F40-AEA6-4E57-BCBF-00A3AFF855A6}" type="datetime1">
              <a:rPr lang="en-US" smtClean="0"/>
              <a:pPr/>
              <a:t>7/22/2015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2598-7D2B-46A1-9062-05F52BB39E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299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776AF-380E-4F76-9500-0B9D46C24394}" type="datetime1">
              <a:rPr lang="en-US" smtClean="0"/>
              <a:pPr/>
              <a:t>7/22/2015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2598-7D2B-46A1-9062-05F52BB39E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200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0724-6804-4FC7-99F3-DC348A9B5D6D}" type="datetime1">
              <a:rPr lang="en-US" smtClean="0"/>
              <a:pPr/>
              <a:t>7/22/2015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2598-7D2B-46A1-9062-05F52BB39E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7413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C160-16D0-4374-A5D3-2A4A5E9A6170}" type="datetime1">
              <a:rPr lang="en-US" smtClean="0"/>
              <a:pPr/>
              <a:t>7/22/2015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2598-7D2B-46A1-9062-05F52BB39E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6861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263F5-C229-4937-B751-0A6C21093737}" type="datetime1">
              <a:rPr lang="en-US" smtClean="0"/>
              <a:pPr/>
              <a:t>7/22/2015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2598-7D2B-46A1-9062-05F52BB39E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8104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B797-CD8B-41DB-AEA7-76A0C11182D7}" type="datetime1">
              <a:rPr lang="en-US" smtClean="0"/>
              <a:pPr/>
              <a:t>7/22/2015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2598-7D2B-46A1-9062-05F52BB39E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391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0AECA-3C17-4C72-9D99-F47D783E5A88}" type="datetime1">
              <a:rPr lang="en-US" smtClean="0"/>
              <a:pPr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E2598-7D2B-46A1-9062-05F52BB39E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875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library.umassmed.edu/necdmc/index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library.umassmed.edu/necdmc/index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creativecommons.org/licenses/by-nc-sa/3.0/u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umassmed.edu/data_management_frameworks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382000" cy="28384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Teaching Research Data Management with the New England Collaborative Data Management Curriculum</a:t>
            </a:r>
            <a:br>
              <a:rPr lang="en-US" dirty="0" smtClean="0"/>
            </a:br>
            <a:r>
              <a:rPr lang="en-US" sz="2700" dirty="0" smtClean="0"/>
              <a:t>SLA CE Course</a:t>
            </a:r>
            <a:br>
              <a:rPr lang="en-US" sz="2700" dirty="0" smtClean="0"/>
            </a:br>
            <a:r>
              <a:rPr lang="en-US" sz="2700" dirty="0" smtClean="0"/>
              <a:t>June 13, 2015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467600" cy="1752600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Elaine Martin, MLS, DA</a:t>
            </a:r>
          </a:p>
          <a:p>
            <a:pPr algn="r"/>
            <a:r>
              <a:rPr lang="en-US" dirty="0">
                <a:solidFill>
                  <a:schemeClr val="tx1"/>
                </a:solidFill>
              </a:rPr>
              <a:t>Director of Library Services, Lamar Soutter Library</a:t>
            </a:r>
          </a:p>
          <a:p>
            <a:pPr algn="r"/>
            <a:r>
              <a:rPr lang="en-US" dirty="0">
                <a:solidFill>
                  <a:schemeClr val="tx1"/>
                </a:solidFill>
              </a:rPr>
              <a:t>Director of the National Network of Libraries of Medicine, New England Region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09348"/>
            <a:ext cx="1374775" cy="71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773086"/>
            <a:ext cx="3533775" cy="88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7120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nipit-revised_chart_NECDMC_modul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9199" y="629294"/>
            <a:ext cx="7101757" cy="5314306"/>
          </a:xfrm>
        </p:spPr>
      </p:pic>
    </p:spTree>
    <p:extLst>
      <p:ext uri="{BB962C8B-B14F-4D97-AF65-F5344CB8AC3E}">
        <p14:creationId xmlns="" xmlns:p14="http://schemas.microsoft.com/office/powerpoint/2010/main" val="151887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Role of Having Teaching Cases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93525"/>
            <a:ext cx="4262937" cy="3657600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28160"/>
            <a:ext cx="4114800" cy="36296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538035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Ortho Case (2011)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5384907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Vitamin D Bipolar Depression Case (2013)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6493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1295400" y="953365"/>
            <a:ext cx="8229600" cy="1143000"/>
          </a:xfrm>
        </p:spPr>
        <p:txBody>
          <a:bodyPr/>
          <a:lstStyle/>
          <a:p>
            <a:r>
              <a:rPr lang="en-US" dirty="0" smtClean="0"/>
              <a:t>Lesson Plans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743200"/>
            <a:ext cx="4114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Learner 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Module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Readings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Content Placeholder 8" descr="snipit_Lessonmodule1pg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15000" y="1143000"/>
            <a:ext cx="2377440" cy="2790509"/>
          </a:xfrm>
        </p:spPr>
      </p:pic>
      <p:pic>
        <p:nvPicPr>
          <p:cNvPr id="10" name="Picture 9" descr="snipit_Lessonmodule1pg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3733800"/>
            <a:ext cx="2377440" cy="2960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313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1600200" y="923696"/>
            <a:ext cx="9296400" cy="1143000"/>
          </a:xfrm>
        </p:spPr>
        <p:txBody>
          <a:bodyPr/>
          <a:lstStyle/>
          <a:p>
            <a:r>
              <a:rPr lang="en-US" altLang="en-US" dirty="0" smtClean="0"/>
              <a:t>               Phase </a:t>
            </a:r>
            <a:r>
              <a:rPr lang="en-US" altLang="en-US" dirty="0"/>
              <a:t>2: Content Development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5424" y="1905000"/>
            <a:ext cx="8918576" cy="4221163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None/>
            </a:pPr>
            <a:endParaRPr lang="en-US" altLang="en-US" dirty="0" smtClean="0"/>
          </a:p>
          <a:p>
            <a:pPr>
              <a:buFont typeface="Arial" charset="0"/>
              <a:buNone/>
            </a:pPr>
            <a:r>
              <a:rPr lang="en-US" altLang="en-US" dirty="0" smtClean="0"/>
              <a:t>May </a:t>
            </a:r>
            <a:r>
              <a:rPr lang="en-US" altLang="en-US" dirty="0"/>
              <a:t>2012-November 2013</a:t>
            </a:r>
          </a:p>
          <a:p>
            <a:pPr>
              <a:buFont typeface="Arial" charset="0"/>
              <a:buNone/>
            </a:pPr>
            <a:r>
              <a:rPr lang="en-US" altLang="en-US" dirty="0"/>
              <a:t>Expanded collaboration of content contributors (Tufts, </a:t>
            </a:r>
            <a:r>
              <a:rPr lang="en-US" altLang="en-US" dirty="0" smtClean="0"/>
              <a:t>UMass Amherst, </a:t>
            </a:r>
            <a:r>
              <a:rPr lang="en-US" altLang="en-US" dirty="0"/>
              <a:t>Northeastern, </a:t>
            </a:r>
            <a:r>
              <a:rPr lang="en-US" altLang="en-US" dirty="0" smtClean="0"/>
              <a:t>MBL/WHOI, Harvard)</a:t>
            </a:r>
            <a:endParaRPr lang="en-US" altLang="en-US" dirty="0"/>
          </a:p>
          <a:p>
            <a:pPr>
              <a:buFont typeface="Arial" charset="0"/>
              <a:buNone/>
            </a:pPr>
            <a:endParaRPr lang="en-US" altLang="en-US" dirty="0" smtClean="0"/>
          </a:p>
          <a:p>
            <a:pPr>
              <a:buFont typeface="Arial" charset="0"/>
              <a:buNone/>
            </a:pPr>
            <a:r>
              <a:rPr lang="en-US" altLang="en-US" dirty="0" smtClean="0"/>
              <a:t>Funding </a:t>
            </a:r>
            <a:r>
              <a:rPr lang="en-US" altLang="en-US" dirty="0"/>
              <a:t>from NN/LM,NER</a:t>
            </a:r>
          </a:p>
          <a:p>
            <a:pPr>
              <a:buFont typeface="Arial" charset="0"/>
              <a:buNone/>
            </a:pPr>
            <a:r>
              <a:rPr lang="en-US" altLang="en-US" dirty="0"/>
              <a:t>Content developers </a:t>
            </a:r>
            <a:r>
              <a:rPr lang="en-US" altLang="en-US" dirty="0" smtClean="0"/>
              <a:t>teamed up </a:t>
            </a:r>
            <a:r>
              <a:rPr lang="en-US" altLang="en-US" dirty="0"/>
              <a:t>to create lecture notes, </a:t>
            </a:r>
            <a:r>
              <a:rPr lang="en-US" altLang="en-US" dirty="0" smtClean="0"/>
              <a:t>slides, </a:t>
            </a:r>
            <a:r>
              <a:rPr lang="en-US" altLang="en-US" dirty="0"/>
              <a:t>and additional cases</a:t>
            </a:r>
          </a:p>
          <a:p>
            <a:pPr>
              <a:buFont typeface="Arial" charset="0"/>
              <a:buNone/>
            </a:pPr>
            <a:endParaRPr lang="en-US" altLang="en-US" sz="2800" dirty="0" smtClean="0"/>
          </a:p>
          <a:p>
            <a:pPr>
              <a:buFont typeface="Arial" charset="0"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80845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1600200" y="923696"/>
            <a:ext cx="9296400" cy="1143000"/>
          </a:xfrm>
        </p:spPr>
        <p:txBody>
          <a:bodyPr/>
          <a:lstStyle/>
          <a:p>
            <a:r>
              <a:rPr lang="en-US" altLang="en-US" dirty="0" smtClean="0"/>
              <a:t>               Local Piloting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5424" y="1905000"/>
            <a:ext cx="8918576" cy="4221163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altLang="en-US" dirty="0" smtClean="0"/>
              <a:t>Local Piloting</a:t>
            </a:r>
          </a:p>
          <a:p>
            <a:r>
              <a:rPr lang="en-US" altLang="en-US" sz="2400" dirty="0" smtClean="0"/>
              <a:t>NN/LM, MAR Class (Philadelphia, April 2013)</a:t>
            </a:r>
          </a:p>
          <a:p>
            <a:r>
              <a:rPr lang="en-US" altLang="en-US" sz="2400" dirty="0" smtClean="0"/>
              <a:t>90 </a:t>
            </a:r>
            <a:r>
              <a:rPr lang="en-US" altLang="en-US" sz="2400" dirty="0"/>
              <a:t>minute class for UMMS CTSA </a:t>
            </a:r>
            <a:endParaRPr lang="en-US" altLang="en-US" sz="2400" dirty="0" smtClean="0"/>
          </a:p>
          <a:p>
            <a:r>
              <a:rPr lang="en-US" altLang="en-US" sz="2400" dirty="0" smtClean="0"/>
              <a:t>Scientific Data Management Course x 3 at Simmons GSLIS </a:t>
            </a:r>
          </a:p>
          <a:p>
            <a:r>
              <a:rPr lang="en-US" altLang="en-US" sz="2400" dirty="0" smtClean="0"/>
              <a:t>“Train the Trainer Class” (2013, 2014)</a:t>
            </a:r>
          </a:p>
          <a:p>
            <a:pPr>
              <a:buFont typeface="Arial" charset="0"/>
              <a:buNone/>
            </a:pPr>
            <a:endParaRPr lang="en-US" alt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800600"/>
            <a:ext cx="2192798" cy="16378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077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Phase 3:  Expanded Implementation</a:t>
            </a:r>
            <a:br>
              <a:rPr lang="en-US" dirty="0" smtClean="0"/>
            </a:br>
            <a:r>
              <a:rPr lang="en-US" dirty="0" smtClean="0"/>
              <a:t>Pilot Sites</a:t>
            </a:r>
            <a:endParaRPr lang="en-US" dirty="0"/>
          </a:p>
        </p:txBody>
      </p:sp>
      <p:pic>
        <p:nvPicPr>
          <p:cNvPr id="5" name="Content Placeholder 4" descr="all_officialpilotpartn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2057400"/>
            <a:ext cx="6457950" cy="4343400"/>
          </a:xfrm>
        </p:spPr>
      </p:pic>
    </p:spTree>
    <p:extLst>
      <p:ext uri="{BB962C8B-B14F-4D97-AF65-F5344CB8AC3E}">
        <p14:creationId xmlns="" xmlns:p14="http://schemas.microsoft.com/office/powerpoint/2010/main" val="3726948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Teaching with NECDMC:  different approaches</a:t>
            </a:r>
            <a:endParaRPr lang="en-US" dirty="0"/>
          </a:p>
        </p:txBody>
      </p:sp>
      <p:sp>
        <p:nvSpPr>
          <p:cNvPr id="4" name="Hexagon 3"/>
          <p:cNvSpPr/>
          <p:nvPr/>
        </p:nvSpPr>
        <p:spPr>
          <a:xfrm>
            <a:off x="2133600" y="2667000"/>
            <a:ext cx="1554480" cy="1463040"/>
          </a:xfrm>
          <a:prstGeom prst="hex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38400" y="2819400"/>
            <a:ext cx="121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7 weekly workshops for staff, faculty &amp; students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Hexagon 6"/>
          <p:cNvSpPr/>
          <p:nvPr/>
        </p:nvSpPr>
        <p:spPr>
          <a:xfrm>
            <a:off x="3505200" y="1828800"/>
            <a:ext cx="1554480" cy="1463040"/>
          </a:xfrm>
          <a:prstGeom prst="hex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/>
          <p:cNvSpPr/>
          <p:nvPr/>
        </p:nvSpPr>
        <p:spPr>
          <a:xfrm>
            <a:off x="3505200" y="3429000"/>
            <a:ext cx="1600200" cy="1463040"/>
          </a:xfrm>
          <a:prstGeom prst="hex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/>
          <p:cNvSpPr/>
          <p:nvPr/>
        </p:nvSpPr>
        <p:spPr>
          <a:xfrm>
            <a:off x="4876800" y="4267200"/>
            <a:ext cx="1554480" cy="1386840"/>
          </a:xfrm>
          <a:prstGeom prst="hex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/>
          <p:cNvSpPr/>
          <p:nvPr/>
        </p:nvSpPr>
        <p:spPr>
          <a:xfrm>
            <a:off x="4876800" y="2590800"/>
            <a:ext cx="1554480" cy="1463040"/>
          </a:xfrm>
          <a:prstGeom prst="hex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/>
        </p:nvSpPr>
        <p:spPr>
          <a:xfrm>
            <a:off x="2133600" y="4267200"/>
            <a:ext cx="1554480" cy="1463040"/>
          </a:xfrm>
          <a:prstGeom prst="hex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/>
          <p:cNvSpPr/>
          <p:nvPr/>
        </p:nvSpPr>
        <p:spPr>
          <a:xfrm>
            <a:off x="6248400" y="3429000"/>
            <a:ext cx="1554480" cy="1463040"/>
          </a:xfrm>
          <a:prstGeom prst="hex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/>
          <p:cNvSpPr/>
          <p:nvPr/>
        </p:nvSpPr>
        <p:spPr>
          <a:xfrm>
            <a:off x="3505200" y="5029200"/>
            <a:ext cx="1554480" cy="1463040"/>
          </a:xfrm>
          <a:prstGeom prst="hex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733800" y="198120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Credit course for grad students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05400" y="289560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One hour overview class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8400" y="4343400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Full day class for graduate students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7600" y="3657600"/>
            <a:ext cx="137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  Professional development workshop for librarians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29200" y="4495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Semester LIS course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3800" y="518160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Graduate student induction course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0800" y="37338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Session at Scientific Conference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4:  Evaluation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600200"/>
            <a:ext cx="838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endParaRPr lang="en-US" sz="3200" dirty="0" smtClean="0"/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Developed evaluations for each module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Pilot site instructors had students complete evaluations; these were sent to NECMDC project staff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Focused interviews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Group interviews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Evaluation Responses:  Students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Like video “Data Sharing Snafu” in Module 1</a:t>
            </a:r>
          </a:p>
          <a:p>
            <a:r>
              <a:rPr lang="en-US" dirty="0" smtClean="0"/>
              <a:t>Group activities (e.g. file formatting) </a:t>
            </a:r>
          </a:p>
          <a:p>
            <a:r>
              <a:rPr lang="en-US" dirty="0" smtClean="0"/>
              <a:t>Discussions on where to keep data</a:t>
            </a:r>
          </a:p>
          <a:p>
            <a:r>
              <a:rPr lang="en-US" dirty="0" smtClean="0"/>
              <a:t>Case study format helpful when paired with </a:t>
            </a:r>
            <a:r>
              <a:rPr lang="en-US" dirty="0" err="1" smtClean="0"/>
              <a:t>dmp</a:t>
            </a:r>
            <a:r>
              <a:rPr lang="en-US" dirty="0" smtClean="0"/>
              <a:t> components</a:t>
            </a:r>
          </a:p>
          <a:p>
            <a:r>
              <a:rPr lang="en-US" dirty="0" smtClean="0"/>
              <a:t>Local information very important and should be prominent on slides and materials</a:t>
            </a:r>
          </a:p>
          <a:p>
            <a:r>
              <a:rPr lang="en-US" dirty="0" smtClean="0"/>
              <a:t>Many would like pre-workshop handouts</a:t>
            </a:r>
          </a:p>
          <a:p>
            <a:r>
              <a:rPr lang="en-US" dirty="0" smtClean="0"/>
              <a:t>Students prefer cases in their own discipline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Responses:  Instructors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8686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Depth of content—mixed bag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 rich depth and breadth of materials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 “not shelf ready”— it takes time to sort through and select content relevant to audience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Like case study approach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Find instruction more successful with balance of lecture and activities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Helpful to have guest speakers co-present(e.g. IT)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Like customizability of materials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Don’t attempt to teach it all in 1 day!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Introductions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altLang="en-US" dirty="0" smtClean="0"/>
              <a:t>Who </a:t>
            </a:r>
            <a:r>
              <a:rPr lang="en-US" altLang="en-US" dirty="0"/>
              <a:t>you </a:t>
            </a:r>
            <a:r>
              <a:rPr lang="en-US" altLang="en-US" dirty="0" smtClean="0"/>
              <a:t>are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What you hope to walk away with from the </a:t>
            </a:r>
            <a:r>
              <a:rPr lang="en-US" altLang="en-US" dirty="0" smtClean="0"/>
              <a:t>class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 smtClean="0"/>
              <a:t>Your </a:t>
            </a:r>
            <a:r>
              <a:rPr lang="en-US" altLang="en-US" dirty="0"/>
              <a:t>prior experiences teaching RDM (if any)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594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5:  Community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447800"/>
            <a:ext cx="8229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Community Bulletin Board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Join the Collaboration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Official and Unofficial Pilot partners—we want to hear from you!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Contributions to NECDMC’s collection of research cases are welcome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Morphing NECDMC to MOOC format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Customization is key! Adapting NECDMC to local needs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  <a:p>
            <a:pPr>
              <a:buFont typeface="Wingdings" pitchFamily="2" charset="2"/>
              <a:buChar char="§"/>
            </a:pPr>
            <a:endParaRPr lang="en-US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92762"/>
          </a:xfrm>
        </p:spPr>
        <p:txBody>
          <a:bodyPr/>
          <a:lstStyle/>
          <a:p>
            <a:r>
              <a:rPr lang="en-US" dirty="0" smtClean="0"/>
              <a:t> NECDMC Tour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>
                <a:hlinkClick r:id="rId2"/>
              </a:rPr>
              <a:t>http://library.umassmed.edu/necdmc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3716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8" name="Picture 7" descr="fi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2057400"/>
            <a:ext cx="4103779" cy="2037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8668"/>
            <a:ext cx="8686800" cy="660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>
            <a:off x="152400" y="1600200"/>
            <a:ext cx="685800" cy="457200"/>
          </a:xfrm>
          <a:prstGeom prst="rightArrow">
            <a:avLst>
              <a:gd name="adj1" fmla="val 50000"/>
              <a:gd name="adj2" fmla="val 74242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1864"/>
          <a:stretch>
            <a:fillRect/>
          </a:stretch>
        </p:blipFill>
        <p:spPr bwMode="auto">
          <a:xfrm>
            <a:off x="222203" y="819150"/>
            <a:ext cx="869959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>
            <a:off x="152400" y="1600200"/>
            <a:ext cx="685800" cy="457200"/>
          </a:xfrm>
          <a:prstGeom prst="rightArrow">
            <a:avLst>
              <a:gd name="adj1" fmla="val 50000"/>
              <a:gd name="adj2" fmla="val 74242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168" y="914400"/>
            <a:ext cx="884966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251" y="1051264"/>
            <a:ext cx="8471498" cy="475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>
            <a:off x="152400" y="2286000"/>
            <a:ext cx="609600" cy="457200"/>
          </a:xfrm>
          <a:prstGeom prst="rightArrow">
            <a:avLst>
              <a:gd name="adj1" fmla="val 50000"/>
              <a:gd name="adj2" fmla="val 74242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3057" y="148919"/>
            <a:ext cx="5957887" cy="656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23113"/>
            <a:ext cx="8610600" cy="64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>
            <a:off x="152400" y="1905000"/>
            <a:ext cx="685800" cy="457200"/>
          </a:xfrm>
          <a:prstGeom prst="rightArrow">
            <a:avLst>
              <a:gd name="adj1" fmla="val 50000"/>
              <a:gd name="adj2" fmla="val 74242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2638" y="180975"/>
            <a:ext cx="5038725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957" y="990600"/>
            <a:ext cx="871608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>
            <a:off x="152400" y="3124200"/>
            <a:ext cx="685800" cy="457200"/>
          </a:xfrm>
          <a:prstGeom prst="rightArrow">
            <a:avLst>
              <a:gd name="adj1" fmla="val 50000"/>
              <a:gd name="adj2" fmla="val 74242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sz="4900" dirty="0" smtClean="0"/>
              <a:t>Agenda</a:t>
            </a:r>
            <a:endParaRPr lang="en-US" sz="49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2057400"/>
            <a:ext cx="8534400" cy="36933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2057400"/>
            <a:ext cx="4572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Morning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Background on NECDMC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Navigating NECDMC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Interviewing researchers, writing research cases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Teaching with research cases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181600" y="2133600"/>
            <a:ext cx="3810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Afternoon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Activity:  writing a data management plan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Reporting/discussion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Exercise: Customizing the curriculum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Reporting/discussion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Panel discussion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Wrap-up/evaluations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0" y="971490"/>
            <a:ext cx="6629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Twitter:  #</a:t>
            </a:r>
            <a:r>
              <a:rPr lang="en-US" sz="2800" dirty="0" err="1" smtClean="0"/>
              <a:t>teachingNECDMC</a:t>
            </a:r>
            <a:endParaRPr lang="en-US" sz="2800" dirty="0" smtClean="0"/>
          </a:p>
          <a:p>
            <a:pPr algn="ctr"/>
            <a:r>
              <a:rPr lang="en-US" b="1" dirty="0" smtClean="0"/>
              <a:t>Course site: https</a:t>
            </a:r>
            <a:r>
              <a:rPr lang="en-US" b="1" dirty="0"/>
              <a:t>://</a:t>
            </a:r>
            <a:r>
              <a:rPr lang="en-US" b="1" dirty="0" smtClean="0"/>
              <a:t>sites.google.com/site/ummsslace</a:t>
            </a:r>
            <a:endParaRPr lang="en-US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323850"/>
            <a:ext cx="83439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433" y="228600"/>
            <a:ext cx="827513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>
            <a:off x="152400" y="2590800"/>
            <a:ext cx="685800" cy="457200"/>
          </a:xfrm>
          <a:prstGeom prst="rightArrow">
            <a:avLst>
              <a:gd name="adj1" fmla="val 50000"/>
              <a:gd name="adj2" fmla="val 74242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794" y="143680"/>
            <a:ext cx="5586412" cy="657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4407"/>
            <a:ext cx="5300706" cy="640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3364" y="152400"/>
            <a:ext cx="5137273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r="3943"/>
          <a:stretch>
            <a:fillRect/>
          </a:stretch>
        </p:blipFill>
        <p:spPr bwMode="auto">
          <a:xfrm>
            <a:off x="533400" y="1143000"/>
            <a:ext cx="8264012" cy="45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>
            <a:off x="152400" y="4038600"/>
            <a:ext cx="685800" cy="457200"/>
          </a:xfrm>
          <a:prstGeom prst="rightArrow">
            <a:avLst>
              <a:gd name="adj1" fmla="val 50000"/>
              <a:gd name="adj2" fmla="val 74242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36" y="766763"/>
            <a:ext cx="9057728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filesystem:chrome-extension://fdpohaocaechififmbbbbbknoalclacl/temporary/screencapture-webmeeting-nih-gov-p9l95ti03q0-143404121017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filesystem:chrome-extension://fdpohaocaechififmbbbbbknoalclacl/temporary/screencapture-webmeeting-nih-gov-p9l95ti03q0-143404121017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screencapture-webmeeting-nih-gov-p9l95ti03q0-143404125425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" y="847785"/>
            <a:ext cx="8915400" cy="5162431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 r="8036"/>
          <a:stretch>
            <a:fillRect/>
          </a:stretch>
        </p:blipFill>
        <p:spPr bwMode="auto">
          <a:xfrm>
            <a:off x="685800" y="1143000"/>
            <a:ext cx="7848600" cy="462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>
            <a:off x="152400" y="4495800"/>
            <a:ext cx="685800" cy="457200"/>
          </a:xfrm>
          <a:prstGeom prst="rightArrow">
            <a:avLst>
              <a:gd name="adj1" fmla="val 50000"/>
              <a:gd name="adj2" fmla="val 74242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 l="6058" t="3077" r="7404" b="6154"/>
          <a:stretch>
            <a:fillRect/>
          </a:stretch>
        </p:blipFill>
        <p:spPr bwMode="auto">
          <a:xfrm>
            <a:off x="180814" y="838200"/>
            <a:ext cx="878237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533400"/>
            <a:ext cx="8229600" cy="1590674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Participants will be able to: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Teach data management using the NECDMC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a research case to teach the NECDMC module concepts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Navigate and use NECDMC website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Customize curriculum to meet your institution’s needs</a:t>
            </a:r>
          </a:p>
        </p:txBody>
      </p:sp>
    </p:spTree>
    <p:extLst>
      <p:ext uri="{BB962C8B-B14F-4D97-AF65-F5344CB8AC3E}">
        <p14:creationId xmlns="" xmlns:p14="http://schemas.microsoft.com/office/powerpoint/2010/main" val="157604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8039100" cy="567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>
            <a:off x="152400" y="4038600"/>
            <a:ext cx="609600" cy="457200"/>
          </a:xfrm>
          <a:prstGeom prst="rightArrow">
            <a:avLst>
              <a:gd name="adj1" fmla="val 50000"/>
              <a:gd name="adj2" fmla="val 74242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 descr="filesystem:chrome-extension://fdpohaocaechififmbbbbbknoalclacl/temporary/screencapture-guides-library-oregonstate-edu-grad521-143404159935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screencapture-guides-library-oregonstate-edu-grad521-1434041599350.png"/>
          <p:cNvPicPr>
            <a:picLocks noChangeAspect="1"/>
          </p:cNvPicPr>
          <p:nvPr/>
        </p:nvPicPr>
        <p:blipFill>
          <a:blip r:embed="rId2" cstate="print"/>
          <a:srcRect b="22222"/>
          <a:stretch>
            <a:fillRect/>
          </a:stretch>
        </p:blipFill>
        <p:spPr>
          <a:xfrm>
            <a:off x="263960" y="685800"/>
            <a:ext cx="8616081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442501"/>
            <a:ext cx="8305800" cy="597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>
            <a:off x="152400" y="4419600"/>
            <a:ext cx="609600" cy="457200"/>
          </a:xfrm>
          <a:prstGeom prst="rightArrow">
            <a:avLst>
              <a:gd name="adj1" fmla="val 50000"/>
              <a:gd name="adj2" fmla="val 74242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92762"/>
          </a:xfrm>
        </p:spPr>
        <p:txBody>
          <a:bodyPr/>
          <a:lstStyle/>
          <a:p>
            <a:r>
              <a:rPr lang="en-US" dirty="0" smtClean="0"/>
              <a:t> NECDMC Tour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>
                <a:hlinkClick r:id="rId2"/>
              </a:rPr>
              <a:t>http://library.umassmed.edu/necdmc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3716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8" name="Picture 7" descr="fi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2057400"/>
            <a:ext cx="4103779" cy="2037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NECDMC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</a:t>
            </a:r>
            <a:r>
              <a:rPr lang="en-US" dirty="0"/>
              <a:t>work is licensed under a </a:t>
            </a:r>
            <a:r>
              <a:rPr lang="en-US" dirty="0">
                <a:hlinkClick r:id="rId2"/>
              </a:rPr>
              <a:t>Creative Commons Attribution-NonCommercial-</a:t>
            </a:r>
            <a:r>
              <a:rPr lang="en-US" dirty="0" err="1">
                <a:hlinkClick r:id="rId2"/>
              </a:rPr>
              <a:t>ShareAlike</a:t>
            </a:r>
            <a:r>
              <a:rPr lang="en-US" dirty="0">
                <a:hlinkClick r:id="rId2"/>
              </a:rPr>
              <a:t> 3.0 United States License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You are free to re-use part or all of this work elsewhere, with or without modification. In order to comply with the attribution requirements of the Creative Commons license (CC-BY), we request that you cite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Editor</a:t>
            </a:r>
            <a:r>
              <a:rPr lang="en-US" dirty="0"/>
              <a:t>: Lamar Soutter Library, University of Massachusetts Medical School</a:t>
            </a:r>
          </a:p>
          <a:p>
            <a:r>
              <a:rPr lang="en-US" b="1" dirty="0"/>
              <a:t>the title of the work</a:t>
            </a:r>
            <a:r>
              <a:rPr lang="en-US" dirty="0"/>
              <a:t>: New England Collaborative Data Management </a:t>
            </a:r>
            <a:r>
              <a:rPr lang="en-US" dirty="0" smtClean="0"/>
              <a:t>Curriculum</a:t>
            </a:r>
            <a:endParaRPr lang="en-US" dirty="0"/>
          </a:p>
          <a:p>
            <a:r>
              <a:rPr lang="en-US" b="1" dirty="0"/>
              <a:t>the URL where the original work can be found</a:t>
            </a:r>
            <a:r>
              <a:rPr lang="en-US" dirty="0"/>
              <a:t>: http://library.umassmed.edu/necdmc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371600"/>
            <a:ext cx="2239967" cy="78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72175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533400"/>
            <a:ext cx="9296400" cy="1219200"/>
          </a:xfrm>
        </p:spPr>
        <p:txBody>
          <a:bodyPr/>
          <a:lstStyle/>
          <a:p>
            <a:r>
              <a:rPr lang="en-US" dirty="0" smtClean="0"/>
              <a:t>NECDMC Development History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Phase 1: Planning</a:t>
            </a:r>
          </a:p>
          <a:p>
            <a:r>
              <a:rPr lang="en-US" altLang="en-US" dirty="0"/>
              <a:t>Phase 2: Content </a:t>
            </a:r>
            <a:r>
              <a:rPr lang="en-US" altLang="en-US" dirty="0" smtClean="0"/>
              <a:t>development </a:t>
            </a:r>
            <a:r>
              <a:rPr lang="en-US" altLang="en-US" dirty="0"/>
              <a:t>and </a:t>
            </a:r>
            <a:r>
              <a:rPr lang="en-US" altLang="en-US" dirty="0" smtClean="0"/>
              <a:t>local setting piloting</a:t>
            </a:r>
            <a:endParaRPr lang="en-US" altLang="en-US" dirty="0"/>
          </a:p>
          <a:p>
            <a:r>
              <a:rPr lang="en-US" altLang="en-US" dirty="0"/>
              <a:t>Phase 3: Expanded i</a:t>
            </a:r>
            <a:r>
              <a:rPr lang="en-US" altLang="en-US" dirty="0" smtClean="0"/>
              <a:t>mplementation</a:t>
            </a:r>
            <a:endParaRPr lang="en-US" altLang="en-US" dirty="0"/>
          </a:p>
          <a:p>
            <a:r>
              <a:rPr lang="en-US" altLang="en-US" dirty="0"/>
              <a:t>Phase 4: Evaluation </a:t>
            </a:r>
          </a:p>
          <a:p>
            <a:r>
              <a:rPr lang="en-US" altLang="en-US" dirty="0"/>
              <a:t>Phase 5: </a:t>
            </a:r>
            <a:r>
              <a:rPr lang="en-US" altLang="en-US" dirty="0" smtClean="0"/>
              <a:t>Building community: refinement </a:t>
            </a:r>
            <a:r>
              <a:rPr lang="en-US" altLang="en-US" dirty="0"/>
              <a:t>and </a:t>
            </a:r>
            <a:r>
              <a:rPr lang="en-US" altLang="en-US" dirty="0" smtClean="0"/>
              <a:t>collaborative revision</a:t>
            </a:r>
            <a:r>
              <a:rPr lang="en-US" altLang="en-US" dirty="0"/>
              <a:t>, </a:t>
            </a:r>
            <a:r>
              <a:rPr lang="en-US" altLang="en-US" dirty="0" smtClean="0"/>
              <a:t>additions</a:t>
            </a:r>
            <a:r>
              <a:rPr lang="en-US" altLang="en-US" dirty="0"/>
              <a:t>, </a:t>
            </a:r>
            <a:r>
              <a:rPr lang="en-US" altLang="en-US" dirty="0" smtClean="0"/>
              <a:t>deletions, etc….</a:t>
            </a:r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424827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1600200" y="923696"/>
            <a:ext cx="9296400" cy="1143000"/>
          </a:xfrm>
        </p:spPr>
        <p:txBody>
          <a:bodyPr/>
          <a:lstStyle/>
          <a:p>
            <a:r>
              <a:rPr lang="en-US" altLang="en-US" dirty="0"/>
              <a:t>Phase 1: Planning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5424" y="1905000"/>
            <a:ext cx="8918576" cy="4221163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altLang="en-US" dirty="0"/>
              <a:t> August </a:t>
            </a:r>
            <a:r>
              <a:rPr lang="en-US" altLang="en-US" dirty="0" smtClean="0"/>
              <a:t>2010-December </a:t>
            </a:r>
            <a:r>
              <a:rPr lang="en-US" altLang="en-US" dirty="0"/>
              <a:t>2011 </a:t>
            </a:r>
          </a:p>
          <a:p>
            <a:pPr algn="ctr">
              <a:buFont typeface="Arial" charset="0"/>
              <a:buNone/>
            </a:pPr>
            <a:r>
              <a:rPr lang="en-US" altLang="en-US" dirty="0"/>
              <a:t>“Planning a Data Management Curriculum</a:t>
            </a:r>
            <a:r>
              <a:rPr lang="en-US" altLang="en-US" dirty="0" smtClean="0"/>
              <a:t>…”</a:t>
            </a:r>
          </a:p>
          <a:p>
            <a:pPr algn="ctr">
              <a:buFont typeface="Arial" charset="0"/>
              <a:buNone/>
            </a:pPr>
            <a:r>
              <a:rPr lang="en-US" altLang="en-US" dirty="0" smtClean="0"/>
              <a:t> </a:t>
            </a:r>
            <a:r>
              <a:rPr lang="en-US" altLang="en-US" dirty="0"/>
              <a:t>IMLS grant w/ </a:t>
            </a:r>
            <a:r>
              <a:rPr lang="en-US" altLang="en-US" dirty="0" smtClean="0"/>
              <a:t>WPI</a:t>
            </a:r>
          </a:p>
          <a:p>
            <a:pPr>
              <a:buFont typeface="Arial" charset="0"/>
              <a:buNone/>
            </a:pPr>
            <a:endParaRPr lang="en-US" altLang="en-US" dirty="0"/>
          </a:p>
          <a:p>
            <a:pPr algn="ctr">
              <a:buFont typeface="Arial" charset="0"/>
              <a:buNone/>
            </a:pPr>
            <a:r>
              <a:rPr lang="en-US" altLang="en-US" dirty="0"/>
              <a:t>Project deliverable: “Frameworks for a </a:t>
            </a:r>
            <a:r>
              <a:rPr lang="en-US" altLang="en-US" dirty="0" smtClean="0"/>
              <a:t>Data Management </a:t>
            </a:r>
            <a:r>
              <a:rPr lang="en-US" altLang="en-US" dirty="0"/>
              <a:t>Curriculum”</a:t>
            </a:r>
          </a:p>
          <a:p>
            <a:pPr>
              <a:buFont typeface="Arial" charset="0"/>
              <a:buNone/>
            </a:pP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://library.umassmed.edu/data_management_frameworks.pdf</a:t>
            </a:r>
            <a:endParaRPr lang="en-US" altLang="en-US" sz="2400" dirty="0"/>
          </a:p>
          <a:p>
            <a:pPr>
              <a:buFont typeface="Arial" charset="0"/>
              <a:buNone/>
            </a:pPr>
            <a:endParaRPr lang="en-US" altLang="en-US" sz="2800" dirty="0" smtClean="0"/>
          </a:p>
          <a:p>
            <a:pPr>
              <a:buFont typeface="Arial" charset="0"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8805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143000" y="1074241"/>
            <a:ext cx="6096000" cy="44497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Interviews with students and faculty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Surveys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Outside Speakers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Educational Committee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Planning Board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Consultants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Literature search of existing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open online research data management courses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04800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Phase I: Planning</a:t>
            </a:r>
            <a:endParaRPr lang="en-US" sz="4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Faculty Interviews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RDM Practices are varied</a:t>
            </a:r>
          </a:p>
          <a:p>
            <a:pPr eaLnBrk="1" hangingPunct="1"/>
            <a:r>
              <a:rPr lang="en-US" dirty="0" smtClean="0"/>
              <a:t>No formal RDM training provided for students</a:t>
            </a:r>
          </a:p>
          <a:p>
            <a:pPr eaLnBrk="1" hangingPunct="1"/>
            <a:r>
              <a:rPr lang="en-US" dirty="0" smtClean="0"/>
              <a:t>Lab managers and students come and go</a:t>
            </a:r>
          </a:p>
          <a:p>
            <a:pPr eaLnBrk="1" hangingPunct="1"/>
            <a:r>
              <a:rPr lang="en-US" dirty="0" smtClean="0"/>
              <a:t>Students need a familiar context to learn RDM so that can apply lessons in their own practice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             This led to the idea of developing teaching cases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85800" y="47244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709</Words>
  <Application>Microsoft Office PowerPoint</Application>
  <PresentationFormat>On-screen Show (4:3)</PresentationFormat>
  <Paragraphs>156</Paragraphs>
  <Slides>43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  Teaching Research Data Management with the New England Collaborative Data Management Curriculum SLA CE Course June 13, 2015 </vt:lpstr>
      <vt:lpstr>Introductions</vt:lpstr>
      <vt:lpstr>Agenda</vt:lpstr>
      <vt:lpstr>Objectives</vt:lpstr>
      <vt:lpstr>Use of NECDMC</vt:lpstr>
      <vt:lpstr>NECDMC Development History</vt:lpstr>
      <vt:lpstr>Phase 1: Planning</vt:lpstr>
      <vt:lpstr>Slide 8</vt:lpstr>
      <vt:lpstr>Faculty Interviews</vt:lpstr>
      <vt:lpstr>Slide 10</vt:lpstr>
      <vt:lpstr>Role of Having Teaching Cases </vt:lpstr>
      <vt:lpstr>Lesson Plans</vt:lpstr>
      <vt:lpstr>               Phase 2: Content Development</vt:lpstr>
      <vt:lpstr>               Local Piloting</vt:lpstr>
      <vt:lpstr> Phase 3:  Expanded Implementation Pilot Sites</vt:lpstr>
      <vt:lpstr>Teaching with NECDMC:  different approaches</vt:lpstr>
      <vt:lpstr>Phase 4:  Evaluation</vt:lpstr>
      <vt:lpstr>  Evaluation Responses:  Students  </vt:lpstr>
      <vt:lpstr>Evaluation Responses:  Instructors</vt:lpstr>
      <vt:lpstr>Phase 5:  Community</vt:lpstr>
      <vt:lpstr> NECDMC Tour      http://library.umassmed.edu/necdmc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 NECDMC Tour      http://library.umassmed.edu/necdmc</vt:lpstr>
    </vt:vector>
  </TitlesOfParts>
  <Company>UMASS Medical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Kafel, Donna</dc:creator>
  <cp:lastModifiedBy>kafeld</cp:lastModifiedBy>
  <cp:revision>101</cp:revision>
  <dcterms:created xsi:type="dcterms:W3CDTF">2013-11-07T16:55:32Z</dcterms:created>
  <dcterms:modified xsi:type="dcterms:W3CDTF">2015-07-22T14:22:38Z</dcterms:modified>
</cp:coreProperties>
</file>