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61" r:id="rId3"/>
    <p:sldId id="257" r:id="rId4"/>
    <p:sldId id="258" r:id="rId5"/>
    <p:sldId id="259" r:id="rId6"/>
    <p:sldId id="265" r:id="rId7"/>
    <p:sldId id="262" r:id="rId8"/>
    <p:sldId id="280" r:id="rId9"/>
    <p:sldId id="260" r:id="rId10"/>
    <p:sldId id="263" r:id="rId11"/>
    <p:sldId id="282" r:id="rId12"/>
    <p:sldId id="264" r:id="rId13"/>
    <p:sldId id="266" r:id="rId14"/>
    <p:sldId id="283" r:id="rId15"/>
    <p:sldId id="284" r:id="rId16"/>
    <p:sldId id="267" r:id="rId17"/>
    <p:sldId id="268" r:id="rId18"/>
    <p:sldId id="285" r:id="rId19"/>
    <p:sldId id="269" r:id="rId20"/>
    <p:sldId id="270" r:id="rId21"/>
    <p:sldId id="286" r:id="rId22"/>
    <p:sldId id="271" r:id="rId23"/>
    <p:sldId id="272" r:id="rId24"/>
    <p:sldId id="288" r:id="rId25"/>
    <p:sldId id="273" r:id="rId26"/>
    <p:sldId id="274" r:id="rId27"/>
    <p:sldId id="289" r:id="rId28"/>
    <p:sldId id="287" r:id="rId29"/>
    <p:sldId id="290" r:id="rId30"/>
    <p:sldId id="277" r:id="rId31"/>
    <p:sldId id="278" r:id="rId32"/>
    <p:sldId id="279" r:id="rId33"/>
    <p:sldId id="291" r:id="rId34"/>
    <p:sldId id="27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248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BCF09-51AE-CB40-B2DF-CC608FC7F9B6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AEC6C-B539-C443-8A97-5124525BF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Evolving data management and sharing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Reasons for managing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EC6C-B539-C443-8A97-5124525BFC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EC6C-B539-C443-8A97-5124525BFCA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EC6C-B539-C443-8A97-5124525BFCA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Opportunities to teach NECDMC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AEC6C-B539-C443-8A97-5124525BFCA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FBED-72EB-B047-856C-50DAEF73F14C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C2B-0EBF-C148-971F-0BC28E5AE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FBED-72EB-B047-856C-50DAEF73F14C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C2B-0EBF-C148-971F-0BC28E5AE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FBED-72EB-B047-856C-50DAEF73F14C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C2B-0EBF-C148-971F-0BC28E5AE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FBED-72EB-B047-856C-50DAEF73F14C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C2B-0EBF-C148-971F-0BC28E5AE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FBED-72EB-B047-856C-50DAEF73F14C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C2B-0EBF-C148-971F-0BC28E5AE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FBED-72EB-B047-856C-50DAEF73F14C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C2B-0EBF-C148-971F-0BC28E5AE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FBED-72EB-B047-856C-50DAEF73F14C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C2B-0EBF-C148-971F-0BC28E5AE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FBED-72EB-B047-856C-50DAEF73F14C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C2B-0EBF-C148-971F-0BC28E5AE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FBED-72EB-B047-856C-50DAEF73F14C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C2B-0EBF-C148-971F-0BC28E5AE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FBED-72EB-B047-856C-50DAEF73F14C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C2B-0EBF-C148-971F-0BC28E5AE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FBED-72EB-B047-856C-50DAEF73F14C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C2B-0EBF-C148-971F-0BC28E5AE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1FBED-72EB-B047-856C-50DAEF73F14C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8C2B-0EBF-C148-971F-0BC28E5AE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Navigating NECDMC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Andrew Creamer, </a:t>
            </a:r>
            <a:r>
              <a:rPr lang="en-US" dirty="0" err="1" smtClean="0">
                <a:solidFill>
                  <a:schemeClr val="tx1"/>
                </a:solidFill>
              </a:rPr>
              <a:t>MAEd</a:t>
            </a:r>
            <a:r>
              <a:rPr lang="en-US" dirty="0" smtClean="0">
                <a:solidFill>
                  <a:schemeClr val="tx1"/>
                </a:solidFill>
              </a:rPr>
              <a:t>, MSLIS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Scientific Data Management Specialist Brown University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Co-Coordinator, NECDMC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UMass Medical School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NN/LM 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9770" y="64662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36" y="957262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stages of research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File naming and folder structuring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Creating a data dictionary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Cleaning data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36" y="57118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5-05 at 10.15.01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671" b="-4671"/>
          <a:stretch>
            <a:fillRect/>
          </a:stretch>
        </p:blipFill>
        <p:spPr>
          <a:xfrm>
            <a:off x="457200" y="478369"/>
            <a:ext cx="8229600" cy="595487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to metadata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isciplinary metadata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Metadata for datasets</a:t>
            </a:r>
            <a:endParaRPr lang="en-US" dirty="0"/>
          </a:p>
        </p:txBody>
      </p:sp>
      <p:pic>
        <p:nvPicPr>
          <p:cNvPr id="4" name="Picture 3" descr="Screen Shot 2014-05-05 at 11.00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018" y="2127918"/>
            <a:ext cx="4487982" cy="287021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36" y="57118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Interpreting metadata elements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Completing minimum metadata for a repository record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Applying disciplinary metadata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36" y="57118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5-05 at 10.22.0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687" r="-5687"/>
          <a:stretch>
            <a:fillRect/>
          </a:stretch>
        </p:blipFill>
        <p:spPr>
          <a:xfrm>
            <a:off x="457200" y="428884"/>
            <a:ext cx="8229600" cy="549933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5-05 at 10.23.26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206" r="-6206"/>
          <a:stretch>
            <a:fillRect/>
          </a:stretch>
        </p:blipFill>
        <p:spPr>
          <a:xfrm>
            <a:off x="0" y="379396"/>
            <a:ext cx="9144000" cy="6218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Differentiating methods of storage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Explanation of backups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Options for security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Issues with the Cloud</a:t>
            </a:r>
            <a:endParaRPr lang="en-US" dirty="0"/>
          </a:p>
        </p:txBody>
      </p:sp>
      <p:pic>
        <p:nvPicPr>
          <p:cNvPr id="4" name="Picture 3" descr="Screen Shot 2014-05-05 at 11.03.4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509" y="1417638"/>
            <a:ext cx="2254042" cy="2149631"/>
          </a:xfrm>
          <a:prstGeom prst="rect">
            <a:avLst/>
          </a:prstGeom>
        </p:spPr>
      </p:pic>
      <p:pic>
        <p:nvPicPr>
          <p:cNvPr id="5" name="Picture 4" descr="Screen Shot 2014-05-05 at 11.05.4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264" y="4046380"/>
            <a:ext cx="2071092" cy="21581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Checklist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Matching options for specific situations (encumbered data; restricted access data)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36" y="57118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5-05 at 10.24.3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51" r="-2451"/>
          <a:stretch>
            <a:fillRect/>
          </a:stretch>
        </p:blipFill>
        <p:spPr>
          <a:xfrm>
            <a:off x="457200" y="395892"/>
            <a:ext cx="8229600" cy="615281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as intellectual property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Data privacy issues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Data ownership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Data retention</a:t>
            </a:r>
            <a:endParaRPr lang="en-US" dirty="0"/>
          </a:p>
        </p:txBody>
      </p:sp>
      <p:pic>
        <p:nvPicPr>
          <p:cNvPr id="4" name="Picture 3" descr="Screen Shot 2014-05-05 at 11.07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102" y="2728678"/>
            <a:ext cx="3022600" cy="2654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36" y="57118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Mapped to NSF DMP recommendations</a:t>
            </a:r>
          </a:p>
          <a:p>
            <a:endParaRPr lang="en-US" dirty="0" smtClean="0"/>
          </a:p>
          <a:p>
            <a:r>
              <a:rPr lang="en-US" dirty="0" smtClean="0"/>
              <a:t>Case-based </a:t>
            </a:r>
          </a:p>
          <a:p>
            <a:endParaRPr lang="en-US" dirty="0" smtClean="0"/>
          </a:p>
          <a:p>
            <a:r>
              <a:rPr lang="en-US" dirty="0" smtClean="0"/>
              <a:t>A la carte </a:t>
            </a:r>
          </a:p>
          <a:p>
            <a:endParaRPr lang="en-US" dirty="0" smtClean="0"/>
          </a:p>
          <a:p>
            <a:r>
              <a:rPr lang="en-US" dirty="0" smtClean="0"/>
              <a:t>Starting place</a:t>
            </a:r>
            <a:endParaRPr lang="en-US" dirty="0"/>
          </a:p>
        </p:txBody>
      </p:sp>
      <p:pic>
        <p:nvPicPr>
          <p:cNvPr id="4" name="Picture 3" descr="Screen Shot 2014-05-05 at 10.53.0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344" y="3225364"/>
            <a:ext cx="5371456" cy="1397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0931" y="57118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De-identifying/</a:t>
            </a:r>
            <a:r>
              <a:rPr lang="en-US" dirty="0" err="1" smtClean="0"/>
              <a:t>anonymizing</a:t>
            </a:r>
            <a:r>
              <a:rPr lang="en-US" dirty="0" smtClean="0"/>
              <a:t> data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Case studies (ownership and ethics)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36" y="57118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5-05 at 10.30.39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648" r="-5648"/>
          <a:stretch>
            <a:fillRect/>
          </a:stretch>
        </p:blipFill>
        <p:spPr>
          <a:xfrm>
            <a:off x="457200" y="346406"/>
            <a:ext cx="8229600" cy="613632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Sharing data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Using and repurposing data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Citing data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Measuring impact of data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Data licensing</a:t>
            </a:r>
            <a:endParaRPr lang="en-US" dirty="0"/>
          </a:p>
        </p:txBody>
      </p:sp>
      <p:pic>
        <p:nvPicPr>
          <p:cNvPr id="4" name="Picture 3" descr="Screen Shot 2014-05-05 at 11.08.1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78" y="2603210"/>
            <a:ext cx="2590800" cy="2311400"/>
          </a:xfrm>
          <a:prstGeom prst="rect">
            <a:avLst/>
          </a:prstGeom>
        </p:spPr>
      </p:pic>
      <p:pic>
        <p:nvPicPr>
          <p:cNvPr id="5" name="Picture 4" descr="Screen Shot 2014-05-05 at 11.09.0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700" y="5168900"/>
            <a:ext cx="2273300" cy="16891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36" y="57118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Creating a data citation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Interpreting a data citation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Choosing a data license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Interpreting a data license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Interpreting a Data Use Agreement (DUA)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36" y="57118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5-05 at 10.32.43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9327" b="-19327"/>
          <a:stretch>
            <a:fillRect/>
          </a:stretch>
        </p:blipFill>
        <p:spPr>
          <a:xfrm>
            <a:off x="457200" y="494866"/>
            <a:ext cx="8229600" cy="56312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Differentiating IR, DR, OR</a:t>
            </a:r>
          </a:p>
          <a:p>
            <a:r>
              <a:rPr lang="en-US" dirty="0" smtClean="0"/>
              <a:t>Depositing data</a:t>
            </a:r>
          </a:p>
          <a:p>
            <a:r>
              <a:rPr lang="en-US" dirty="0" smtClean="0"/>
              <a:t>Records management, retention and appraisal</a:t>
            </a:r>
          </a:p>
          <a:p>
            <a:r>
              <a:rPr lang="en-US" dirty="0" smtClean="0"/>
              <a:t>Long-term data management </a:t>
            </a:r>
          </a:p>
          <a:p>
            <a:r>
              <a:rPr lang="en-US" dirty="0" smtClean="0"/>
              <a:t>Long-term </a:t>
            </a:r>
            <a:r>
              <a:rPr lang="en-US" dirty="0" err="1" smtClean="0"/>
              <a:t>vs</a:t>
            </a:r>
            <a:r>
              <a:rPr lang="en-US" dirty="0" smtClean="0"/>
              <a:t> permanent archiving and preservation</a:t>
            </a:r>
            <a:endParaRPr lang="en-US" dirty="0"/>
          </a:p>
        </p:txBody>
      </p:sp>
      <p:pic>
        <p:nvPicPr>
          <p:cNvPr id="4" name="Picture 3" descr="Screen Shot 2014-05-05 at 11.10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72" y="381000"/>
            <a:ext cx="1879600" cy="1219200"/>
          </a:xfrm>
          <a:prstGeom prst="rect">
            <a:avLst/>
          </a:prstGeom>
        </p:spPr>
      </p:pic>
      <p:pic>
        <p:nvPicPr>
          <p:cNvPr id="5" name="Picture 4" descr="Screen Shot 2014-05-05 at 11.10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0" y="1417638"/>
            <a:ext cx="2578100" cy="889000"/>
          </a:xfrm>
          <a:prstGeom prst="rect">
            <a:avLst/>
          </a:prstGeom>
        </p:spPr>
      </p:pic>
      <p:pic>
        <p:nvPicPr>
          <p:cNvPr id="6" name="Picture 5" descr="Screen Shot 2014-05-05 at 11.11.1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0" y="5232400"/>
            <a:ext cx="2705100" cy="1625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36" y="57118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Appraisal activities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Differentiating among repositories (re3data.org)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Locating data in a repository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36" y="57118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5-05 at 10.34.3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729" r="-8729"/>
          <a:stretch>
            <a:fillRect/>
          </a:stretch>
        </p:blipFill>
        <p:spPr>
          <a:xfrm>
            <a:off x="457200" y="560848"/>
            <a:ext cx="8229600" cy="55653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 = Teachable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Horror stories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Disciplinary specialization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creen Shot 2014-05-05 at 11.12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925" y="2523948"/>
            <a:ext cx="3284339" cy="20223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36" y="57118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NECDMC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Resources, tools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Contacts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Policies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Getting the foot in the door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36" y="57118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resources, tools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Local contacts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Local policies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Landscape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7942" y="57118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Stages of data: </a:t>
            </a:r>
            <a:r>
              <a:rPr lang="en-US" dirty="0" err="1" smtClean="0"/>
              <a:t>LabView</a:t>
            </a:r>
            <a:r>
              <a:rPr lang="en-US" dirty="0" smtClean="0"/>
              <a:t>™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Repository: BDR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Storage: </a:t>
            </a:r>
            <a:r>
              <a:rPr lang="en-US" dirty="0" err="1" smtClean="0"/>
              <a:t>RData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Ethics: Identity Finder™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4-05-05 at 11.15.5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837" y="3066688"/>
            <a:ext cx="2882900" cy="154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can help me store data? </a:t>
            </a:r>
          </a:p>
          <a:p>
            <a:r>
              <a:rPr lang="en-US" dirty="0" smtClean="0"/>
              <a:t>Who can tell me how long to retain my data?</a:t>
            </a:r>
          </a:p>
          <a:p>
            <a:r>
              <a:rPr lang="en-US" dirty="0" smtClean="0"/>
              <a:t>Who can help me to license my data? </a:t>
            </a:r>
          </a:p>
          <a:p>
            <a:r>
              <a:rPr lang="en-US" dirty="0" smtClean="0"/>
              <a:t>Who can help me to describe my data? </a:t>
            </a:r>
          </a:p>
          <a:p>
            <a:r>
              <a:rPr lang="en-US" dirty="0" smtClean="0"/>
              <a:t>Who can appraise my data? </a:t>
            </a:r>
          </a:p>
          <a:p>
            <a:r>
              <a:rPr lang="en-US" dirty="0" smtClean="0"/>
              <a:t>Who can help me publish my data?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Retention Policies </a:t>
            </a:r>
          </a:p>
          <a:p>
            <a:r>
              <a:rPr lang="en-US" dirty="0" smtClean="0"/>
              <a:t>Data Privacy</a:t>
            </a:r>
          </a:p>
          <a:p>
            <a:r>
              <a:rPr lang="en-US" dirty="0" smtClean="0"/>
              <a:t>Data Ownership</a:t>
            </a:r>
          </a:p>
          <a:p>
            <a:r>
              <a:rPr lang="en-US" dirty="0" smtClean="0"/>
              <a:t>Electronic Theses and Dissertations and Embargoes</a:t>
            </a:r>
          </a:p>
          <a:p>
            <a:r>
              <a:rPr lang="en-US" dirty="0" smtClean="0"/>
              <a:t>Intellectual Property</a:t>
            </a:r>
          </a:p>
          <a:p>
            <a:r>
              <a:rPr lang="en-US" dirty="0" smtClean="0"/>
              <a:t>Data Security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in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Grant writing</a:t>
            </a:r>
          </a:p>
          <a:p>
            <a:r>
              <a:rPr lang="en-US" dirty="0" smtClean="0"/>
              <a:t>TA and new faculty</a:t>
            </a:r>
          </a:p>
          <a:p>
            <a:r>
              <a:rPr lang="en-US" dirty="0" smtClean="0"/>
              <a:t>BEARCORE (NSF Ethics)</a:t>
            </a:r>
          </a:p>
          <a:p>
            <a:r>
              <a:rPr lang="en-US" dirty="0" smtClean="0"/>
              <a:t>Broader Impacts (NSF)</a:t>
            </a:r>
          </a:p>
          <a:p>
            <a:r>
              <a:rPr lang="en-US" dirty="0" smtClean="0"/>
              <a:t>T32 (NIH) and IGERT (NSF) Training grants</a:t>
            </a:r>
          </a:p>
          <a:p>
            <a:r>
              <a:rPr lang="en-US" dirty="0" smtClean="0"/>
              <a:t>Research methods</a:t>
            </a:r>
          </a:p>
          <a:p>
            <a:r>
              <a:rPr lang="en-US" dirty="0" smtClean="0"/>
              <a:t>Responsible Conduct of Research (RCR) Training</a:t>
            </a:r>
          </a:p>
          <a:p>
            <a:r>
              <a:rPr lang="en-US" dirty="0" smtClean="0"/>
              <a:t>Undergraduate Teaching Research Awards</a:t>
            </a:r>
            <a:endParaRPr lang="en-US" dirty="0"/>
          </a:p>
        </p:txBody>
      </p:sp>
      <p:pic>
        <p:nvPicPr>
          <p:cNvPr id="4" name="Picture 3" descr="Screen Shot 2014-05-05 at 11.15.5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354" y="2109949"/>
            <a:ext cx="2882900" cy="154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</a:t>
            </a:r>
            <a:r>
              <a:rPr lang="en-US" dirty="0" err="1" smtClean="0"/>
              <a:t>Andrew_Creamer@Brown.EDU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36" y="57118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Module text</a:t>
            </a:r>
          </a:p>
          <a:p>
            <a:endParaRPr lang="en-US" dirty="0" smtClean="0"/>
          </a:p>
          <a:p>
            <a:r>
              <a:rPr lang="en-US" dirty="0" smtClean="0"/>
              <a:t>Module slides</a:t>
            </a:r>
          </a:p>
          <a:p>
            <a:endParaRPr lang="en-US" dirty="0" smtClean="0"/>
          </a:p>
          <a:p>
            <a:r>
              <a:rPr lang="en-US" dirty="0" smtClean="0"/>
              <a:t>Activities</a:t>
            </a:r>
          </a:p>
          <a:p>
            <a:endParaRPr lang="en-US" dirty="0" smtClean="0"/>
          </a:p>
          <a:p>
            <a:r>
              <a:rPr lang="en-US" dirty="0" smtClean="0"/>
              <a:t>Cases</a:t>
            </a:r>
            <a:endParaRPr lang="en-US" dirty="0"/>
          </a:p>
        </p:txBody>
      </p:sp>
      <p:pic>
        <p:nvPicPr>
          <p:cNvPr id="4" name="Picture 3" descr="Screen Shot 2014-05-05 at 10.55.1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134" y="2177405"/>
            <a:ext cx="5261666" cy="349254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134" y="60293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 to RDM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ORI data management issues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Best practices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Overview module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Showcase for local resource, tool, contacts, policies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Screen Shot 2014-05-05 at 10.56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336" y="2863633"/>
            <a:ext cx="3517464" cy="124374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5961" y="57118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172"/>
            <a:ext cx="8229600" cy="4921992"/>
          </a:xfrm>
        </p:spPr>
        <p:txBody>
          <a:bodyPr>
            <a:normAutofit/>
          </a:bodyPr>
          <a:lstStyle/>
          <a:p>
            <a:r>
              <a:rPr lang="en-US" dirty="0" smtClean="0"/>
              <a:t>Data retention</a:t>
            </a:r>
          </a:p>
          <a:p>
            <a:r>
              <a:rPr lang="en-US" dirty="0" smtClean="0"/>
              <a:t>Data ownership</a:t>
            </a:r>
          </a:p>
          <a:p>
            <a:r>
              <a:rPr lang="en-US" dirty="0" smtClean="0"/>
              <a:t>Data privacy</a:t>
            </a:r>
          </a:p>
          <a:p>
            <a:r>
              <a:rPr lang="en-US" dirty="0" smtClean="0"/>
              <a:t>Data storage, backup and security</a:t>
            </a:r>
          </a:p>
          <a:p>
            <a:r>
              <a:rPr lang="en-US" dirty="0" smtClean="0"/>
              <a:t>Data description</a:t>
            </a:r>
          </a:p>
          <a:p>
            <a:r>
              <a:rPr lang="en-US" dirty="0" smtClean="0"/>
              <a:t>Data sharing</a:t>
            </a:r>
          </a:p>
          <a:p>
            <a:r>
              <a:rPr lang="en-US" dirty="0" smtClean="0"/>
              <a:t>Data archiving and preservation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36" y="57118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Completing a data management plan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Looking over a real example of a data management plan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Environmental scans: To whom do I talk to about…Where do I find…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36" y="60293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4-05-05 at 10.12.31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152" r="-27152"/>
          <a:stretch>
            <a:fillRect/>
          </a:stretch>
        </p:blipFill>
        <p:spPr>
          <a:xfrm>
            <a:off x="-593793" y="428883"/>
            <a:ext cx="10523332" cy="606621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Stages of research</a:t>
            </a:r>
          </a:p>
          <a:p>
            <a:endParaRPr lang="en-US" dirty="0" smtClean="0"/>
          </a:p>
          <a:p>
            <a:r>
              <a:rPr lang="en-US" dirty="0" smtClean="0"/>
              <a:t>Lifecycle planning</a:t>
            </a:r>
          </a:p>
          <a:p>
            <a:endParaRPr lang="en-US" dirty="0" smtClean="0"/>
          </a:p>
          <a:p>
            <a:r>
              <a:rPr lang="en-US" dirty="0" smtClean="0"/>
              <a:t>File naming</a:t>
            </a:r>
          </a:p>
          <a:p>
            <a:endParaRPr lang="en-US" dirty="0" smtClean="0"/>
          </a:p>
          <a:p>
            <a:r>
              <a:rPr lang="en-US" dirty="0" smtClean="0"/>
              <a:t>Folder structuring</a:t>
            </a:r>
          </a:p>
          <a:p>
            <a:endParaRPr lang="en-US" dirty="0" smtClean="0"/>
          </a:p>
          <a:p>
            <a:r>
              <a:rPr lang="en-US" dirty="0" smtClean="0"/>
              <a:t>Open formats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creen Shot 2014-05-05 at 10.58.5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284" y="2408342"/>
            <a:ext cx="4866516" cy="238168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436" y="5711825"/>
            <a:ext cx="1603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494</Words>
  <Application>Microsoft Office PowerPoint</Application>
  <PresentationFormat>On-screen Show (4:3)</PresentationFormat>
  <Paragraphs>209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Navigating NECDMC</vt:lpstr>
      <vt:lpstr>Organization</vt:lpstr>
      <vt:lpstr>Template</vt:lpstr>
      <vt:lpstr>Teaching Materials</vt:lpstr>
      <vt:lpstr>Module 1</vt:lpstr>
      <vt:lpstr>Issues</vt:lpstr>
      <vt:lpstr>Suggested Activities</vt:lpstr>
      <vt:lpstr>Slide 8</vt:lpstr>
      <vt:lpstr>Module 2</vt:lpstr>
      <vt:lpstr>Activities</vt:lpstr>
      <vt:lpstr>Slide 11</vt:lpstr>
      <vt:lpstr>Module 3</vt:lpstr>
      <vt:lpstr>Activity</vt:lpstr>
      <vt:lpstr>Slide 14</vt:lpstr>
      <vt:lpstr>Slide 15</vt:lpstr>
      <vt:lpstr>Module 4</vt:lpstr>
      <vt:lpstr>Activity</vt:lpstr>
      <vt:lpstr>Slide 18</vt:lpstr>
      <vt:lpstr>Module 5</vt:lpstr>
      <vt:lpstr>Activity</vt:lpstr>
      <vt:lpstr>Slide 21</vt:lpstr>
      <vt:lpstr>Module 6</vt:lpstr>
      <vt:lpstr>Activity</vt:lpstr>
      <vt:lpstr>Slide 24</vt:lpstr>
      <vt:lpstr>Module 7</vt:lpstr>
      <vt:lpstr>Activity</vt:lpstr>
      <vt:lpstr>Slide 27</vt:lpstr>
      <vt:lpstr>Cases = Teachable Moments</vt:lpstr>
      <vt:lpstr>Customizing NECDMC</vt:lpstr>
      <vt:lpstr>Resources and Tools</vt:lpstr>
      <vt:lpstr>Contacts </vt:lpstr>
      <vt:lpstr>Policies</vt:lpstr>
      <vt:lpstr>Foot in the Door</vt:lpstr>
      <vt:lpstr>For More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NECDMC</dc:title>
  <dc:creator>Andrew  Creamer</dc:creator>
  <cp:lastModifiedBy>kafeld</cp:lastModifiedBy>
  <cp:revision>15</cp:revision>
  <dcterms:created xsi:type="dcterms:W3CDTF">2014-05-06T18:29:55Z</dcterms:created>
  <dcterms:modified xsi:type="dcterms:W3CDTF">2014-05-15T14:56:20Z</dcterms:modified>
</cp:coreProperties>
</file>